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59" r:id="rId3"/>
    <p:sldId id="260" r:id="rId4"/>
    <p:sldId id="261" r:id="rId5"/>
    <p:sldId id="263" r:id="rId6"/>
    <p:sldId id="264" r:id="rId7"/>
    <p:sldId id="265" r:id="rId8"/>
    <p:sldId id="266" r:id="rId9"/>
    <p:sldId id="267" r:id="rId10"/>
    <p:sldId id="268" r:id="rId11"/>
    <p:sldId id="269" r:id="rId12"/>
    <p:sldId id="273" r:id="rId13"/>
    <p:sldId id="275" r:id="rId14"/>
    <p:sldId id="276" r:id="rId15"/>
    <p:sldId id="277" r:id="rId16"/>
    <p:sldId id="278" r:id="rId17"/>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Mejding" initials="KM" lastIdx="6" clrIdx="0">
    <p:extLst>
      <p:ext uri="{19B8F6BF-5375-455C-9EA6-DF929625EA0E}">
        <p15:presenceInfo xmlns:p15="http://schemas.microsoft.com/office/powerpoint/2012/main" userId="Karin Mejd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4" d="100"/>
          <a:sy n="174" d="100"/>
        </p:scale>
        <p:origin x="1404" y="12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7T15:49:35.116" idx="1">
    <p:pos x="10" y="10"/>
    <p:text>Hvis perception? Kunne overskriften evt. i stedet hedde: Sådan ser borgere på rygestopmetoder?</p:text>
    <p:extLst>
      <p:ext uri="{C676402C-5697-4E1C-873F-D02D1690AC5C}">
        <p15:threadingInfo xmlns:p15="http://schemas.microsoft.com/office/powerpoint/2012/main" timeZoneBias="-60"/>
      </p:ext>
    </p:extLst>
  </p:cm>
  <p:cm authorId="1" dt="2017-03-07T15:52:46.763" idx="2">
    <p:pos x="4775" y="2442"/>
    <p:text>Hvad står farvekoderne for? Grøn = fordel, rød = ulempe. Sort = ? Blåt =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2394709-93D7-4C95-A0BF-430ABA21EA99}" type="datetimeFigureOut">
              <a:rPr lang="da-DK" smtClean="0"/>
              <a:t>10-05-2017</a:t>
            </a:fld>
            <a:endParaRPr lang="da-DK"/>
          </a:p>
        </p:txBody>
      </p:sp>
      <p:sp>
        <p:nvSpPr>
          <p:cNvPr id="4" name="Pladsholder til sidefod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CFE5A8E-346D-4476-9AD4-CA3E58F5E753}" type="slidenum">
              <a:rPr lang="da-DK" smtClean="0"/>
              <a:t>‹nr.›</a:t>
            </a:fld>
            <a:endParaRPr lang="da-DK"/>
          </a:p>
        </p:txBody>
      </p:sp>
    </p:spTree>
    <p:extLst>
      <p:ext uri="{BB962C8B-B14F-4D97-AF65-F5344CB8AC3E}">
        <p14:creationId xmlns:p14="http://schemas.microsoft.com/office/powerpoint/2010/main" val="369146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C180DAE-DA9C-499C-961E-5C4C68DBF3A8}" type="datetimeFigureOut">
              <a:rPr lang="da-DK" smtClean="0"/>
              <a:t>10-05-2017</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3BD27D3-DBC0-4C4B-B433-61F0ED061DF2}" type="slidenum">
              <a:rPr lang="da-DK" smtClean="0"/>
              <a:t>‹nr.›</a:t>
            </a:fld>
            <a:endParaRPr lang="da-DK"/>
          </a:p>
        </p:txBody>
      </p:sp>
    </p:spTree>
    <p:extLst>
      <p:ext uri="{BB962C8B-B14F-4D97-AF65-F5344CB8AC3E}">
        <p14:creationId xmlns:p14="http://schemas.microsoft.com/office/powerpoint/2010/main" val="371305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Kigger vi nærmere på de 37000 daglige rygere, ved vi også at ¾ ønsker at stoppe. </a:t>
            </a:r>
            <a:r>
              <a:rPr lang="da-DK" dirty="0" err="1"/>
              <a:t>Dvs</a:t>
            </a:r>
            <a:r>
              <a:rPr lang="da-DK" dirty="0"/>
              <a:t> 28.000, og halvdelen ønsker hjælp.</a:t>
            </a:r>
          </a:p>
          <a:p>
            <a:endParaRPr lang="da-DK" dirty="0"/>
          </a:p>
          <a:p>
            <a:r>
              <a:rPr lang="da-DK" dirty="0"/>
              <a:t>Vi fokuserer på de borgere, der ønsker hjælp.  Vi gør opmærksomme på at der er et tilbud. Ved hjælp af VBA – og det virker. Siden april, hvor vi for alvor startede har vi haft mere end 240 borgere på rygestopkursus, og  60 % er røgfri efter kurset</a:t>
            </a:r>
          </a:p>
          <a:p>
            <a:r>
              <a:rPr lang="da-DK" dirty="0"/>
              <a:t>Vi estimerer, at der i vores ni kommuner årligt er 314 gravide rygere. Samlet set er det mange, i den enkelte kommune, er det ikke mange, og måske det der gør, at nogle mener at vi ikke længere har et problem.</a:t>
            </a:r>
          </a:p>
          <a:p>
            <a:endParaRPr lang="da-DK" dirty="0"/>
          </a:p>
          <a:p>
            <a:r>
              <a:rPr lang="da-DK" dirty="0"/>
              <a:t>Vi skal blive bedre til at henvise til rygestop – så tidligt som muligt, men det er aldrig for sent. Nogle skal have tilbuddet flere gange. Det kræver at vi der på et eller andet tidspunkt er i berøring med en gravide ryger – eller småbørnsforældre der ryger, at vi kender de tilbud, der er og at vi ved præcis hvordan man henviser til dem. Som udgangspunkt skal vi ikke tro, at det er noget andre gør. </a:t>
            </a:r>
          </a:p>
          <a:p>
            <a:r>
              <a:rPr lang="da-DK" dirty="0"/>
              <a:t>Jeg håber at I der er her i dag, går herfra med lyst til at handle der hvor I er. Dagen skulle gerne give input på både omfanget, og alvorligheden, men også  indsigt i VBA metoden og de tilbud, der er til rygere.</a:t>
            </a:r>
          </a:p>
          <a:p>
            <a:r>
              <a:rPr lang="da-DK" dirty="0"/>
              <a:t>Nogle vil måske sige, at der mangler deltagelse af læger på dette seminar. Hertil vil jeg sige, at dialogen med lægerne er noget vi som en del af den samlede indsats er i fuld gang med, og der vil vi naturligvis også snakke om de gravide rygere. Lægerne tror, at de har henvist, når de har sat kryds i vandrejournalen (og dermed antager at jordemoderen eller andet personale på hospitalet tager sig af opgaven/ de gravide rygere), vi er nu i dialog med dem om dette. Der går for lang tid - og dyr tid."</a:t>
            </a:r>
          </a:p>
          <a:p>
            <a:r>
              <a:rPr lang="da-DK" dirty="0"/>
              <a:t> </a:t>
            </a:r>
          </a:p>
          <a:p>
            <a:endParaRPr lang="da-DK" dirty="0"/>
          </a:p>
          <a:p>
            <a:endParaRPr lang="da-DK" dirty="0"/>
          </a:p>
        </p:txBody>
      </p:sp>
      <p:sp>
        <p:nvSpPr>
          <p:cNvPr id="4" name="Pladsholder til diasnummer 3"/>
          <p:cNvSpPr>
            <a:spLocks noGrp="1"/>
          </p:cNvSpPr>
          <p:nvPr>
            <p:ph type="sldNum" sz="quarter" idx="10"/>
          </p:nvPr>
        </p:nvSpPr>
        <p:spPr/>
        <p:txBody>
          <a:bodyPr/>
          <a:lstStyle/>
          <a:p>
            <a:fld id="{BBB4C2BA-3DE5-4622-8A70-02F36DDCFC8B}" type="slidenum">
              <a:rPr lang="da-DK" smtClean="0"/>
              <a:t>3</a:t>
            </a:fld>
            <a:endParaRPr lang="da-DK"/>
          </a:p>
        </p:txBody>
      </p:sp>
    </p:spTree>
    <p:extLst>
      <p:ext uri="{BB962C8B-B14F-4D97-AF65-F5344CB8AC3E}">
        <p14:creationId xmlns:p14="http://schemas.microsoft.com/office/powerpoint/2010/main" val="353952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530494EF-75E7-49E6-B701-35F06A67C6F4}" type="slidenum">
              <a:rPr lang="da-DK" smtClean="0"/>
              <a:t>4</a:t>
            </a:fld>
            <a:endParaRPr lang="da-DK"/>
          </a:p>
        </p:txBody>
      </p:sp>
    </p:spTree>
    <p:extLst>
      <p:ext uri="{BB962C8B-B14F-4D97-AF65-F5344CB8AC3E}">
        <p14:creationId xmlns:p14="http://schemas.microsoft.com/office/powerpoint/2010/main" val="429101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a:ln/>
        </p:spPr>
        <p:txBody>
          <a:bodyPr/>
          <a:lstStyle/>
          <a:p>
            <a:r>
              <a:rPr lang="da-DK">
                <a:latin typeface="Arial" pitchFamily="34" charset="0"/>
                <a:ea typeface="ＭＳ Ｐゴシック"/>
                <a:cs typeface="ＭＳ Ｐゴシック"/>
              </a:rPr>
              <a:t>Vi kunne også kalde det : KOR ”korte opportunistiske råd”</a:t>
            </a:r>
          </a:p>
        </p:txBody>
      </p:sp>
      <p:sp>
        <p:nvSpPr>
          <p:cNvPr id="4" name="Pladsholder til diasnummer 3"/>
          <p:cNvSpPr>
            <a:spLocks noGrp="1"/>
          </p:cNvSpPr>
          <p:nvPr>
            <p:ph type="sldNum" sz="quarter" idx="5"/>
          </p:nvPr>
        </p:nvSpPr>
        <p:spPr/>
        <p:txBody>
          <a:bodyPr/>
          <a:lstStyle/>
          <a:p>
            <a:pPr>
              <a:defRPr/>
            </a:pPr>
            <a:fld id="{278ADA11-3959-4044-AB9B-BBAA1B6F2336}" type="slidenum">
              <a:rPr lang="da-DK" smtClean="0"/>
              <a:pPr>
                <a:defRPr/>
              </a:pPr>
              <a:t>5</a:t>
            </a:fld>
            <a:endParaRPr lang="da-DK"/>
          </a:p>
        </p:txBody>
      </p:sp>
    </p:spTree>
    <p:extLst>
      <p:ext uri="{BB962C8B-B14F-4D97-AF65-F5344CB8AC3E}">
        <p14:creationId xmlns:p14="http://schemas.microsoft.com/office/powerpoint/2010/main" val="274603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VBA is a </a:t>
            </a:r>
            <a:r>
              <a:rPr lang="da-DK" dirty="0" err="1"/>
              <a:t>easy</a:t>
            </a:r>
            <a:r>
              <a:rPr lang="da-DK" dirty="0"/>
              <a:t> </a:t>
            </a:r>
            <a:r>
              <a:rPr lang="da-DK" dirty="0" err="1"/>
              <a:t>method</a:t>
            </a:r>
            <a:r>
              <a:rPr lang="da-DK" dirty="0"/>
              <a:t> to </a:t>
            </a:r>
            <a:r>
              <a:rPr lang="da-DK" dirty="0" err="1"/>
              <a:t>use</a:t>
            </a:r>
            <a:endParaRPr lang="da-DK" dirty="0"/>
          </a:p>
          <a:p>
            <a:r>
              <a:rPr lang="da-DK" dirty="0"/>
              <a:t>It </a:t>
            </a:r>
            <a:r>
              <a:rPr lang="da-DK" dirty="0" err="1"/>
              <a:t>takes</a:t>
            </a:r>
            <a:r>
              <a:rPr lang="da-DK" dirty="0"/>
              <a:t> 30 s</a:t>
            </a:r>
          </a:p>
          <a:p>
            <a:r>
              <a:rPr lang="da-DK" dirty="0"/>
              <a:t>The HCP </a:t>
            </a:r>
            <a:r>
              <a:rPr lang="da-DK" dirty="0" err="1"/>
              <a:t>only</a:t>
            </a:r>
            <a:r>
              <a:rPr lang="da-DK" dirty="0"/>
              <a:t> </a:t>
            </a:r>
            <a:r>
              <a:rPr lang="da-DK" dirty="0" err="1"/>
              <a:t>needs</a:t>
            </a:r>
            <a:r>
              <a:rPr lang="da-DK" dirty="0"/>
              <a:t> to know </a:t>
            </a:r>
            <a:r>
              <a:rPr lang="da-DK" dirty="0" err="1"/>
              <a:t>how</a:t>
            </a:r>
            <a:r>
              <a:rPr lang="da-DK" dirty="0"/>
              <a:t> to </a:t>
            </a:r>
            <a:r>
              <a:rPr lang="da-DK" dirty="0" err="1"/>
              <a:t>refer</a:t>
            </a:r>
            <a:r>
              <a:rPr lang="da-DK" dirty="0"/>
              <a:t> to the stop smoking services.</a:t>
            </a:r>
          </a:p>
          <a:p>
            <a:r>
              <a:rPr lang="da-DK" dirty="0"/>
              <a:t>And </a:t>
            </a:r>
            <a:r>
              <a:rPr lang="da-DK" dirty="0" err="1"/>
              <a:t>you</a:t>
            </a:r>
            <a:r>
              <a:rPr lang="da-DK" dirty="0"/>
              <a:t> dont </a:t>
            </a:r>
            <a:r>
              <a:rPr lang="da-DK" dirty="0" err="1"/>
              <a:t>disturb</a:t>
            </a:r>
            <a:r>
              <a:rPr lang="da-DK" dirty="0"/>
              <a:t> the relation to the patient in a bad </a:t>
            </a:r>
            <a:r>
              <a:rPr lang="da-DK" dirty="0" err="1"/>
              <a:t>way</a:t>
            </a:r>
            <a:endParaRPr lang="da-DK" dirty="0"/>
          </a:p>
          <a:p>
            <a:endParaRPr lang="da-DK" dirty="0"/>
          </a:p>
          <a:p>
            <a:r>
              <a:rPr lang="da-DK" dirty="0" err="1"/>
              <a:t>When</a:t>
            </a:r>
            <a:r>
              <a:rPr lang="da-DK" dirty="0"/>
              <a:t> </a:t>
            </a:r>
            <a:r>
              <a:rPr lang="da-DK" dirty="0" err="1"/>
              <a:t>we</a:t>
            </a:r>
            <a:r>
              <a:rPr lang="da-DK" dirty="0"/>
              <a:t> </a:t>
            </a:r>
            <a:r>
              <a:rPr lang="da-DK" dirty="0" err="1"/>
              <a:t>train</a:t>
            </a:r>
            <a:r>
              <a:rPr lang="da-DK" dirty="0"/>
              <a:t> the </a:t>
            </a:r>
            <a:r>
              <a:rPr lang="da-DK" dirty="0" err="1"/>
              <a:t>staff</a:t>
            </a:r>
            <a:r>
              <a:rPr lang="da-DK" dirty="0"/>
              <a:t> in the </a:t>
            </a:r>
            <a:r>
              <a:rPr lang="da-DK" dirty="0" err="1"/>
              <a:t>municipalities</a:t>
            </a:r>
            <a:r>
              <a:rPr lang="da-DK" dirty="0"/>
              <a:t>, the hospitals and the GP </a:t>
            </a:r>
            <a:r>
              <a:rPr lang="da-DK" dirty="0" err="1"/>
              <a:t>we</a:t>
            </a:r>
            <a:r>
              <a:rPr lang="da-DK" dirty="0"/>
              <a:t> </a:t>
            </a:r>
            <a:r>
              <a:rPr lang="da-DK" dirty="0" err="1"/>
              <a:t>try</a:t>
            </a:r>
            <a:r>
              <a:rPr lang="da-DK" dirty="0"/>
              <a:t> to </a:t>
            </a:r>
            <a:r>
              <a:rPr lang="da-DK" dirty="0" err="1"/>
              <a:t>keep</a:t>
            </a:r>
            <a:r>
              <a:rPr lang="da-DK" dirty="0"/>
              <a:t> it </a:t>
            </a:r>
            <a:r>
              <a:rPr lang="da-DK" dirty="0" err="1"/>
              <a:t>that</a:t>
            </a:r>
            <a:r>
              <a:rPr lang="da-DK" dirty="0"/>
              <a:t> simpel.</a:t>
            </a:r>
          </a:p>
          <a:p>
            <a:endParaRPr lang="da-DK" dirty="0"/>
          </a:p>
          <a:p>
            <a:r>
              <a:rPr lang="da-DK" dirty="0" err="1"/>
              <a:t>We</a:t>
            </a:r>
            <a:r>
              <a:rPr lang="da-DK" dirty="0"/>
              <a:t> have </a:t>
            </a:r>
            <a:r>
              <a:rPr lang="da-DK" dirty="0" err="1"/>
              <a:t>produced</a:t>
            </a:r>
            <a:r>
              <a:rPr lang="da-DK" dirty="0"/>
              <a:t> </a:t>
            </a:r>
            <a:r>
              <a:rPr lang="da-DK" dirty="0" err="1"/>
              <a:t>these</a:t>
            </a:r>
            <a:r>
              <a:rPr lang="da-DK" dirty="0"/>
              <a:t> posters,</a:t>
            </a:r>
          </a:p>
          <a:p>
            <a:r>
              <a:rPr lang="da-DK" dirty="0" err="1"/>
              <a:t>We</a:t>
            </a:r>
            <a:r>
              <a:rPr lang="da-DK" dirty="0"/>
              <a:t> ask for 15 min fx in a </a:t>
            </a:r>
            <a:r>
              <a:rPr lang="da-DK" dirty="0" err="1"/>
              <a:t>staff</a:t>
            </a:r>
            <a:r>
              <a:rPr lang="da-DK" dirty="0"/>
              <a:t> meeting</a:t>
            </a:r>
          </a:p>
          <a:p>
            <a:endParaRPr lang="da-DK" dirty="0"/>
          </a:p>
          <a:p>
            <a:r>
              <a:rPr lang="da-DK" dirty="0" err="1"/>
              <a:t>We</a:t>
            </a:r>
            <a:r>
              <a:rPr lang="da-DK" dirty="0"/>
              <a:t> </a:t>
            </a:r>
            <a:r>
              <a:rPr lang="da-DK" dirty="0" err="1"/>
              <a:t>tell</a:t>
            </a:r>
            <a:r>
              <a:rPr lang="da-DK" dirty="0"/>
              <a:t> </a:t>
            </a:r>
            <a:r>
              <a:rPr lang="da-DK" dirty="0" err="1"/>
              <a:t>them</a:t>
            </a:r>
            <a:r>
              <a:rPr lang="da-DK" dirty="0"/>
              <a:t> </a:t>
            </a:r>
            <a:r>
              <a:rPr lang="da-DK" dirty="0" err="1"/>
              <a:t>that</a:t>
            </a:r>
            <a:r>
              <a:rPr lang="da-DK" dirty="0"/>
              <a:t> 3/4 </a:t>
            </a:r>
            <a:r>
              <a:rPr lang="da-DK" dirty="0" err="1"/>
              <a:t>want</a:t>
            </a:r>
            <a:r>
              <a:rPr lang="da-DK" dirty="0"/>
              <a:t> to </a:t>
            </a:r>
            <a:r>
              <a:rPr lang="da-DK" dirty="0" err="1"/>
              <a:t>smoke</a:t>
            </a:r>
            <a:endParaRPr lang="da-DK" dirty="0"/>
          </a:p>
          <a:p>
            <a:r>
              <a:rPr lang="da-DK" dirty="0" err="1"/>
              <a:t>We</a:t>
            </a:r>
            <a:r>
              <a:rPr lang="da-DK" dirty="0"/>
              <a:t> </a:t>
            </a:r>
            <a:r>
              <a:rPr lang="da-DK" dirty="0" err="1"/>
              <a:t>tel</a:t>
            </a:r>
            <a:r>
              <a:rPr lang="da-DK" dirty="0"/>
              <a:t>  </a:t>
            </a:r>
            <a:r>
              <a:rPr lang="da-DK" dirty="0" err="1"/>
              <a:t>them</a:t>
            </a:r>
            <a:r>
              <a:rPr lang="da-DK" dirty="0"/>
              <a:t> </a:t>
            </a:r>
            <a:r>
              <a:rPr lang="da-DK" dirty="0" err="1"/>
              <a:t>about</a:t>
            </a:r>
            <a:r>
              <a:rPr lang="da-DK" dirty="0"/>
              <a:t> </a:t>
            </a:r>
            <a:r>
              <a:rPr lang="da-DK" dirty="0" err="1"/>
              <a:t>our</a:t>
            </a:r>
            <a:r>
              <a:rPr lang="da-DK" dirty="0"/>
              <a:t> stop smoking services</a:t>
            </a:r>
          </a:p>
          <a:p>
            <a:r>
              <a:rPr lang="da-DK" dirty="0"/>
              <a:t>And </a:t>
            </a:r>
            <a:r>
              <a:rPr lang="da-DK" dirty="0" err="1"/>
              <a:t>we</a:t>
            </a:r>
            <a:r>
              <a:rPr lang="da-DK" dirty="0"/>
              <a:t> </a:t>
            </a:r>
            <a:r>
              <a:rPr lang="da-DK" dirty="0" err="1"/>
              <a:t>tell</a:t>
            </a:r>
            <a:r>
              <a:rPr lang="da-DK" dirty="0"/>
              <a:t> </a:t>
            </a:r>
            <a:r>
              <a:rPr lang="da-DK" dirty="0" err="1"/>
              <a:t>them</a:t>
            </a:r>
            <a:r>
              <a:rPr lang="da-DK" dirty="0"/>
              <a:t> </a:t>
            </a:r>
            <a:r>
              <a:rPr lang="da-DK" dirty="0" err="1"/>
              <a:t>how</a:t>
            </a:r>
            <a:r>
              <a:rPr lang="da-DK" dirty="0"/>
              <a:t> to </a:t>
            </a:r>
            <a:r>
              <a:rPr lang="da-DK" dirty="0" err="1"/>
              <a:t>use</a:t>
            </a:r>
            <a:r>
              <a:rPr lang="da-DK" dirty="0"/>
              <a:t> the VBA</a:t>
            </a:r>
          </a:p>
        </p:txBody>
      </p:sp>
      <p:sp>
        <p:nvSpPr>
          <p:cNvPr id="4" name="Pladsholder til diasnummer 3"/>
          <p:cNvSpPr>
            <a:spLocks noGrp="1"/>
          </p:cNvSpPr>
          <p:nvPr>
            <p:ph type="sldNum" sz="quarter" idx="10"/>
          </p:nvPr>
        </p:nvSpPr>
        <p:spPr/>
        <p:txBody>
          <a:bodyPr/>
          <a:lstStyle/>
          <a:p>
            <a:fld id="{E961ACA1-117E-4791-AFEF-FF0167BB50D6}" type="slidenum">
              <a:rPr lang="da-DK" smtClean="0"/>
              <a:t>6</a:t>
            </a:fld>
            <a:endParaRPr lang="da-DK"/>
          </a:p>
        </p:txBody>
      </p:sp>
    </p:spTree>
    <p:extLst>
      <p:ext uri="{BB962C8B-B14F-4D97-AF65-F5344CB8AC3E}">
        <p14:creationId xmlns:p14="http://schemas.microsoft.com/office/powerpoint/2010/main" val="99809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BB4C2BA-3DE5-4622-8A70-02F36DDCFC8B}" type="slidenum">
              <a:rPr lang="da-DK" smtClean="0"/>
              <a:t>7</a:t>
            </a:fld>
            <a:endParaRPr lang="da-DK"/>
          </a:p>
        </p:txBody>
      </p:sp>
    </p:spTree>
    <p:extLst>
      <p:ext uri="{BB962C8B-B14F-4D97-AF65-F5344CB8AC3E}">
        <p14:creationId xmlns:p14="http://schemas.microsoft.com/office/powerpoint/2010/main" val="254205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VBA is a </a:t>
            </a:r>
            <a:r>
              <a:rPr lang="da-DK" dirty="0" err="1"/>
              <a:t>very</a:t>
            </a:r>
            <a:r>
              <a:rPr lang="da-DK" dirty="0"/>
              <a:t> simpel </a:t>
            </a:r>
            <a:r>
              <a:rPr lang="da-DK" dirty="0" err="1"/>
              <a:t>method</a:t>
            </a:r>
            <a:endParaRPr lang="da-DK" dirty="0"/>
          </a:p>
          <a:p>
            <a:r>
              <a:rPr lang="da-DK" dirty="0"/>
              <a:t>It is in </a:t>
            </a:r>
            <a:r>
              <a:rPr lang="da-DK" dirty="0" err="1"/>
              <a:t>three</a:t>
            </a:r>
            <a:r>
              <a:rPr lang="da-DK" dirty="0"/>
              <a:t> steps:</a:t>
            </a:r>
          </a:p>
          <a:p>
            <a:r>
              <a:rPr lang="da-DK" dirty="0" err="1"/>
              <a:t>You</a:t>
            </a:r>
            <a:r>
              <a:rPr lang="da-DK" dirty="0"/>
              <a:t> ask and </a:t>
            </a:r>
            <a:r>
              <a:rPr lang="da-DK" dirty="0" err="1"/>
              <a:t>record</a:t>
            </a:r>
            <a:r>
              <a:rPr lang="da-DK" dirty="0"/>
              <a:t> smoking status</a:t>
            </a:r>
          </a:p>
          <a:p>
            <a:r>
              <a:rPr lang="da-DK" dirty="0" err="1"/>
              <a:t>You</a:t>
            </a:r>
            <a:r>
              <a:rPr lang="da-DK" dirty="0"/>
              <a:t> </a:t>
            </a:r>
            <a:r>
              <a:rPr lang="da-DK" dirty="0" err="1"/>
              <a:t>advice</a:t>
            </a:r>
            <a:r>
              <a:rPr lang="da-DK" dirty="0"/>
              <a:t> on the </a:t>
            </a:r>
            <a:r>
              <a:rPr lang="da-DK" dirty="0" err="1"/>
              <a:t>best</a:t>
            </a:r>
            <a:r>
              <a:rPr lang="da-DK" dirty="0"/>
              <a:t> </a:t>
            </a:r>
            <a:r>
              <a:rPr lang="da-DK" dirty="0" err="1"/>
              <a:t>way</a:t>
            </a:r>
            <a:r>
              <a:rPr lang="da-DK" dirty="0"/>
              <a:t> of </a:t>
            </a:r>
            <a:r>
              <a:rPr lang="da-DK" dirty="0" err="1"/>
              <a:t>quitting</a:t>
            </a:r>
            <a:r>
              <a:rPr lang="da-DK" dirty="0"/>
              <a:t> and</a:t>
            </a:r>
          </a:p>
          <a:p>
            <a:r>
              <a:rPr lang="da-DK" dirty="0" err="1"/>
              <a:t>You</a:t>
            </a:r>
            <a:r>
              <a:rPr lang="da-DK" dirty="0"/>
              <a:t> act, by </a:t>
            </a:r>
            <a:r>
              <a:rPr lang="da-DK" dirty="0" err="1"/>
              <a:t>refer</a:t>
            </a:r>
            <a:r>
              <a:rPr lang="da-DK" dirty="0"/>
              <a:t> to a stop smoking service</a:t>
            </a:r>
          </a:p>
        </p:txBody>
      </p:sp>
      <p:sp>
        <p:nvSpPr>
          <p:cNvPr id="4" name="Pladsholder til diasnummer 3"/>
          <p:cNvSpPr>
            <a:spLocks noGrp="1"/>
          </p:cNvSpPr>
          <p:nvPr>
            <p:ph type="sldNum" sz="quarter" idx="10"/>
          </p:nvPr>
        </p:nvSpPr>
        <p:spPr/>
        <p:txBody>
          <a:bodyPr/>
          <a:lstStyle/>
          <a:p>
            <a:fld id="{E961ACA1-117E-4791-AFEF-FF0167BB50D6}" type="slidenum">
              <a:rPr lang="da-DK" smtClean="0"/>
              <a:t>9</a:t>
            </a:fld>
            <a:endParaRPr lang="da-DK"/>
          </a:p>
        </p:txBody>
      </p:sp>
    </p:spTree>
    <p:extLst>
      <p:ext uri="{BB962C8B-B14F-4D97-AF65-F5344CB8AC3E}">
        <p14:creationId xmlns:p14="http://schemas.microsoft.com/office/powerpoint/2010/main" val="336103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4A80E00B-5007-4FF8-ABCE-C00967AD2DA0}" type="datetimeFigureOut">
              <a:rPr lang="da-DK" smtClean="0"/>
              <a:t>10-05-2017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96397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A80E00B-5007-4FF8-ABCE-C00967AD2DA0}" type="datetimeFigureOut">
              <a:rPr lang="da-DK" smtClean="0"/>
              <a:t>10-05-2017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13072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A80E00B-5007-4FF8-ABCE-C00967AD2DA0}" type="datetimeFigureOut">
              <a:rPr lang="da-DK" smtClean="0"/>
              <a:t>10-05-2017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93352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Tree>
    <p:extLst>
      <p:ext uri="{BB962C8B-B14F-4D97-AF65-F5344CB8AC3E}">
        <p14:creationId xmlns:p14="http://schemas.microsoft.com/office/powerpoint/2010/main" val="15709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el 1"/>
          <p:cNvSpPr>
            <a:spLocks noGrp="1"/>
          </p:cNvSpPr>
          <p:nvPr>
            <p:ph type="title"/>
          </p:nvPr>
        </p:nvSpPr>
        <p:spPr>
          <a:xfrm>
            <a:off x="179388" y="257156"/>
            <a:ext cx="8772632" cy="691516"/>
          </a:xfrm>
          <a:prstGeom prst="rect">
            <a:avLst/>
          </a:prstGeom>
        </p:spPr>
        <p:txBody>
          <a:bodyPr/>
          <a:lstStyle>
            <a:lvl1pPr algn="l">
              <a:defRPr sz="2400">
                <a:solidFill>
                  <a:schemeClr val="tx1">
                    <a:lumMod val="65000"/>
                    <a:lumOff val="35000"/>
                  </a:schemeClr>
                </a:solidFill>
                <a:latin typeface="Corbel" pitchFamily="34" charset="0"/>
              </a:defRPr>
            </a:lvl1pPr>
          </a:lstStyle>
          <a:p>
            <a:r>
              <a:rPr lang="da-DK"/>
              <a:t>Klik for at redigere titeltypografi i masteren</a:t>
            </a:r>
            <a:endParaRPr lang="da-DK" dirty="0"/>
          </a:p>
        </p:txBody>
      </p:sp>
      <p:sp>
        <p:nvSpPr>
          <p:cNvPr id="5" name="Pladsholder til tekst 4"/>
          <p:cNvSpPr>
            <a:spLocks noGrp="1"/>
          </p:cNvSpPr>
          <p:nvPr>
            <p:ph type="body" sz="quarter" idx="10"/>
          </p:nvPr>
        </p:nvSpPr>
        <p:spPr>
          <a:xfrm>
            <a:off x="180000" y="1097280"/>
            <a:ext cx="8773200" cy="5010418"/>
          </a:xfrm>
          <a:prstGeom prst="rect">
            <a:avLst/>
          </a:prstGeom>
        </p:spPr>
        <p:txBody>
          <a:bodyPr numCol="2" spcCol="540000"/>
          <a:lstStyle>
            <a:lvl1pPr marL="0" indent="0">
              <a:buNone/>
              <a:tabLst/>
              <a:defRPr sz="1100">
                <a:latin typeface="Corbel" pitchFamily="34" charset="0"/>
              </a:defRPr>
            </a:lvl1pPr>
            <a:lvl2pPr>
              <a:buNone/>
              <a:defRPr sz="1100">
                <a:latin typeface="Corbel" pitchFamily="34" charset="0"/>
              </a:defRPr>
            </a:lvl2pPr>
            <a:lvl3pPr>
              <a:buNone/>
              <a:defRPr sz="1100">
                <a:latin typeface="Corbel" pitchFamily="34" charset="0"/>
              </a:defRPr>
            </a:lvl3pPr>
            <a:lvl4pPr>
              <a:buNone/>
              <a:defRPr sz="1100">
                <a:latin typeface="Corbel" pitchFamily="34" charset="0"/>
              </a:defRPr>
            </a:lvl4pPr>
            <a:lvl5pPr>
              <a:buNone/>
              <a:defRPr sz="1100">
                <a:latin typeface="Corbel"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91532237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Tree>
    <p:extLst>
      <p:ext uri="{BB962C8B-B14F-4D97-AF65-F5344CB8AC3E}">
        <p14:creationId xmlns:p14="http://schemas.microsoft.com/office/powerpoint/2010/main" val="186558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A80E00B-5007-4FF8-ABCE-C00967AD2DA0}" type="datetimeFigureOut">
              <a:rPr lang="da-DK" smtClean="0"/>
              <a:t>10-05-2017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87745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A80E00B-5007-4FF8-ABCE-C00967AD2DA0}" type="datetimeFigureOut">
              <a:rPr lang="da-DK" smtClean="0"/>
              <a:t>10-05-2017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18960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A80E00B-5007-4FF8-ABCE-C00967AD2DA0}" type="datetimeFigureOut">
              <a:rPr lang="da-DK" smtClean="0"/>
              <a:t>10-05-2017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3141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A80E00B-5007-4FF8-ABCE-C00967AD2DA0}" type="datetimeFigureOut">
              <a:rPr lang="da-DK" smtClean="0"/>
              <a:t>10-05-2017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6531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A80E00B-5007-4FF8-ABCE-C00967AD2DA0}" type="datetimeFigureOut">
              <a:rPr lang="da-DK" smtClean="0"/>
              <a:t>10-05-2017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23664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A80E00B-5007-4FF8-ABCE-C00967AD2DA0}" type="datetimeFigureOut">
              <a:rPr lang="da-DK" smtClean="0"/>
              <a:t>10-05-2017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403976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A80E00B-5007-4FF8-ABCE-C00967AD2DA0}" type="datetimeFigureOut">
              <a:rPr lang="da-DK" smtClean="0"/>
              <a:t>10-05-2017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195767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A80E00B-5007-4FF8-ABCE-C00967AD2DA0}" type="datetimeFigureOut">
              <a:rPr lang="da-DK" smtClean="0"/>
              <a:t>10-05-2017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B2D660F-BC5D-43DA-89BD-EAE1559BECD7}" type="slidenum">
              <a:rPr lang="da-DK" smtClean="0"/>
              <a:t>‹nr.›</a:t>
            </a:fld>
            <a:endParaRPr lang="da-DK"/>
          </a:p>
        </p:txBody>
      </p:sp>
    </p:spTree>
    <p:extLst>
      <p:ext uri="{BB962C8B-B14F-4D97-AF65-F5344CB8AC3E}">
        <p14:creationId xmlns:p14="http://schemas.microsoft.com/office/powerpoint/2010/main" val="30195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0E00B-5007-4FF8-ABCE-C00967AD2DA0}" type="datetimeFigureOut">
              <a:rPr lang="da-DK" smtClean="0"/>
              <a:t>10-05-2017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D660F-BC5D-43DA-89BD-EAE1559BECD7}" type="slidenum">
              <a:rPr lang="da-DK" smtClean="0"/>
              <a:t>‹nr.›</a:t>
            </a:fld>
            <a:endParaRPr lang="da-DK"/>
          </a:p>
        </p:txBody>
      </p:sp>
    </p:spTree>
    <p:extLst>
      <p:ext uri="{BB962C8B-B14F-4D97-AF65-F5344CB8AC3E}">
        <p14:creationId xmlns:p14="http://schemas.microsoft.com/office/powerpoint/2010/main" val="262042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7416824" cy="1728192"/>
          </a:xfrm>
        </p:spPr>
        <p:txBody>
          <a:bodyPr>
            <a:normAutofit fontScale="90000"/>
          </a:bodyPr>
          <a:lstStyle/>
          <a:p>
            <a:pPr algn="l"/>
            <a:r>
              <a:rPr lang="da-DK" b="1" dirty="0"/>
              <a:t>Rekruttering til rygestop ved hjælp af VBA-metoden</a:t>
            </a:r>
            <a:br>
              <a:rPr lang="da-DK" dirty="0"/>
            </a:br>
            <a:r>
              <a:rPr lang="da-DK" sz="2700" dirty="0"/>
              <a:t>Uddannelse af VBA-agenter</a:t>
            </a:r>
          </a:p>
        </p:txBody>
      </p:sp>
      <p:sp>
        <p:nvSpPr>
          <p:cNvPr id="4" name="Pladsholder til indhold 3"/>
          <p:cNvSpPr>
            <a:spLocks noGrp="1"/>
          </p:cNvSpPr>
          <p:nvPr>
            <p:ph sz="half" idx="1"/>
          </p:nvPr>
        </p:nvSpPr>
        <p:spPr>
          <a:xfrm>
            <a:off x="467544" y="2852936"/>
            <a:ext cx="4038600" cy="4525963"/>
          </a:xfrm>
        </p:spPr>
        <p:txBody>
          <a:bodyPr>
            <a:normAutofit/>
          </a:bodyPr>
          <a:lstStyle/>
          <a:p>
            <a:pPr marL="0" indent="0">
              <a:buNone/>
            </a:pPr>
            <a:r>
              <a:rPr lang="da-DK" sz="1800" b="1" dirty="0"/>
              <a:t>Dag 1</a:t>
            </a:r>
          </a:p>
          <a:p>
            <a:pPr marL="514350" indent="-514350">
              <a:buFont typeface="+mj-lt"/>
              <a:buAutoNum type="arabicPeriod"/>
            </a:pPr>
            <a:r>
              <a:rPr lang="da-DK" sz="1800" dirty="0"/>
              <a:t>Velkomst og præsentation af uddannelsen</a:t>
            </a:r>
          </a:p>
          <a:p>
            <a:pPr marL="514350" indent="-514350">
              <a:buFont typeface="+mj-lt"/>
              <a:buAutoNum type="arabicPeriod"/>
            </a:pPr>
            <a:r>
              <a:rPr lang="da-DK" sz="1800" dirty="0"/>
              <a:t>Den brændende platform</a:t>
            </a:r>
          </a:p>
          <a:p>
            <a:pPr marL="514350" indent="-514350">
              <a:buFont typeface="+mj-lt"/>
              <a:buAutoNum type="arabicPeriod"/>
            </a:pPr>
            <a:r>
              <a:rPr lang="da-DK" sz="1800" dirty="0"/>
              <a:t>Introduktion til VBA</a:t>
            </a:r>
          </a:p>
          <a:p>
            <a:pPr marL="514350" indent="-514350">
              <a:buFont typeface="+mj-lt"/>
              <a:buAutoNum type="arabicPeriod"/>
            </a:pPr>
            <a:r>
              <a:rPr lang="da-DK" sz="1800" dirty="0"/>
              <a:t>Introduktion til undervisningskonceptet</a:t>
            </a:r>
          </a:p>
          <a:p>
            <a:pPr marL="514350" indent="-514350">
              <a:buFont typeface="+mj-lt"/>
              <a:buAutoNum type="arabicPeriod"/>
            </a:pPr>
            <a:r>
              <a:rPr lang="da-DK" sz="1800" dirty="0"/>
              <a:t>Afslutning og hjemmeopgave</a:t>
            </a:r>
          </a:p>
        </p:txBody>
      </p:sp>
      <p:sp>
        <p:nvSpPr>
          <p:cNvPr id="5" name="Pladsholder til indhold 4"/>
          <p:cNvSpPr>
            <a:spLocks noGrp="1"/>
          </p:cNvSpPr>
          <p:nvPr>
            <p:ph sz="half" idx="2"/>
          </p:nvPr>
        </p:nvSpPr>
        <p:spPr>
          <a:xfrm>
            <a:off x="4644008" y="2852936"/>
            <a:ext cx="4038600" cy="4525963"/>
          </a:xfrm>
        </p:spPr>
        <p:txBody>
          <a:bodyPr/>
          <a:lstStyle/>
          <a:p>
            <a:pPr marL="0" indent="0">
              <a:buNone/>
            </a:pPr>
            <a:r>
              <a:rPr lang="da-DK" sz="1800" b="1" dirty="0"/>
              <a:t>Dag 2</a:t>
            </a:r>
          </a:p>
          <a:p>
            <a:pPr marL="457200" indent="-457200">
              <a:buFont typeface="+mj-lt"/>
              <a:buAutoNum type="arabicPeriod"/>
            </a:pPr>
            <a:r>
              <a:rPr lang="da-DK" sz="1800" dirty="0"/>
              <a:t>Opsamling siden sidst og dagens program</a:t>
            </a:r>
          </a:p>
          <a:p>
            <a:pPr marL="457200" indent="-457200">
              <a:buFont typeface="+mj-lt"/>
              <a:buAutoNum type="arabicPeriod"/>
            </a:pPr>
            <a:r>
              <a:rPr lang="da-DK" sz="1800" dirty="0"/>
              <a:t>Vi øver præsentation af VBA- metoden og får feedback</a:t>
            </a:r>
          </a:p>
          <a:p>
            <a:pPr marL="457200" indent="-457200">
              <a:buFont typeface="+mj-lt"/>
              <a:buAutoNum type="arabicPeriod"/>
            </a:pPr>
            <a:r>
              <a:rPr lang="da-DK" sz="1800" dirty="0"/>
              <a:t>Håndtering af svære situationer</a:t>
            </a:r>
          </a:p>
          <a:p>
            <a:pPr marL="457200" indent="-457200">
              <a:buFont typeface="+mj-lt"/>
              <a:buAutoNum type="arabicPeriod"/>
            </a:pPr>
            <a:r>
              <a:rPr lang="da-DK" sz="1800" dirty="0"/>
              <a:t>Rollen som VBA-agent</a:t>
            </a:r>
          </a:p>
          <a:p>
            <a:pPr marL="457200" indent="-457200">
              <a:buFont typeface="+mj-lt"/>
              <a:buAutoNum type="arabicPeriod"/>
            </a:pPr>
            <a:r>
              <a:rPr lang="da-DK" sz="1800" dirty="0"/>
              <a:t>Afslutning og diplom</a:t>
            </a:r>
          </a:p>
          <a:p>
            <a:pPr marL="457200" indent="-457200">
              <a:buFont typeface="+mj-lt"/>
              <a:buAutoNum type="arabicPeriod"/>
            </a:pPr>
            <a:endParaRPr lang="da-DK" sz="2400" dirty="0"/>
          </a:p>
          <a:p>
            <a:endParaRPr lang="da-DK" sz="2400" dirty="0"/>
          </a:p>
        </p:txBody>
      </p:sp>
    </p:spTree>
    <p:extLst>
      <p:ext uri="{BB962C8B-B14F-4D97-AF65-F5344CB8AC3E}">
        <p14:creationId xmlns:p14="http://schemas.microsoft.com/office/powerpoint/2010/main" val="426457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1439"/>
            <a:ext cx="8229600" cy="1143000"/>
          </a:xfrm>
        </p:spPr>
        <p:txBody>
          <a:bodyPr>
            <a:normAutofit fontScale="90000"/>
          </a:bodyPr>
          <a:lstStyle/>
          <a:p>
            <a:pPr algn="l"/>
            <a:br>
              <a:rPr lang="da-DK" sz="4000" dirty="0"/>
            </a:br>
            <a:r>
              <a:rPr lang="da-DK" b="1" dirty="0"/>
              <a:t>At gøre det som passer til den professionelle situation</a:t>
            </a:r>
            <a:br>
              <a:rPr lang="da-DK" dirty="0"/>
            </a:br>
            <a:endParaRPr lang="da-DK" dirty="0"/>
          </a:p>
        </p:txBody>
      </p:sp>
      <p:sp>
        <p:nvSpPr>
          <p:cNvPr id="3" name="Pladsholder til indhold 2"/>
          <p:cNvSpPr>
            <a:spLocks noGrp="1"/>
          </p:cNvSpPr>
          <p:nvPr>
            <p:ph idx="1"/>
          </p:nvPr>
        </p:nvSpPr>
        <p:spPr>
          <a:xfrm>
            <a:off x="486232" y="2132856"/>
            <a:ext cx="7869560" cy="3384375"/>
          </a:xfrm>
        </p:spPr>
        <p:txBody>
          <a:bodyPr>
            <a:normAutofit fontScale="92500" lnSpcReduction="20000"/>
          </a:bodyPr>
          <a:lstStyle/>
          <a:p>
            <a:pPr lvl="1">
              <a:buFont typeface="Wingdings" panose="05000000000000000000" pitchFamily="2" charset="2"/>
              <a:buChar char="§"/>
            </a:pPr>
            <a:r>
              <a:rPr lang="da-DK" dirty="0"/>
              <a:t>Dvs. det, som der er organisatoriske, praktiske og ressourcemæssige vilkår til </a:t>
            </a:r>
          </a:p>
          <a:p>
            <a:pPr lvl="1">
              <a:buFont typeface="Wingdings" panose="05000000000000000000" pitchFamily="2" charset="2"/>
              <a:buChar char="§"/>
            </a:pPr>
            <a:endParaRPr lang="da-DK" dirty="0"/>
          </a:p>
          <a:p>
            <a:pPr lvl="1">
              <a:buFont typeface="Wingdings" panose="05000000000000000000" pitchFamily="2" charset="2"/>
              <a:buChar char="§"/>
            </a:pPr>
            <a:r>
              <a:rPr lang="da-DK" dirty="0"/>
              <a:t>Dvs. det, som så vidt muligt stemmer overens med </a:t>
            </a:r>
            <a:r>
              <a:rPr lang="da-DK" i="1" dirty="0"/>
              <a:t>den professionelles </a:t>
            </a:r>
            <a:r>
              <a:rPr lang="da-DK" dirty="0"/>
              <a:t>rolle og kompetencer OG det som matcher </a:t>
            </a:r>
            <a:r>
              <a:rPr lang="da-DK" i="1" dirty="0"/>
              <a:t>borgerens</a:t>
            </a:r>
            <a:r>
              <a:rPr lang="da-DK" dirty="0"/>
              <a:t> forventning til situationen</a:t>
            </a:r>
          </a:p>
          <a:p>
            <a:pPr marL="457200" lvl="1" indent="0">
              <a:buNone/>
            </a:pPr>
            <a:endParaRPr lang="da-DK" dirty="0"/>
          </a:p>
          <a:p>
            <a:pPr lvl="1">
              <a:buFont typeface="Wingdings" panose="05000000000000000000" pitchFamily="2" charset="2"/>
              <a:buChar char="§"/>
            </a:pPr>
            <a:r>
              <a:rPr lang="da-DK" dirty="0"/>
              <a:t>Dvs. man indleder ikke samtaler og temaer, som man ikke kan følge til dørs og gøre meningsfulde!</a:t>
            </a:r>
          </a:p>
        </p:txBody>
      </p:sp>
    </p:spTree>
    <p:extLst>
      <p:ext uri="{BB962C8B-B14F-4D97-AF65-F5344CB8AC3E}">
        <p14:creationId xmlns:p14="http://schemas.microsoft.com/office/powerpoint/2010/main" val="318373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607" y="548680"/>
            <a:ext cx="8229600" cy="1143000"/>
          </a:xfrm>
        </p:spPr>
        <p:txBody>
          <a:bodyPr>
            <a:normAutofit fontScale="90000"/>
          </a:bodyPr>
          <a:lstStyle/>
          <a:p>
            <a:pPr algn="l"/>
            <a:r>
              <a:rPr lang="da-DK" b="1" dirty="0"/>
              <a:t>Tilgivelse og accept af VIRKELIGHEDEN</a:t>
            </a:r>
          </a:p>
        </p:txBody>
      </p:sp>
      <p:sp>
        <p:nvSpPr>
          <p:cNvPr id="3" name="Pladsholder til indhold 2"/>
          <p:cNvSpPr>
            <a:spLocks noGrp="1"/>
          </p:cNvSpPr>
          <p:nvPr>
            <p:ph idx="1"/>
          </p:nvPr>
        </p:nvSpPr>
        <p:spPr>
          <a:xfrm>
            <a:off x="457200" y="2048393"/>
            <a:ext cx="8229600" cy="4525963"/>
          </a:xfrm>
        </p:spPr>
        <p:txBody>
          <a:bodyPr>
            <a:normAutofit/>
          </a:bodyPr>
          <a:lstStyle/>
          <a:p>
            <a:r>
              <a:rPr lang="da-DK" sz="2800" dirty="0"/>
              <a:t>Der vil være mange, som siger nej tak!</a:t>
            </a:r>
          </a:p>
          <a:p>
            <a:r>
              <a:rPr lang="da-DK" sz="2800" dirty="0"/>
              <a:t>Der vil være mange, som ikke lykkes </a:t>
            </a:r>
          </a:p>
          <a:p>
            <a:pPr marL="0" indent="0">
              <a:buNone/>
            </a:pPr>
            <a:r>
              <a:rPr lang="da-DK" sz="2800" dirty="0"/>
              <a:t>og… </a:t>
            </a:r>
          </a:p>
          <a:p>
            <a:r>
              <a:rPr lang="da-DK" sz="2800" dirty="0"/>
              <a:t>Det er godt nok!</a:t>
            </a:r>
          </a:p>
          <a:p>
            <a:r>
              <a:rPr lang="da-DK" sz="2800" dirty="0"/>
              <a:t>Du er god nok!</a:t>
            </a:r>
          </a:p>
          <a:p>
            <a:r>
              <a:rPr lang="da-DK" sz="2800" dirty="0"/>
              <a:t>Borgeren er god nok!</a:t>
            </a:r>
          </a:p>
          <a:p>
            <a:r>
              <a:rPr lang="da-DK" sz="2800" dirty="0"/>
              <a:t>Vi gør vores bedste, og det bliver vi ved med </a:t>
            </a:r>
            <a:r>
              <a:rPr lang="da-DK" sz="2800" dirty="0">
                <a:sym typeface="Wingdings" panose="05000000000000000000" pitchFamily="2" charset="2"/>
              </a:rPr>
              <a:t></a:t>
            </a:r>
            <a:endParaRPr lang="da-DK" sz="2800" dirty="0"/>
          </a:p>
        </p:txBody>
      </p:sp>
      <p:sp>
        <p:nvSpPr>
          <p:cNvPr id="4" name="Pladsholder til diasnummer 3"/>
          <p:cNvSpPr>
            <a:spLocks noGrp="1"/>
          </p:cNvSpPr>
          <p:nvPr>
            <p:ph type="sldNum" sz="quarter" idx="12"/>
          </p:nvPr>
        </p:nvSpPr>
        <p:spPr/>
        <p:txBody>
          <a:bodyPr/>
          <a:lstStyle/>
          <a:p>
            <a:pPr>
              <a:defRPr/>
            </a:pPr>
            <a:fld id="{0DA116FF-9A87-49D8-8ED1-65FD5A599BAF}" type="slidenum">
              <a:rPr lang="da-DK" smtClean="0"/>
              <a:pPr>
                <a:defRPr/>
              </a:pPr>
              <a:t>11</a:t>
            </a:fld>
            <a:endParaRPr lang="da-DK"/>
          </a:p>
        </p:txBody>
      </p:sp>
    </p:spTree>
    <p:extLst>
      <p:ext uri="{BB962C8B-B14F-4D97-AF65-F5344CB8AC3E}">
        <p14:creationId xmlns:p14="http://schemas.microsoft.com/office/powerpoint/2010/main" val="290915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29600" cy="706090"/>
          </a:xfrm>
        </p:spPr>
        <p:txBody>
          <a:bodyPr>
            <a:normAutofit/>
          </a:bodyPr>
          <a:lstStyle/>
          <a:p>
            <a:pPr algn="l"/>
            <a:r>
              <a:rPr lang="da-DK" sz="4000" b="1" dirty="0"/>
              <a:t>Dag 2</a:t>
            </a:r>
          </a:p>
        </p:txBody>
      </p:sp>
      <p:sp>
        <p:nvSpPr>
          <p:cNvPr id="5" name="Pladsholder til indhold 4"/>
          <p:cNvSpPr>
            <a:spLocks noGrp="1"/>
          </p:cNvSpPr>
          <p:nvPr>
            <p:ph idx="1"/>
          </p:nvPr>
        </p:nvSpPr>
        <p:spPr>
          <a:xfrm>
            <a:off x="467544" y="1700808"/>
            <a:ext cx="8229600" cy="4525963"/>
          </a:xfrm>
        </p:spPr>
        <p:txBody>
          <a:bodyPr/>
          <a:lstStyle/>
          <a:p>
            <a:pPr marL="0" indent="0">
              <a:buNone/>
            </a:pPr>
            <a:r>
              <a:rPr lang="da-DK" dirty="0"/>
              <a:t>Program</a:t>
            </a:r>
          </a:p>
          <a:p>
            <a:pPr marL="457200" indent="-457200">
              <a:buFont typeface="+mj-lt"/>
              <a:buAutoNum type="arabicPeriod"/>
            </a:pPr>
            <a:r>
              <a:rPr lang="da-DK" sz="2400" dirty="0"/>
              <a:t>Opsamling siden sidst og dagens program</a:t>
            </a:r>
          </a:p>
          <a:p>
            <a:pPr marL="457200" indent="-457200">
              <a:buFont typeface="+mj-lt"/>
              <a:buAutoNum type="arabicPeriod"/>
            </a:pPr>
            <a:r>
              <a:rPr lang="da-DK" sz="2400" dirty="0"/>
              <a:t>Vi øver præsentation af VBA-metoden og får feedback</a:t>
            </a:r>
          </a:p>
          <a:p>
            <a:pPr marL="457200" indent="-457200">
              <a:buFont typeface="+mj-lt"/>
              <a:buAutoNum type="arabicPeriod"/>
            </a:pPr>
            <a:r>
              <a:rPr lang="da-DK" sz="2400" dirty="0"/>
              <a:t>Håndtering af svære situationer</a:t>
            </a:r>
          </a:p>
          <a:p>
            <a:pPr marL="457200" indent="-457200">
              <a:buFont typeface="+mj-lt"/>
              <a:buAutoNum type="arabicPeriod"/>
            </a:pPr>
            <a:r>
              <a:rPr lang="da-DK" sz="2400" dirty="0"/>
              <a:t>Rollen som VBA-agent</a:t>
            </a:r>
          </a:p>
          <a:p>
            <a:pPr marL="457200" indent="-457200">
              <a:buFont typeface="+mj-lt"/>
              <a:buAutoNum type="arabicPeriod"/>
            </a:pPr>
            <a:r>
              <a:rPr lang="da-DK" sz="2400" dirty="0"/>
              <a:t>Afslutning og diplom</a:t>
            </a:r>
          </a:p>
          <a:p>
            <a:pPr marL="457200" indent="-457200">
              <a:buFont typeface="+mj-lt"/>
              <a:buAutoNum type="arabicPeriod"/>
            </a:pPr>
            <a:endParaRPr lang="da-DK" sz="2400" dirty="0"/>
          </a:p>
          <a:p>
            <a:endParaRPr lang="da-DK" sz="2400" dirty="0"/>
          </a:p>
        </p:txBody>
      </p:sp>
    </p:spTree>
    <p:extLst>
      <p:ext uri="{BB962C8B-B14F-4D97-AF65-F5344CB8AC3E}">
        <p14:creationId xmlns:p14="http://schemas.microsoft.com/office/powerpoint/2010/main" val="157608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Mulige barrierer og indvendinger</a:t>
            </a:r>
            <a:br>
              <a:rPr lang="da-DK" dirty="0"/>
            </a:br>
            <a:r>
              <a:rPr lang="da-DK" dirty="0"/>
              <a:t>du kan møde</a:t>
            </a:r>
            <a:br>
              <a:rPr lang="da-DK" dirty="0"/>
            </a:br>
            <a:r>
              <a:rPr lang="da-DK" sz="2700" dirty="0"/>
              <a:t>Til VBA-agenten </a:t>
            </a:r>
            <a:br>
              <a:rPr lang="da-DK" dirty="0"/>
            </a:br>
            <a:endParaRPr lang="da-DK" sz="2500" dirty="0"/>
          </a:p>
        </p:txBody>
      </p:sp>
      <p:sp>
        <p:nvSpPr>
          <p:cNvPr id="3" name="Pladsholder til indhold 2"/>
          <p:cNvSpPr>
            <a:spLocks noGrp="1"/>
          </p:cNvSpPr>
          <p:nvPr>
            <p:ph idx="1"/>
          </p:nvPr>
        </p:nvSpPr>
        <p:spPr>
          <a:xfrm>
            <a:off x="457200" y="1916832"/>
            <a:ext cx="8229600" cy="4209331"/>
          </a:xfrm>
        </p:spPr>
        <p:txBody>
          <a:bodyPr>
            <a:normAutofit/>
          </a:bodyPr>
          <a:lstStyle/>
          <a:p>
            <a:r>
              <a:rPr lang="da-DK" sz="2400" dirty="0"/>
              <a:t>Jeg tvivler på dokumentationen bag VBA-metoden</a:t>
            </a:r>
          </a:p>
          <a:p>
            <a:r>
              <a:rPr lang="da-DK" sz="2400" dirty="0"/>
              <a:t>Vi (her i ”jobcentret”) har ikke tid</a:t>
            </a:r>
          </a:p>
          <a:p>
            <a:r>
              <a:rPr lang="da-DK" sz="2400" dirty="0"/>
              <a:t>Det ligger uden for vores kerneydelse</a:t>
            </a:r>
          </a:p>
          <a:p>
            <a:r>
              <a:rPr lang="da-DK" sz="2400" dirty="0"/>
              <a:t>Vi har en lang række andre opgaver, som vi må prioritere</a:t>
            </a:r>
          </a:p>
          <a:p>
            <a:r>
              <a:rPr lang="da-DK" sz="2400" dirty="0"/>
              <a:t>Det ødelægger relationen til borgeren</a:t>
            </a:r>
          </a:p>
          <a:p>
            <a:r>
              <a:rPr lang="da-DK" sz="2400" dirty="0"/>
              <a:t>Rygning er deres mindste problem – lad dem dog ryge videre</a:t>
            </a:r>
          </a:p>
          <a:p>
            <a:r>
              <a:rPr lang="da-DK" sz="2400" dirty="0"/>
              <a:t>Jeg ryger selv, så det vil blive svært</a:t>
            </a:r>
          </a:p>
          <a:p>
            <a:r>
              <a:rPr lang="da-DK" sz="2400" dirty="0"/>
              <a:t>Jeg bryder mig ikke om at optræde med ”løftet pegefinger”</a:t>
            </a:r>
          </a:p>
          <a:p>
            <a:r>
              <a:rPr lang="da-DK" sz="2400" dirty="0"/>
              <a:t>Hvad bliver det næste, vi skal blande os i? Overvægt?</a:t>
            </a:r>
          </a:p>
        </p:txBody>
      </p:sp>
    </p:spTree>
    <p:extLst>
      <p:ext uri="{BB962C8B-B14F-4D97-AF65-F5344CB8AC3E}">
        <p14:creationId xmlns:p14="http://schemas.microsoft.com/office/powerpoint/2010/main" val="182375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09995"/>
            <a:ext cx="8229600" cy="1066130"/>
          </a:xfrm>
        </p:spPr>
        <p:txBody>
          <a:bodyPr>
            <a:normAutofit fontScale="90000"/>
          </a:bodyPr>
          <a:lstStyle/>
          <a:p>
            <a:pPr algn="l"/>
            <a:r>
              <a:rPr lang="da-DK" b="1" dirty="0"/>
              <a:t>Beredskab</a:t>
            </a:r>
            <a:br>
              <a:rPr lang="da-DK" dirty="0"/>
            </a:br>
            <a:r>
              <a:rPr lang="da-DK" sz="2400" dirty="0"/>
              <a:t>Til VBA-agenten</a:t>
            </a:r>
          </a:p>
        </p:txBody>
      </p:sp>
      <p:sp>
        <p:nvSpPr>
          <p:cNvPr id="3" name="Pladsholder til indhold 2"/>
          <p:cNvSpPr>
            <a:spLocks noGrp="1"/>
          </p:cNvSpPr>
          <p:nvPr>
            <p:ph idx="1"/>
          </p:nvPr>
        </p:nvSpPr>
        <p:spPr>
          <a:xfrm>
            <a:off x="539552" y="1844824"/>
            <a:ext cx="8229600" cy="4525963"/>
          </a:xfrm>
        </p:spPr>
        <p:txBody>
          <a:bodyPr>
            <a:normAutofit/>
          </a:bodyPr>
          <a:lstStyle/>
          <a:p>
            <a:r>
              <a:rPr lang="da-DK" sz="2000" dirty="0"/>
              <a:t>Find relevant dokumentation. Metoden er evidensbaseret i lægelig sammenhæng. I kommunal sammenhæng er den indtil videre et godt bud. Forklar, at VBA henviser til kommunens evidensbaserede tilbud</a:t>
            </a:r>
          </a:p>
          <a:p>
            <a:pPr marL="0" indent="0">
              <a:buNone/>
            </a:pPr>
            <a:endParaRPr lang="da-DK" sz="2000" dirty="0"/>
          </a:p>
          <a:p>
            <a:r>
              <a:rPr lang="da-DK" sz="2000" dirty="0"/>
              <a:t>Kend til kommunens rygestoptilbud, som er evidensbaseret</a:t>
            </a:r>
          </a:p>
          <a:p>
            <a:endParaRPr lang="da-DK" sz="2000" dirty="0"/>
          </a:p>
          <a:p>
            <a:r>
              <a:rPr lang="da-DK" sz="2000" dirty="0"/>
              <a:t>Henvis til strategi eller ledelsesbeslutning mht. tidsforbrug og engagement</a:t>
            </a:r>
          </a:p>
          <a:p>
            <a:pPr marL="0" indent="0">
              <a:buNone/>
            </a:pPr>
            <a:endParaRPr lang="da-DK" sz="2000" dirty="0"/>
          </a:p>
          <a:p>
            <a:r>
              <a:rPr lang="da-DK" sz="2000" dirty="0"/>
              <a:t>At vise interesse for borgerens rygning er også at vise omsorg</a:t>
            </a:r>
          </a:p>
          <a:p>
            <a:pPr marL="0" indent="0">
              <a:buNone/>
            </a:pPr>
            <a:r>
              <a:rPr lang="da-DK" sz="2000" dirty="0"/>
              <a:t> </a:t>
            </a:r>
          </a:p>
          <a:p>
            <a:r>
              <a:rPr lang="da-DK" sz="2000" dirty="0"/>
              <a:t>Du skal ikke overbevise borgeren. Du er budbringer af et godt budskab: ”Du kan stoppe, jeg kan hjælpe dig til et godt tilbud”</a:t>
            </a:r>
          </a:p>
        </p:txBody>
      </p:sp>
    </p:spTree>
    <p:extLst>
      <p:ext uri="{BB962C8B-B14F-4D97-AF65-F5344CB8AC3E}">
        <p14:creationId xmlns:p14="http://schemas.microsoft.com/office/powerpoint/2010/main" val="262183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48938"/>
            <a:ext cx="8229600" cy="1138138"/>
          </a:xfrm>
        </p:spPr>
        <p:txBody>
          <a:bodyPr>
            <a:normAutofit/>
          </a:bodyPr>
          <a:lstStyle/>
          <a:p>
            <a:pPr algn="l"/>
            <a:r>
              <a:rPr lang="da-DK" sz="4000" b="1" dirty="0"/>
              <a:t>Mulige reaktioner i undervisningen</a:t>
            </a:r>
            <a:br>
              <a:rPr lang="da-DK" dirty="0"/>
            </a:br>
            <a:r>
              <a:rPr lang="da-DK" sz="2400" dirty="0"/>
              <a:t>Til VBA-agenten</a:t>
            </a:r>
          </a:p>
        </p:txBody>
      </p:sp>
      <p:sp>
        <p:nvSpPr>
          <p:cNvPr id="3" name="Pladsholder til indhold 2"/>
          <p:cNvSpPr>
            <a:spLocks noGrp="1"/>
          </p:cNvSpPr>
          <p:nvPr>
            <p:ph idx="1"/>
          </p:nvPr>
        </p:nvSpPr>
        <p:spPr>
          <a:xfrm>
            <a:off x="395536" y="1844824"/>
            <a:ext cx="8229600" cy="4525963"/>
          </a:xfrm>
        </p:spPr>
        <p:txBody>
          <a:bodyPr>
            <a:normAutofit fontScale="77500" lnSpcReduction="20000"/>
          </a:bodyPr>
          <a:lstStyle/>
          <a:p>
            <a:r>
              <a:rPr lang="da-DK" dirty="0"/>
              <a:t>Lyt og forstå, før du imødegår indvendingen</a:t>
            </a:r>
          </a:p>
          <a:p>
            <a:endParaRPr lang="da-DK" dirty="0"/>
          </a:p>
          <a:p>
            <a:r>
              <a:rPr lang="da-DK" dirty="0"/>
              <a:t>Luk ned, hvis noget skønnes helt irrelevant: Det skal vi ikke tale om her! Det er et emne, som bliver taget op med rygestoprådgiveren</a:t>
            </a:r>
          </a:p>
          <a:p>
            <a:endParaRPr lang="da-DK" dirty="0"/>
          </a:p>
          <a:p>
            <a:r>
              <a:rPr lang="da-DK" dirty="0"/>
              <a:t>Gå med modstanden … et stykke ad vejen – og saml så op</a:t>
            </a:r>
          </a:p>
          <a:p>
            <a:endParaRPr lang="da-DK" dirty="0"/>
          </a:p>
          <a:p>
            <a:r>
              <a:rPr lang="da-DK" dirty="0"/>
              <a:t>Bed den anden om at prøve at komme med forslag, som kan løse problemet </a:t>
            </a:r>
          </a:p>
          <a:p>
            <a:endParaRPr lang="da-DK" dirty="0"/>
          </a:p>
          <a:p>
            <a:r>
              <a:rPr lang="da-DK" dirty="0"/>
              <a:t>Hvis der er tid: Bed forsamlingen om at bidrage.</a:t>
            </a:r>
          </a:p>
        </p:txBody>
      </p:sp>
    </p:spTree>
    <p:extLst>
      <p:ext uri="{BB962C8B-B14F-4D97-AF65-F5344CB8AC3E}">
        <p14:creationId xmlns:p14="http://schemas.microsoft.com/office/powerpoint/2010/main" val="105088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a:t>Tekst og idé</a:t>
            </a:r>
          </a:p>
        </p:txBody>
      </p:sp>
      <p:sp>
        <p:nvSpPr>
          <p:cNvPr id="5" name="Undertitel 4"/>
          <p:cNvSpPr>
            <a:spLocks noGrp="1"/>
          </p:cNvSpPr>
          <p:nvPr>
            <p:ph type="subTitle" idx="1"/>
          </p:nvPr>
        </p:nvSpPr>
        <p:spPr/>
        <p:txBody>
          <a:bodyPr/>
          <a:lstStyle/>
          <a:p>
            <a:r>
              <a:rPr lang="da-DK" dirty="0"/>
              <a:t>Helle Stuart</a:t>
            </a:r>
          </a:p>
          <a:p>
            <a:r>
              <a:rPr lang="da-DK" dirty="0"/>
              <a:t>s</a:t>
            </a:r>
            <a:r>
              <a:rPr lang="da-DK"/>
              <a:t>undhedskonsulent</a:t>
            </a:r>
            <a:endParaRPr lang="da-DK" dirty="0"/>
          </a:p>
          <a:p>
            <a:r>
              <a:rPr lang="da-DK" dirty="0"/>
              <a:t>Vallensbæk Kommune, 2017</a:t>
            </a:r>
          </a:p>
        </p:txBody>
      </p:sp>
    </p:spTree>
    <p:extLst>
      <p:ext uri="{BB962C8B-B14F-4D97-AF65-F5344CB8AC3E}">
        <p14:creationId xmlns:p14="http://schemas.microsoft.com/office/powerpoint/2010/main" val="139241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620688"/>
            <a:ext cx="8229600" cy="576064"/>
          </a:xfrm>
        </p:spPr>
        <p:txBody>
          <a:bodyPr>
            <a:noAutofit/>
          </a:bodyPr>
          <a:lstStyle/>
          <a:p>
            <a:pPr algn="l"/>
            <a:r>
              <a:rPr lang="da-DK" sz="4000" b="1" dirty="0"/>
              <a:t>Formål og læringsmål</a:t>
            </a:r>
          </a:p>
        </p:txBody>
      </p:sp>
      <p:sp>
        <p:nvSpPr>
          <p:cNvPr id="3" name="Pladsholder til indhold 2"/>
          <p:cNvSpPr>
            <a:spLocks noGrp="1"/>
          </p:cNvSpPr>
          <p:nvPr>
            <p:ph sz="half" idx="1"/>
          </p:nvPr>
        </p:nvSpPr>
        <p:spPr>
          <a:xfrm>
            <a:off x="457200" y="1783357"/>
            <a:ext cx="4038600" cy="4525963"/>
          </a:xfrm>
        </p:spPr>
        <p:txBody>
          <a:bodyPr/>
          <a:lstStyle/>
          <a:p>
            <a:pPr marL="0" indent="0">
              <a:buNone/>
            </a:pPr>
            <a:r>
              <a:rPr lang="da-DK" b="1" dirty="0"/>
              <a:t>Formål</a:t>
            </a:r>
          </a:p>
          <a:p>
            <a:r>
              <a:rPr lang="da-DK" sz="1800" dirty="0"/>
              <a:t>Teoretisk og praktisk kendskab til VBA</a:t>
            </a:r>
          </a:p>
          <a:p>
            <a:pPr lvl="0"/>
            <a:r>
              <a:rPr lang="da-DK" sz="1800" dirty="0"/>
              <a:t>Kunne booke, forberede, gennemføre og følge op på en undervisningsseance</a:t>
            </a:r>
          </a:p>
          <a:p>
            <a:pPr lvl="0"/>
            <a:r>
              <a:rPr lang="da-DK" sz="1800" dirty="0"/>
              <a:t>Forstå og udfylde agentrollen</a:t>
            </a:r>
          </a:p>
          <a:p>
            <a:pPr lvl="0"/>
            <a:endParaRPr lang="da-DK" dirty="0"/>
          </a:p>
          <a:p>
            <a:pPr lvl="0"/>
            <a:endParaRPr lang="da-DK" dirty="0"/>
          </a:p>
          <a:p>
            <a:endParaRPr lang="da-DK" dirty="0"/>
          </a:p>
        </p:txBody>
      </p:sp>
      <p:sp>
        <p:nvSpPr>
          <p:cNvPr id="4" name="Pladsholder til indhold 3"/>
          <p:cNvSpPr>
            <a:spLocks noGrp="1"/>
          </p:cNvSpPr>
          <p:nvPr>
            <p:ph sz="half" idx="2"/>
          </p:nvPr>
        </p:nvSpPr>
        <p:spPr>
          <a:xfrm>
            <a:off x="4648200" y="1772816"/>
            <a:ext cx="4038600" cy="4525963"/>
          </a:xfrm>
        </p:spPr>
        <p:txBody>
          <a:bodyPr/>
          <a:lstStyle/>
          <a:p>
            <a:pPr marL="0" lvl="2" indent="0">
              <a:buNone/>
            </a:pPr>
            <a:r>
              <a:rPr lang="da-DK" sz="2800" b="1" dirty="0"/>
              <a:t>Læringsmål</a:t>
            </a:r>
          </a:p>
          <a:p>
            <a:pPr marL="342900" lvl="2" indent="-342900"/>
            <a:r>
              <a:rPr lang="da-DK" sz="1800" dirty="0"/>
              <a:t>Kunne forklare VBA-metoden, også hvad den ikke er</a:t>
            </a:r>
          </a:p>
          <a:p>
            <a:r>
              <a:rPr lang="da-DK" sz="1800" dirty="0"/>
              <a:t>Reflektere i fh.t. forskellige målgrupper </a:t>
            </a:r>
          </a:p>
          <a:p>
            <a:r>
              <a:rPr lang="da-DK" sz="1800" dirty="0"/>
              <a:t>Opstille mål og succeskriterier for hver undervisningsseance</a:t>
            </a:r>
          </a:p>
          <a:p>
            <a:r>
              <a:rPr lang="da-DK" sz="1800" dirty="0"/>
              <a:t>Håndtere svære situationer og modstand</a:t>
            </a:r>
          </a:p>
          <a:p>
            <a:r>
              <a:rPr lang="da-DK" sz="1800" dirty="0"/>
              <a:t>Kende og være fortrolig med pædagogiske værktøjer, herunder at </a:t>
            </a:r>
            <a:r>
              <a:rPr lang="da-DK" sz="1800" dirty="0" err="1"/>
              <a:t>facilitere</a:t>
            </a:r>
            <a:r>
              <a:rPr lang="da-DK" sz="1800" dirty="0"/>
              <a:t> rollespil</a:t>
            </a:r>
          </a:p>
          <a:p>
            <a:endParaRPr lang="da-DK" dirty="0"/>
          </a:p>
        </p:txBody>
      </p:sp>
    </p:spTree>
    <p:extLst>
      <p:ext uri="{BB962C8B-B14F-4D97-AF65-F5344CB8AC3E}">
        <p14:creationId xmlns:p14="http://schemas.microsoft.com/office/powerpoint/2010/main" val="105541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3038"/>
            <a:ext cx="62484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634678"/>
            <a:ext cx="8229600" cy="634082"/>
          </a:xfrm>
        </p:spPr>
        <p:txBody>
          <a:bodyPr>
            <a:normAutofit fontScale="90000"/>
          </a:bodyPr>
          <a:lstStyle/>
          <a:p>
            <a:pPr algn="l"/>
            <a:r>
              <a:rPr lang="da-DK" sz="4000" b="1" dirty="0"/>
              <a:t>Rygning på Vestegnen/Sydamager</a:t>
            </a:r>
          </a:p>
        </p:txBody>
      </p:sp>
    </p:spTree>
    <p:extLst>
      <p:ext uri="{BB962C8B-B14F-4D97-AF65-F5344CB8AC3E}">
        <p14:creationId xmlns:p14="http://schemas.microsoft.com/office/powerpoint/2010/main" val="301842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1"/>
            <a:ext cx="8772632" cy="420624"/>
          </a:xfrm>
        </p:spPr>
        <p:txBody>
          <a:bodyPr>
            <a:normAutofit fontScale="90000"/>
          </a:bodyPr>
          <a:lstStyle/>
          <a:p>
            <a:pPr>
              <a:defRPr/>
            </a:pPr>
            <a:r>
              <a:rPr lang="da-DK" sz="2200" dirty="0"/>
              <a:t>Perception af rygestopmetoder</a:t>
            </a:r>
          </a:p>
        </p:txBody>
      </p:sp>
      <p:sp>
        <p:nvSpPr>
          <p:cNvPr id="4" name="Rectangle 3"/>
          <p:cNvSpPr>
            <a:spLocks noChangeArrowheads="1"/>
          </p:cNvSpPr>
          <p:nvPr/>
        </p:nvSpPr>
        <p:spPr bwMode="auto">
          <a:xfrm>
            <a:off x="250825" y="1196977"/>
            <a:ext cx="3601095" cy="4708525"/>
          </a:xfrm>
          <a:prstGeom prst="rect">
            <a:avLst/>
          </a:prstGeom>
          <a:noFill/>
          <a:ln w="9525">
            <a:noFill/>
            <a:miter lim="800000"/>
            <a:headEnd/>
            <a:tailEnd/>
          </a:ln>
        </p:spPr>
        <p:txBody>
          <a:bodyPr/>
          <a:lstStyle/>
          <a:p>
            <a:pPr>
              <a:lnSpc>
                <a:spcPct val="90000"/>
              </a:lnSpc>
              <a:spcBef>
                <a:spcPct val="20000"/>
              </a:spcBef>
              <a:buClr>
                <a:srgbClr val="CFB283"/>
              </a:buClr>
              <a:buFont typeface="Wingdings" pitchFamily="2" charset="2"/>
              <a:buChar char="§"/>
              <a:tabLst>
                <a:tab pos="1076325" algn="l"/>
              </a:tabLst>
              <a:defRPr/>
            </a:pPr>
            <a:endParaRPr lang="da-DK" sz="1100" dirty="0">
              <a:solidFill>
                <a:prstClr val="black"/>
              </a:solidFill>
            </a:endParaRPr>
          </a:p>
        </p:txBody>
      </p:sp>
      <p:graphicFrame>
        <p:nvGraphicFramePr>
          <p:cNvPr id="10" name="Tabel 9"/>
          <p:cNvGraphicFramePr>
            <a:graphicFrameLocks noGrp="1"/>
          </p:cNvGraphicFramePr>
          <p:nvPr>
            <p:extLst>
              <p:ext uri="{D42A27DB-BD31-4B8C-83A1-F6EECF244321}">
                <p14:modId xmlns:p14="http://schemas.microsoft.com/office/powerpoint/2010/main" val="3297045882"/>
              </p:ext>
            </p:extLst>
          </p:nvPr>
        </p:nvGraphicFramePr>
        <p:xfrm>
          <a:off x="1043608" y="-676656"/>
          <a:ext cx="8100392" cy="8266176"/>
        </p:xfrm>
        <a:graphic>
          <a:graphicData uri="http://schemas.openxmlformats.org/drawingml/2006/table">
            <a:tbl>
              <a:tblPr firstRow="1" bandRow="1">
                <a:tableStyleId>{5C22544A-7EE6-4342-B048-85BDC9FD1C3A}</a:tableStyleId>
              </a:tblPr>
              <a:tblGrid>
                <a:gridCol w="1307239">
                  <a:extLst>
                    <a:ext uri="{9D8B030D-6E8A-4147-A177-3AD203B41FA5}">
                      <a16:colId xmlns:a16="http://schemas.microsoft.com/office/drawing/2014/main" val="20000"/>
                    </a:ext>
                  </a:extLst>
                </a:gridCol>
                <a:gridCol w="6793153">
                  <a:extLst>
                    <a:ext uri="{9D8B030D-6E8A-4147-A177-3AD203B41FA5}">
                      <a16:colId xmlns:a16="http://schemas.microsoft.com/office/drawing/2014/main" val="20001"/>
                    </a:ext>
                  </a:extLst>
                </a:gridCol>
              </a:tblGrid>
              <a:tr h="257990">
                <a:tc>
                  <a:txBody>
                    <a:bodyPr/>
                    <a:lstStyle/>
                    <a:p>
                      <a:r>
                        <a:rPr lang="da-DK" sz="1200" dirty="0">
                          <a:latin typeface="Corbel" pitchFamily="34" charset="0"/>
                        </a:rPr>
                        <a:t>Metoder</a:t>
                      </a:r>
                    </a:p>
                  </a:txBody>
                  <a:tcPr marT="54864" marB="54864"/>
                </a:tc>
                <a:tc>
                  <a:txBody>
                    <a:bodyPr/>
                    <a:lstStyle/>
                    <a:p>
                      <a:r>
                        <a:rPr lang="da-DK" sz="1200" dirty="0">
                          <a:latin typeface="Corbel" pitchFamily="34" charset="0"/>
                        </a:rPr>
                        <a:t>Tanker</a:t>
                      </a:r>
                    </a:p>
                  </a:txBody>
                  <a:tcPr marT="54864" marB="54864"/>
                </a:tc>
                <a:extLst>
                  <a:ext uri="{0D108BD9-81ED-4DB2-BD59-A6C34878D82A}">
                    <a16:rowId xmlns:a16="http://schemas.microsoft.com/office/drawing/2014/main" val="10000"/>
                  </a:ext>
                </a:extLst>
              </a:tr>
              <a:tr h="419234">
                <a:tc>
                  <a:txBody>
                    <a:bodyPr/>
                    <a:lstStyle/>
                    <a:p>
                      <a:r>
                        <a:rPr lang="da-DK" sz="1200" b="1" dirty="0">
                          <a:latin typeface="Corbel" pitchFamily="34" charset="0"/>
                        </a:rPr>
                        <a:t>”Kold tyrker”</a:t>
                      </a:r>
                    </a:p>
                  </a:txBody>
                  <a:tcPr marT="54864" marB="54864"/>
                </a:tc>
                <a:tc>
                  <a:txBody>
                    <a:bodyPr/>
                    <a:lstStyle/>
                    <a:p>
                      <a:r>
                        <a:rPr lang="da-DK" sz="1200" dirty="0">
                          <a:solidFill>
                            <a:schemeClr val="tx2"/>
                          </a:solidFill>
                          <a:latin typeface="Corbel" pitchFamily="34" charset="0"/>
                        </a:rPr>
                        <a:t>Den sejeste måde at stoppe på. Ren viljeshandling</a:t>
                      </a:r>
                      <a:r>
                        <a:rPr lang="da-DK" sz="1200" baseline="0" dirty="0">
                          <a:solidFill>
                            <a:schemeClr val="tx2"/>
                          </a:solidFill>
                          <a:latin typeface="Corbel" pitchFamily="34" charset="0"/>
                        </a:rPr>
                        <a:t>, helt uden brug af hjælpemidler</a:t>
                      </a:r>
                    </a:p>
                    <a:p>
                      <a:r>
                        <a:rPr lang="da-DK" sz="1200" baseline="0" dirty="0">
                          <a:solidFill>
                            <a:schemeClr val="tx2"/>
                          </a:solidFill>
                          <a:latin typeface="Corbel" pitchFamily="34" charset="0"/>
                        </a:rPr>
                        <a:t>Man ser op til eksrygere, der er stoppet på denne måde</a:t>
                      </a:r>
                      <a:endParaRPr lang="da-DK" sz="1200" dirty="0">
                        <a:solidFill>
                          <a:schemeClr val="tx2"/>
                        </a:solidFill>
                        <a:latin typeface="Corbel" pitchFamily="34" charset="0"/>
                      </a:endParaRPr>
                    </a:p>
                  </a:txBody>
                  <a:tcPr marT="54864" marB="54864"/>
                </a:tc>
                <a:extLst>
                  <a:ext uri="{0D108BD9-81ED-4DB2-BD59-A6C34878D82A}">
                    <a16:rowId xmlns:a16="http://schemas.microsoft.com/office/drawing/2014/main" val="10001"/>
                  </a:ext>
                </a:extLst>
              </a:tr>
              <a:tr h="580478">
                <a:tc>
                  <a:txBody>
                    <a:bodyPr/>
                    <a:lstStyle/>
                    <a:p>
                      <a:r>
                        <a:rPr lang="da-DK" sz="1200" b="1" dirty="0">
                          <a:latin typeface="Corbel" pitchFamily="34" charset="0"/>
                        </a:rPr>
                        <a:t>Plastre</a:t>
                      </a:r>
                    </a:p>
                  </a:txBody>
                  <a:tcPr marT="54864" marB="54864"/>
                </a:tc>
                <a:tc>
                  <a:txBody>
                    <a:bodyPr/>
                    <a:lstStyle/>
                    <a:p>
                      <a:r>
                        <a:rPr lang="da-DK" sz="1200" dirty="0">
                          <a:solidFill>
                            <a:srgbClr val="5C964C"/>
                          </a:solidFill>
                          <a:latin typeface="Corbel" pitchFamily="34" charset="0"/>
                        </a:rPr>
                        <a:t>Passiv – man slipper for at skulle</a:t>
                      </a:r>
                      <a:r>
                        <a:rPr lang="da-DK" sz="1200" baseline="0" dirty="0">
                          <a:solidFill>
                            <a:srgbClr val="5C964C"/>
                          </a:solidFill>
                          <a:latin typeface="Corbel" pitchFamily="34" charset="0"/>
                        </a:rPr>
                        <a:t> håndtere noget. Giver lidt ro</a:t>
                      </a:r>
                    </a:p>
                    <a:p>
                      <a:r>
                        <a:rPr lang="da-DK" sz="1200" baseline="0" dirty="0">
                          <a:solidFill>
                            <a:srgbClr val="C00000"/>
                          </a:solidFill>
                          <a:latin typeface="Corbel" pitchFamily="34" charset="0"/>
                        </a:rPr>
                        <a:t>Passiv – man får ikke bekæmpet rastløsheden, det at ville have noget i hånden</a:t>
                      </a:r>
                    </a:p>
                    <a:p>
                      <a:r>
                        <a:rPr lang="da-DK" sz="1200" baseline="0" dirty="0">
                          <a:solidFill>
                            <a:srgbClr val="C00000"/>
                          </a:solidFill>
                          <a:latin typeface="Corbel" pitchFamily="34" charset="0"/>
                        </a:rPr>
                        <a:t>Stadig meget afhængig. Og kan nemt blive som tillæg til cigaretterne. Desuden falder de nemt af. Alt for dyre!</a:t>
                      </a:r>
                      <a:endParaRPr lang="da-DK" sz="1200" dirty="0">
                        <a:solidFill>
                          <a:srgbClr val="C00000"/>
                        </a:solidFill>
                        <a:latin typeface="Corbel" pitchFamily="34" charset="0"/>
                      </a:endParaRPr>
                    </a:p>
                  </a:txBody>
                  <a:tcPr marT="54864" marB="54864"/>
                </a:tc>
                <a:extLst>
                  <a:ext uri="{0D108BD9-81ED-4DB2-BD59-A6C34878D82A}">
                    <a16:rowId xmlns:a16="http://schemas.microsoft.com/office/drawing/2014/main" val="10002"/>
                  </a:ext>
                </a:extLst>
              </a:tr>
              <a:tr h="741722">
                <a:tc>
                  <a:txBody>
                    <a:bodyPr/>
                    <a:lstStyle/>
                    <a:p>
                      <a:r>
                        <a:rPr lang="da-DK" sz="1200" b="1" dirty="0">
                          <a:latin typeface="Corbel" pitchFamily="34" charset="0"/>
                        </a:rPr>
                        <a:t>Tyggegummi</a:t>
                      </a:r>
                    </a:p>
                  </a:txBody>
                  <a:tcPr marT="54864" marB="54864"/>
                </a:tc>
                <a:tc>
                  <a:txBody>
                    <a:bodyPr/>
                    <a:lstStyle/>
                    <a:p>
                      <a:r>
                        <a:rPr lang="da-DK" sz="1200" dirty="0">
                          <a:solidFill>
                            <a:srgbClr val="5C964C"/>
                          </a:solidFill>
                          <a:latin typeface="Corbel" pitchFamily="34" charset="0"/>
                        </a:rPr>
                        <a:t>Man kan bruge dem i samvær med andre – uden at skulle forlade lokalet</a:t>
                      </a:r>
                    </a:p>
                    <a:p>
                      <a:r>
                        <a:rPr lang="da-DK" sz="1200" dirty="0">
                          <a:solidFill>
                            <a:srgbClr val="C00000"/>
                          </a:solidFill>
                          <a:latin typeface="Corbel" pitchFamily="34" charset="0"/>
                        </a:rPr>
                        <a:t>Bare</a:t>
                      </a:r>
                      <a:r>
                        <a:rPr lang="da-DK" sz="1200" baseline="0" dirty="0">
                          <a:solidFill>
                            <a:srgbClr val="C00000"/>
                          </a:solidFill>
                          <a:latin typeface="Corbel" pitchFamily="34" charset="0"/>
                        </a:rPr>
                        <a:t> afhængig af noget nyt</a:t>
                      </a:r>
                    </a:p>
                    <a:p>
                      <a:r>
                        <a:rPr lang="da-DK" sz="1200" baseline="0" dirty="0">
                          <a:solidFill>
                            <a:srgbClr val="C00000"/>
                          </a:solidFill>
                          <a:latin typeface="Corbel" pitchFamily="34" charset="0"/>
                        </a:rPr>
                        <a:t>Ser dumt ud at man gumler – viser sin afhængighed. Man får hikke af dem og kan blive svimmel; smager dårligt og brænder i halsen</a:t>
                      </a:r>
                      <a:endParaRPr lang="da-DK" sz="1200" dirty="0">
                        <a:solidFill>
                          <a:srgbClr val="C00000"/>
                        </a:solidFill>
                        <a:latin typeface="Corbel" pitchFamily="34" charset="0"/>
                      </a:endParaRPr>
                    </a:p>
                  </a:txBody>
                  <a:tcPr marT="54864" marB="54864"/>
                </a:tc>
                <a:extLst>
                  <a:ext uri="{0D108BD9-81ED-4DB2-BD59-A6C34878D82A}">
                    <a16:rowId xmlns:a16="http://schemas.microsoft.com/office/drawing/2014/main" val="10003"/>
                  </a:ext>
                </a:extLst>
              </a:tr>
              <a:tr h="419234">
                <a:tc>
                  <a:txBody>
                    <a:bodyPr/>
                    <a:lstStyle/>
                    <a:p>
                      <a:r>
                        <a:rPr lang="da-DK" sz="1200" b="1" dirty="0">
                          <a:latin typeface="Corbel" pitchFamily="34" charset="0"/>
                        </a:rPr>
                        <a:t>Sugetabletter</a:t>
                      </a:r>
                    </a:p>
                  </a:txBody>
                  <a:tcPr marT="54864" marB="5486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dirty="0">
                          <a:solidFill>
                            <a:srgbClr val="5C964C"/>
                          </a:solidFill>
                          <a:latin typeface="Corbel" pitchFamily="34" charset="0"/>
                        </a:rPr>
                        <a:t>Man kan bruge dem i samvær med andre – uden at skulle forlade lokalet</a:t>
                      </a:r>
                    </a:p>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a:solidFill>
                            <a:srgbClr val="C00000"/>
                          </a:solidFill>
                          <a:latin typeface="Corbel" pitchFamily="34" charset="0"/>
                          <a:ea typeface="+mn-ea"/>
                          <a:cs typeface="+mn-cs"/>
                        </a:rPr>
                        <a:t>Virker lidt giftigt</a:t>
                      </a:r>
                      <a:endParaRPr lang="da-DK" sz="1200" kern="1200" dirty="0">
                        <a:solidFill>
                          <a:srgbClr val="C00000"/>
                        </a:solidFill>
                        <a:latin typeface="Corbel" pitchFamily="34" charset="0"/>
                        <a:ea typeface="+mn-ea"/>
                        <a:cs typeface="+mn-cs"/>
                      </a:endParaRPr>
                    </a:p>
                  </a:txBody>
                  <a:tcPr marT="54864" marB="54864"/>
                </a:tc>
                <a:extLst>
                  <a:ext uri="{0D108BD9-81ED-4DB2-BD59-A6C34878D82A}">
                    <a16:rowId xmlns:a16="http://schemas.microsoft.com/office/drawing/2014/main" val="10004"/>
                  </a:ext>
                </a:extLst>
              </a:tr>
              <a:tr h="580478">
                <a:tc>
                  <a:txBody>
                    <a:bodyPr/>
                    <a:lstStyle/>
                    <a:p>
                      <a:r>
                        <a:rPr lang="da-DK" sz="1200" b="1" dirty="0">
                          <a:latin typeface="Corbel" pitchFamily="34" charset="0"/>
                        </a:rPr>
                        <a:t>E cigaretter; ”</a:t>
                      </a:r>
                      <a:r>
                        <a:rPr lang="da-DK" sz="1200" b="1" dirty="0" err="1">
                          <a:latin typeface="Corbel" pitchFamily="34" charset="0"/>
                        </a:rPr>
                        <a:t>rygepen</a:t>
                      </a:r>
                      <a:r>
                        <a:rPr lang="da-DK" sz="1200" b="1" dirty="0">
                          <a:latin typeface="Corbel" pitchFamily="34" charset="0"/>
                        </a:rPr>
                        <a:t>”</a:t>
                      </a:r>
                    </a:p>
                  </a:txBody>
                  <a:tcPr marT="54864" marB="54864"/>
                </a:tc>
                <a:tc>
                  <a:txBody>
                    <a:bodyPr/>
                    <a:lstStyle/>
                    <a:p>
                      <a:r>
                        <a:rPr lang="da-DK" sz="1200" dirty="0">
                          <a:solidFill>
                            <a:srgbClr val="C00000"/>
                          </a:solidFill>
                          <a:latin typeface="Corbel" pitchFamily="34" charset="0"/>
                        </a:rPr>
                        <a:t>Forstår ikke helt, hvordan den virker og hvad der er</a:t>
                      </a:r>
                      <a:r>
                        <a:rPr lang="da-DK" sz="1200" baseline="0" dirty="0">
                          <a:solidFill>
                            <a:srgbClr val="C00000"/>
                          </a:solidFill>
                          <a:latin typeface="Corbel" pitchFamily="34" charset="0"/>
                        </a:rPr>
                        <a:t> i </a:t>
                      </a:r>
                      <a:r>
                        <a:rPr lang="da-DK" sz="1200" dirty="0">
                          <a:solidFill>
                            <a:srgbClr val="C00000"/>
                          </a:solidFill>
                          <a:latin typeface="Corbel" pitchFamily="34" charset="0"/>
                        </a:rPr>
                        <a:t>– bliver derfor</a:t>
                      </a:r>
                      <a:r>
                        <a:rPr lang="da-DK" sz="1200" baseline="0" dirty="0">
                          <a:solidFill>
                            <a:srgbClr val="C00000"/>
                          </a:solidFill>
                          <a:latin typeface="Corbel" pitchFamily="34" charset="0"/>
                        </a:rPr>
                        <a:t> usikker; noget med batteri og en patron</a:t>
                      </a:r>
                      <a:endParaRPr lang="da-DK" sz="1200" dirty="0">
                        <a:solidFill>
                          <a:srgbClr val="C00000"/>
                        </a:solidFill>
                        <a:latin typeface="Corbel" pitchFamily="34" charset="0"/>
                      </a:endParaRPr>
                    </a:p>
                    <a:p>
                      <a:r>
                        <a:rPr lang="da-DK" sz="1200" dirty="0">
                          <a:solidFill>
                            <a:srgbClr val="C00000"/>
                          </a:solidFill>
                          <a:latin typeface="Corbel" pitchFamily="34" charset="0"/>
                        </a:rPr>
                        <a:t>Negativ</a:t>
                      </a:r>
                      <a:r>
                        <a:rPr lang="da-DK" sz="1200" baseline="0" dirty="0">
                          <a:solidFill>
                            <a:srgbClr val="C00000"/>
                          </a:solidFill>
                          <a:latin typeface="Corbel" pitchFamily="34" charset="0"/>
                        </a:rPr>
                        <a:t> omtale: </a:t>
                      </a:r>
                      <a:r>
                        <a:rPr lang="da-DK" sz="1200" dirty="0">
                          <a:solidFill>
                            <a:srgbClr val="C00000"/>
                          </a:solidFill>
                          <a:latin typeface="Corbel" pitchFamily="34" charset="0"/>
                        </a:rPr>
                        <a:t>Sundhedsstyrelsen</a:t>
                      </a:r>
                      <a:r>
                        <a:rPr lang="da-DK" sz="1200" baseline="0" dirty="0">
                          <a:solidFill>
                            <a:srgbClr val="C00000"/>
                          </a:solidFill>
                          <a:latin typeface="Corbel" pitchFamily="34" charset="0"/>
                        </a:rPr>
                        <a:t> vil vist ikke godkende – måske usundt alligevel</a:t>
                      </a:r>
                    </a:p>
                    <a:p>
                      <a:r>
                        <a:rPr lang="da-DK" sz="1200" baseline="0" dirty="0">
                          <a:solidFill>
                            <a:schemeClr val="tx2"/>
                          </a:solidFill>
                          <a:latin typeface="Corbel" pitchFamily="34" charset="0"/>
                        </a:rPr>
                        <a:t>Mange taler om den; der er vist en del, der bruger den nu og kvitter smøgerne</a:t>
                      </a:r>
                      <a:endParaRPr lang="da-DK" sz="1200" dirty="0">
                        <a:solidFill>
                          <a:schemeClr val="tx2"/>
                        </a:solidFill>
                        <a:latin typeface="Corbel" pitchFamily="34" charset="0"/>
                      </a:endParaRPr>
                    </a:p>
                  </a:txBody>
                  <a:tcPr marT="54864" marB="54864"/>
                </a:tc>
                <a:extLst>
                  <a:ext uri="{0D108BD9-81ED-4DB2-BD59-A6C34878D82A}">
                    <a16:rowId xmlns:a16="http://schemas.microsoft.com/office/drawing/2014/main" val="10005"/>
                  </a:ext>
                </a:extLst>
              </a:tr>
              <a:tr h="257990">
                <a:tc>
                  <a:txBody>
                    <a:bodyPr/>
                    <a:lstStyle/>
                    <a:p>
                      <a:r>
                        <a:rPr lang="da-DK" sz="1200" b="1" dirty="0">
                          <a:latin typeface="Corbel" pitchFamily="34" charset="0"/>
                        </a:rPr>
                        <a:t>Inhalator</a:t>
                      </a:r>
                    </a:p>
                  </a:txBody>
                  <a:tcPr marT="54864" marB="54864"/>
                </a:tc>
                <a:tc>
                  <a:txBody>
                    <a:bodyPr/>
                    <a:lstStyle/>
                    <a:p>
                      <a:r>
                        <a:rPr lang="da-DK" sz="1200" dirty="0">
                          <a:latin typeface="Corbel" pitchFamily="34" charset="0"/>
                        </a:rPr>
                        <a:t>Meget intensivt.</a:t>
                      </a:r>
                      <a:r>
                        <a:rPr lang="da-DK" sz="1200" baseline="0" dirty="0">
                          <a:latin typeface="Corbel" pitchFamily="34" charset="0"/>
                        </a:rPr>
                        <a:t> </a:t>
                      </a:r>
                      <a:r>
                        <a:rPr lang="da-DK" sz="1200" baseline="0" dirty="0">
                          <a:solidFill>
                            <a:schemeClr val="tx2"/>
                          </a:solidFill>
                          <a:latin typeface="Corbel" pitchFamily="34" charset="0"/>
                        </a:rPr>
                        <a:t>Får hurtigt den nikotin, man har brug for</a:t>
                      </a:r>
                      <a:r>
                        <a:rPr lang="da-DK" sz="1200" baseline="0" dirty="0">
                          <a:latin typeface="Corbel" pitchFamily="34" charset="0"/>
                        </a:rPr>
                        <a:t>. </a:t>
                      </a:r>
                      <a:r>
                        <a:rPr lang="da-DK" sz="1200" baseline="0" dirty="0">
                          <a:solidFill>
                            <a:srgbClr val="C00000"/>
                          </a:solidFill>
                          <a:latin typeface="Corbel" pitchFamily="34" charset="0"/>
                        </a:rPr>
                        <a:t>Men kradser sikkert gevaldigt i halsen</a:t>
                      </a:r>
                      <a:endParaRPr lang="da-DK" sz="1200" dirty="0">
                        <a:solidFill>
                          <a:srgbClr val="C00000"/>
                        </a:solidFill>
                        <a:latin typeface="Corbel" pitchFamily="34" charset="0"/>
                      </a:endParaRPr>
                    </a:p>
                  </a:txBody>
                  <a:tcPr marT="54864" marB="54864"/>
                </a:tc>
                <a:extLst>
                  <a:ext uri="{0D108BD9-81ED-4DB2-BD59-A6C34878D82A}">
                    <a16:rowId xmlns:a16="http://schemas.microsoft.com/office/drawing/2014/main" val="10006"/>
                  </a:ext>
                </a:extLst>
              </a:tr>
              <a:tr h="257990">
                <a:tc>
                  <a:txBody>
                    <a:bodyPr/>
                    <a:lstStyle/>
                    <a:p>
                      <a:r>
                        <a:rPr lang="da-DK" sz="1200" b="1" dirty="0" err="1">
                          <a:latin typeface="Corbel" pitchFamily="34" charset="0"/>
                        </a:rPr>
                        <a:t>Zyban</a:t>
                      </a:r>
                      <a:r>
                        <a:rPr lang="da-DK" sz="1200" b="1" dirty="0">
                          <a:latin typeface="Corbel" pitchFamily="34" charset="0"/>
                        </a:rPr>
                        <a:t> og lignende</a:t>
                      </a:r>
                    </a:p>
                  </a:txBody>
                  <a:tcPr marT="54864" marB="54864"/>
                </a:tc>
                <a:tc>
                  <a:txBody>
                    <a:bodyPr/>
                    <a:lstStyle/>
                    <a:p>
                      <a:r>
                        <a:rPr lang="da-DK" sz="1200" dirty="0">
                          <a:solidFill>
                            <a:schemeClr val="tx1"/>
                          </a:solidFill>
                          <a:latin typeface="Corbel" pitchFamily="34" charset="0"/>
                        </a:rPr>
                        <a:t>Enkelte har hørt om det</a:t>
                      </a:r>
                      <a:r>
                        <a:rPr lang="da-DK" sz="1200" dirty="0">
                          <a:solidFill>
                            <a:schemeClr val="tx2"/>
                          </a:solidFill>
                          <a:latin typeface="Corbel" pitchFamily="34" charset="0"/>
                        </a:rPr>
                        <a:t>. Det</a:t>
                      </a:r>
                      <a:r>
                        <a:rPr lang="da-DK" sz="1200" baseline="0" dirty="0">
                          <a:solidFill>
                            <a:schemeClr val="tx2"/>
                          </a:solidFill>
                          <a:latin typeface="Corbel" pitchFamily="34" charset="0"/>
                        </a:rPr>
                        <a:t> er effektivt, </a:t>
                      </a:r>
                      <a:r>
                        <a:rPr lang="da-DK" sz="1200" baseline="0" dirty="0">
                          <a:solidFill>
                            <a:srgbClr val="C00000"/>
                          </a:solidFill>
                          <a:latin typeface="Corbel" pitchFamily="34" charset="0"/>
                        </a:rPr>
                        <a:t>men man skal passe på, for man kan få depression af dem – og det er dyrt</a:t>
                      </a:r>
                      <a:endParaRPr lang="da-DK" sz="1200" dirty="0">
                        <a:solidFill>
                          <a:srgbClr val="C00000"/>
                        </a:solidFill>
                        <a:latin typeface="Corbel" pitchFamily="34" charset="0"/>
                      </a:endParaRPr>
                    </a:p>
                  </a:txBody>
                  <a:tcPr marT="54864" marB="54864"/>
                </a:tc>
                <a:extLst>
                  <a:ext uri="{0D108BD9-81ED-4DB2-BD59-A6C34878D82A}">
                    <a16:rowId xmlns:a16="http://schemas.microsoft.com/office/drawing/2014/main" val="10007"/>
                  </a:ext>
                </a:extLst>
              </a:tr>
              <a:tr h="902966">
                <a:tc>
                  <a:txBody>
                    <a:bodyPr/>
                    <a:lstStyle/>
                    <a:p>
                      <a:r>
                        <a:rPr lang="da-DK" sz="1200" b="1" dirty="0">
                          <a:latin typeface="Corbel" pitchFamily="34" charset="0"/>
                        </a:rPr>
                        <a:t>Bøger om mentalt arbejde med rygestop. Og</a:t>
                      </a:r>
                      <a:r>
                        <a:rPr lang="da-DK" sz="1200" b="1" baseline="0" dirty="0">
                          <a:latin typeface="Corbel" pitchFamily="34" charset="0"/>
                        </a:rPr>
                        <a:t> </a:t>
                      </a:r>
                      <a:r>
                        <a:rPr lang="da-DK" sz="1200" b="1" dirty="0">
                          <a:latin typeface="Corbel" pitchFamily="34" charset="0"/>
                        </a:rPr>
                        <a:t>erfaringer med </a:t>
                      </a:r>
                      <a:r>
                        <a:rPr lang="da-DK" sz="1200" b="1" dirty="0" err="1">
                          <a:latin typeface="Corbel" pitchFamily="34" charset="0"/>
                        </a:rPr>
                        <a:t>mindfulness</a:t>
                      </a:r>
                      <a:endParaRPr lang="da-DK" sz="1200" b="1" dirty="0">
                        <a:latin typeface="Corbel" pitchFamily="34" charset="0"/>
                      </a:endParaRPr>
                    </a:p>
                  </a:txBody>
                  <a:tcPr marT="54864" marB="54864"/>
                </a:tc>
                <a:tc>
                  <a:txBody>
                    <a:bodyPr/>
                    <a:lstStyle/>
                    <a:p>
                      <a:r>
                        <a:rPr lang="da-DK" sz="1200" dirty="0">
                          <a:solidFill>
                            <a:schemeClr val="tx2"/>
                          </a:solidFill>
                          <a:latin typeface="Corbel" pitchFamily="34" charset="0"/>
                        </a:rPr>
                        <a:t>Allen </a:t>
                      </a:r>
                      <a:r>
                        <a:rPr lang="da-DK" sz="1200" dirty="0" err="1">
                          <a:solidFill>
                            <a:schemeClr val="tx2"/>
                          </a:solidFill>
                          <a:latin typeface="Corbel" pitchFamily="34" charset="0"/>
                        </a:rPr>
                        <a:t>Carr</a:t>
                      </a:r>
                      <a:r>
                        <a:rPr lang="da-DK" sz="1200" dirty="0">
                          <a:solidFill>
                            <a:schemeClr val="tx2"/>
                          </a:solidFill>
                          <a:latin typeface="Corbel" pitchFamily="34" charset="0"/>
                        </a:rPr>
                        <a:t> – flere</a:t>
                      </a:r>
                      <a:r>
                        <a:rPr lang="da-DK" sz="1200" baseline="0" dirty="0">
                          <a:solidFill>
                            <a:schemeClr val="tx2"/>
                          </a:solidFill>
                          <a:latin typeface="Corbel" pitchFamily="34" charset="0"/>
                        </a:rPr>
                        <a:t> har læst ham og </a:t>
                      </a:r>
                      <a:r>
                        <a:rPr lang="da-DK" sz="1200" dirty="0">
                          <a:solidFill>
                            <a:schemeClr val="tx2"/>
                          </a:solidFill>
                          <a:latin typeface="Corbel" pitchFamily="34" charset="0"/>
                        </a:rPr>
                        <a:t>husker mange detaljer,</a:t>
                      </a:r>
                      <a:r>
                        <a:rPr lang="da-DK" sz="1200" baseline="0" dirty="0">
                          <a:solidFill>
                            <a:schemeClr val="tx2"/>
                          </a:solidFill>
                          <a:latin typeface="Corbel" pitchFamily="34" charset="0"/>
                        </a:rPr>
                        <a:t> værktøjer og tænkemåder: først og fremmest at man mentalt skal vende det om, så man bl.a. kommer til at tænke, hvad man egentligt tror, man går glip af ved ikke at ryge. Man </a:t>
                      </a:r>
                      <a:r>
                        <a:rPr lang="da-DK" sz="1200" dirty="0">
                          <a:solidFill>
                            <a:schemeClr val="tx2"/>
                          </a:solidFill>
                          <a:latin typeface="Corbel" pitchFamily="34" charset="0"/>
                        </a:rPr>
                        <a:t>har været fascineret af bogen</a:t>
                      </a:r>
                      <a:r>
                        <a:rPr lang="da-DK" sz="1200" baseline="0" dirty="0">
                          <a:solidFill>
                            <a:schemeClr val="tx2"/>
                          </a:solidFill>
                          <a:latin typeface="Corbel" pitchFamily="34" charset="0"/>
                        </a:rPr>
                        <a:t> og er både </a:t>
                      </a:r>
                      <a:r>
                        <a:rPr lang="da-DK" sz="1200" dirty="0">
                          <a:solidFill>
                            <a:schemeClr val="tx2"/>
                          </a:solidFill>
                          <a:latin typeface="Corbel" pitchFamily="34" charset="0"/>
                        </a:rPr>
                        <a:t>stødt på ham ved kurser og ved at læse</a:t>
                      </a:r>
                      <a:r>
                        <a:rPr lang="da-DK" sz="1200" baseline="0" dirty="0">
                          <a:solidFill>
                            <a:schemeClr val="tx2"/>
                          </a:solidFill>
                          <a:latin typeface="Corbel" pitchFamily="34" charset="0"/>
                        </a:rPr>
                        <a:t> hans bog. </a:t>
                      </a:r>
                      <a:r>
                        <a:rPr lang="da-DK" sz="1200" baseline="0" dirty="0" err="1">
                          <a:solidFill>
                            <a:schemeClr val="tx2"/>
                          </a:solidFill>
                          <a:latin typeface="Corbel" pitchFamily="34" charset="0"/>
                        </a:rPr>
                        <a:t>Mindfulness</a:t>
                      </a:r>
                      <a:r>
                        <a:rPr lang="da-DK" sz="1200" baseline="0" dirty="0">
                          <a:solidFill>
                            <a:schemeClr val="tx2"/>
                          </a:solidFill>
                          <a:latin typeface="Corbel" pitchFamily="34" charset="0"/>
                        </a:rPr>
                        <a:t> og den mentale tilgang virker i det hele taget som en stærkere og mere rigtig måde at komme igennem det på, da det dybest set handler om motivation og måder at gøre ting anderledes på</a:t>
                      </a:r>
                      <a:endParaRPr lang="da-DK" sz="1200" dirty="0">
                        <a:solidFill>
                          <a:schemeClr val="tx2"/>
                        </a:solidFill>
                        <a:latin typeface="Corbel" pitchFamily="34" charset="0"/>
                      </a:endParaRPr>
                    </a:p>
                  </a:txBody>
                  <a:tcPr marT="54864" marB="54864"/>
                </a:tc>
                <a:extLst>
                  <a:ext uri="{0D108BD9-81ED-4DB2-BD59-A6C34878D82A}">
                    <a16:rowId xmlns:a16="http://schemas.microsoft.com/office/drawing/2014/main" val="10008"/>
                  </a:ext>
                </a:extLst>
              </a:tr>
              <a:tr h="419234">
                <a:tc>
                  <a:txBody>
                    <a:bodyPr/>
                    <a:lstStyle/>
                    <a:p>
                      <a:r>
                        <a:rPr lang="da-DK" sz="1200" b="1" dirty="0">
                          <a:latin typeface="Corbel" pitchFamily="34" charset="0"/>
                        </a:rPr>
                        <a:t>Hypnose</a:t>
                      </a:r>
                    </a:p>
                  </a:txBody>
                  <a:tcPr marT="54864" marB="54864"/>
                </a:tc>
                <a:tc>
                  <a:txBody>
                    <a:bodyPr/>
                    <a:lstStyle/>
                    <a:p>
                      <a:r>
                        <a:rPr lang="da-DK" sz="1200" dirty="0">
                          <a:solidFill>
                            <a:schemeClr val="tx1"/>
                          </a:solidFill>
                          <a:latin typeface="Corbel" pitchFamily="34" charset="0"/>
                        </a:rPr>
                        <a:t>Mentalt</a:t>
                      </a:r>
                      <a:r>
                        <a:rPr lang="da-DK" sz="1200" baseline="0" dirty="0">
                          <a:solidFill>
                            <a:schemeClr val="tx1"/>
                          </a:solidFill>
                          <a:latin typeface="Corbel" pitchFamily="34" charset="0"/>
                        </a:rPr>
                        <a:t> arbejde på en mere alternativ måde. Enten tror man på det, eller også gør man ikke. Kobles sammen med akupunktur</a:t>
                      </a:r>
                      <a:endParaRPr lang="da-DK" sz="1200" dirty="0">
                        <a:solidFill>
                          <a:schemeClr val="tx1"/>
                        </a:solidFill>
                        <a:latin typeface="Corbel" pitchFamily="34" charset="0"/>
                      </a:endParaRPr>
                    </a:p>
                  </a:txBody>
                  <a:tcPr marT="54864" marB="54864"/>
                </a:tc>
                <a:extLst>
                  <a:ext uri="{0D108BD9-81ED-4DB2-BD59-A6C34878D82A}">
                    <a16:rowId xmlns:a16="http://schemas.microsoft.com/office/drawing/2014/main" val="10009"/>
                  </a:ext>
                </a:extLst>
              </a:tr>
              <a:tr h="741722">
                <a:tc>
                  <a:txBody>
                    <a:bodyPr/>
                    <a:lstStyle/>
                    <a:p>
                      <a:r>
                        <a:rPr lang="da-DK" sz="1200" b="1" dirty="0">
                          <a:latin typeface="Corbel" pitchFamily="34" charset="0"/>
                        </a:rPr>
                        <a:t>Kommunalt</a:t>
                      </a:r>
                      <a:r>
                        <a:rPr lang="da-DK" sz="1200" b="1" baseline="0" dirty="0">
                          <a:latin typeface="Corbel" pitchFamily="34" charset="0"/>
                        </a:rPr>
                        <a:t> rygestopkursus</a:t>
                      </a:r>
                      <a:endParaRPr lang="da-DK" sz="1200" b="1" dirty="0">
                        <a:latin typeface="Corbel" pitchFamily="34" charset="0"/>
                      </a:endParaRPr>
                    </a:p>
                  </a:txBody>
                  <a:tcPr marT="54864" marB="54864"/>
                </a:tc>
                <a:tc>
                  <a:txBody>
                    <a:bodyPr/>
                    <a:lstStyle/>
                    <a:p>
                      <a:r>
                        <a:rPr lang="da-DK" sz="1200" dirty="0">
                          <a:solidFill>
                            <a:srgbClr val="C00000"/>
                          </a:solidFill>
                          <a:latin typeface="Corbel" pitchFamily="34" charset="0"/>
                        </a:rPr>
                        <a:t>Sidde sammen med andre – afvænningsgrupper a la Ole Michelsen som</a:t>
                      </a:r>
                      <a:r>
                        <a:rPr lang="da-DK" sz="1200" baseline="0" dirty="0">
                          <a:solidFill>
                            <a:srgbClr val="C00000"/>
                          </a:solidFill>
                          <a:latin typeface="Corbel" pitchFamily="34" charset="0"/>
                        </a:rPr>
                        <a:t> alkoholiker</a:t>
                      </a:r>
                      <a:endParaRPr lang="da-DK" sz="1200" dirty="0">
                        <a:solidFill>
                          <a:srgbClr val="C00000"/>
                        </a:solidFill>
                        <a:latin typeface="Corbel" pitchFamily="34" charset="0"/>
                      </a:endParaRPr>
                    </a:p>
                    <a:p>
                      <a:r>
                        <a:rPr lang="da-DK" sz="1200" dirty="0">
                          <a:solidFill>
                            <a:srgbClr val="C00000"/>
                          </a:solidFill>
                          <a:latin typeface="Corbel" pitchFamily="34" charset="0"/>
                        </a:rPr>
                        <a:t>Nok</a:t>
                      </a:r>
                      <a:r>
                        <a:rPr lang="da-DK" sz="1200" baseline="0" dirty="0">
                          <a:solidFill>
                            <a:srgbClr val="C00000"/>
                          </a:solidFill>
                          <a:latin typeface="Corbel" pitchFamily="34" charset="0"/>
                        </a:rPr>
                        <a:t> blandet landhandel – nok meget svingende med underviserne: Nogle er gode, nogle er middelmådige og uengagerede</a:t>
                      </a:r>
                    </a:p>
                    <a:p>
                      <a:r>
                        <a:rPr lang="da-DK" sz="1200" baseline="0" dirty="0">
                          <a:solidFill>
                            <a:schemeClr val="tx2"/>
                          </a:solidFill>
                          <a:latin typeface="Corbel" pitchFamily="34" charset="0"/>
                        </a:rPr>
                        <a:t>Ikke kommercielt – så der er ingen profitinteresser på spil – andet end at de vil belaste sundhedssystemet mindre</a:t>
                      </a:r>
                      <a:endParaRPr lang="da-DK" sz="1200" dirty="0">
                        <a:solidFill>
                          <a:schemeClr val="tx2"/>
                        </a:solidFill>
                        <a:latin typeface="Corbel" pitchFamily="34" charset="0"/>
                      </a:endParaRPr>
                    </a:p>
                  </a:txBody>
                  <a:tcPr marT="54864" marB="54864"/>
                </a:tc>
                <a:extLst>
                  <a:ext uri="{0D108BD9-81ED-4DB2-BD59-A6C34878D82A}">
                    <a16:rowId xmlns:a16="http://schemas.microsoft.com/office/drawing/2014/main" val="10010"/>
                  </a:ext>
                </a:extLst>
              </a:tr>
              <a:tr h="741722">
                <a:tc>
                  <a:txBody>
                    <a:bodyPr/>
                    <a:lstStyle/>
                    <a:p>
                      <a:r>
                        <a:rPr lang="da-DK" sz="1200" b="1" dirty="0">
                          <a:latin typeface="Corbel" pitchFamily="34" charset="0"/>
                        </a:rPr>
                        <a:t>”</a:t>
                      </a:r>
                      <a:r>
                        <a:rPr lang="da-DK" sz="1200" b="1" dirty="0" err="1">
                          <a:latin typeface="Corbel" pitchFamily="34" charset="0"/>
                        </a:rPr>
                        <a:t>Rygestoplinien</a:t>
                      </a:r>
                      <a:r>
                        <a:rPr lang="da-DK" sz="1200" b="1" dirty="0">
                          <a:latin typeface="Corbel" pitchFamily="34" charset="0"/>
                        </a:rPr>
                        <a:t>”</a:t>
                      </a:r>
                    </a:p>
                  </a:txBody>
                  <a:tcPr marT="54864" marB="54864"/>
                </a:tc>
                <a:tc>
                  <a:txBody>
                    <a:bodyPr/>
                    <a:lstStyle/>
                    <a:p>
                      <a:r>
                        <a:rPr lang="da-DK" sz="1200" dirty="0">
                          <a:solidFill>
                            <a:schemeClr val="tx1"/>
                          </a:solidFill>
                          <a:latin typeface="Corbel" pitchFamily="34" charset="0"/>
                        </a:rPr>
                        <a:t>Dem fra cigaretpakkerne. Til akuthjælp</a:t>
                      </a:r>
                    </a:p>
                    <a:p>
                      <a:r>
                        <a:rPr lang="da-DK" sz="1200" dirty="0">
                          <a:solidFill>
                            <a:srgbClr val="C00000"/>
                          </a:solidFill>
                          <a:latin typeface="Corbel" pitchFamily="34" charset="0"/>
                        </a:rPr>
                        <a:t>Nok for uforpligtende at</a:t>
                      </a:r>
                      <a:r>
                        <a:rPr lang="da-DK" sz="1200" baseline="0" dirty="0">
                          <a:solidFill>
                            <a:srgbClr val="C00000"/>
                          </a:solidFill>
                          <a:latin typeface="Corbel" pitchFamily="34" charset="0"/>
                        </a:rPr>
                        <a:t> det er i telefonen. Vil ikke virke stærkt nok</a:t>
                      </a:r>
                      <a:endParaRPr lang="da-DK" sz="1200" dirty="0">
                        <a:solidFill>
                          <a:srgbClr val="C00000"/>
                        </a:solidFill>
                        <a:latin typeface="Corbel" pitchFamily="34" charset="0"/>
                      </a:endParaRPr>
                    </a:p>
                    <a:p>
                      <a:r>
                        <a:rPr lang="da-DK" sz="1200" dirty="0">
                          <a:solidFill>
                            <a:srgbClr val="C00000"/>
                          </a:solidFill>
                          <a:latin typeface="Corbel" pitchFamily="34" charset="0"/>
                        </a:rPr>
                        <a:t>Man ryger tit,</a:t>
                      </a:r>
                      <a:r>
                        <a:rPr lang="da-DK" sz="1200" baseline="0" dirty="0">
                          <a:solidFill>
                            <a:srgbClr val="C00000"/>
                          </a:solidFill>
                          <a:latin typeface="Corbel" pitchFamily="34" charset="0"/>
                        </a:rPr>
                        <a:t> når man snakker i telefon. Det passer dårligt sammen at ringe til dem så – kan afholde én fra at ringe op!</a:t>
                      </a:r>
                    </a:p>
                    <a:p>
                      <a:r>
                        <a:rPr lang="da-DK" sz="1200" baseline="0" dirty="0">
                          <a:solidFill>
                            <a:schemeClr val="tx2"/>
                          </a:solidFill>
                          <a:latin typeface="Corbel" pitchFamily="34" charset="0"/>
                        </a:rPr>
                        <a:t>Nemt at ringe til dem – ved en pludselig indskydelse</a:t>
                      </a:r>
                      <a:endParaRPr lang="da-DK" sz="1200" dirty="0">
                        <a:solidFill>
                          <a:schemeClr val="tx2"/>
                        </a:solidFill>
                        <a:latin typeface="Corbel" pitchFamily="34" charset="0"/>
                      </a:endParaRPr>
                    </a:p>
                  </a:txBody>
                  <a:tcPr marT="54864" marB="54864"/>
                </a:tc>
                <a:extLst>
                  <a:ext uri="{0D108BD9-81ED-4DB2-BD59-A6C34878D82A}">
                    <a16:rowId xmlns:a16="http://schemas.microsoft.com/office/drawing/2014/main" val="10011"/>
                  </a:ext>
                </a:extLst>
              </a:tr>
            </a:tbl>
          </a:graphicData>
        </a:graphic>
      </p:graphicFrame>
      <p:sp>
        <p:nvSpPr>
          <p:cNvPr id="5" name="Tekstboks 4"/>
          <p:cNvSpPr txBox="1"/>
          <p:nvPr/>
        </p:nvSpPr>
        <p:spPr>
          <a:xfrm>
            <a:off x="7343800" y="59026"/>
            <a:ext cx="1800200" cy="215444"/>
          </a:xfrm>
          <a:prstGeom prst="rect">
            <a:avLst/>
          </a:prstGeom>
          <a:noFill/>
        </p:spPr>
        <p:txBody>
          <a:bodyPr wrap="square" rtlCol="0">
            <a:spAutoFit/>
          </a:bodyPr>
          <a:lstStyle/>
          <a:p>
            <a:r>
              <a:rPr lang="da-DK" sz="800" dirty="0">
                <a:latin typeface="Corbel" pitchFamily="34" charset="0"/>
              </a:rPr>
              <a:t>’Kære Cigaret’ – kvalitativ evaluering</a:t>
            </a:r>
          </a:p>
        </p:txBody>
      </p:sp>
    </p:spTree>
    <p:extLst>
      <p:ext uri="{BB962C8B-B14F-4D97-AF65-F5344CB8AC3E}">
        <p14:creationId xmlns:p14="http://schemas.microsoft.com/office/powerpoint/2010/main" val="420699047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00063" y="571500"/>
            <a:ext cx="8229600" cy="1143000"/>
          </a:xfrm>
        </p:spPr>
        <p:txBody>
          <a:bodyPr>
            <a:normAutofit fontScale="90000"/>
          </a:bodyPr>
          <a:lstStyle/>
          <a:p>
            <a:pPr algn="l"/>
            <a:r>
              <a:rPr lang="da-DK" b="1" dirty="0" err="1">
                <a:solidFill>
                  <a:srgbClr val="00B0F0"/>
                </a:solidFill>
                <a:ea typeface="ＭＳ Ｐゴシック"/>
                <a:cs typeface="ＭＳ Ｐゴシック"/>
              </a:rPr>
              <a:t>V</a:t>
            </a:r>
            <a:r>
              <a:rPr lang="da-DK" b="1" dirty="0" err="1">
                <a:ea typeface="ＭＳ Ｐゴシック"/>
                <a:cs typeface="ＭＳ Ｐゴシック"/>
              </a:rPr>
              <a:t>ery</a:t>
            </a:r>
            <a:r>
              <a:rPr lang="da-DK" b="1" dirty="0">
                <a:ea typeface="ＭＳ Ｐゴシック"/>
                <a:cs typeface="ＭＳ Ｐゴシック"/>
              </a:rPr>
              <a:t> </a:t>
            </a:r>
            <a:r>
              <a:rPr lang="da-DK" b="1" dirty="0">
                <a:solidFill>
                  <a:srgbClr val="00B0F0"/>
                </a:solidFill>
                <a:ea typeface="ＭＳ Ｐゴシック"/>
                <a:cs typeface="ＭＳ Ｐゴシック"/>
              </a:rPr>
              <a:t>B</a:t>
            </a:r>
            <a:r>
              <a:rPr lang="da-DK" b="1" dirty="0">
                <a:ea typeface="ＭＳ Ｐゴシック"/>
                <a:cs typeface="ＭＳ Ｐゴシック"/>
              </a:rPr>
              <a:t>rief </a:t>
            </a:r>
            <a:r>
              <a:rPr lang="da-DK" b="1" dirty="0" err="1">
                <a:solidFill>
                  <a:srgbClr val="00B0F0"/>
                </a:solidFill>
                <a:ea typeface="ＭＳ Ｐゴシック"/>
                <a:cs typeface="ＭＳ Ｐゴシック"/>
              </a:rPr>
              <a:t>A</a:t>
            </a:r>
            <a:r>
              <a:rPr lang="da-DK" b="1" dirty="0" err="1">
                <a:ea typeface="ＭＳ Ｐゴシック"/>
                <a:cs typeface="ＭＳ Ｐゴシック"/>
              </a:rPr>
              <a:t>dvice</a:t>
            </a:r>
            <a:br>
              <a:rPr lang="da-DK" dirty="0">
                <a:ea typeface="ＭＳ Ｐゴシック"/>
                <a:cs typeface="ＭＳ Ｐゴシック"/>
              </a:rPr>
            </a:br>
            <a:r>
              <a:rPr lang="da-DK" sz="2700" dirty="0">
                <a:ea typeface="ＭＳ Ｐゴシック"/>
                <a:cs typeface="ＭＳ Ｐゴシック"/>
              </a:rPr>
              <a:t>- en rekrutterings- og henvisningsmetode</a:t>
            </a:r>
            <a:endParaRPr lang="da-DK" sz="2700" i="1" dirty="0">
              <a:ea typeface="ＭＳ Ｐゴシック"/>
              <a:cs typeface="ＭＳ Ｐゴシック"/>
            </a:endParaRPr>
          </a:p>
        </p:txBody>
      </p:sp>
      <p:sp>
        <p:nvSpPr>
          <p:cNvPr id="10243" name="Pladsholder til indhold 2"/>
          <p:cNvSpPr>
            <a:spLocks noGrp="1"/>
          </p:cNvSpPr>
          <p:nvPr>
            <p:ph idx="1"/>
          </p:nvPr>
        </p:nvSpPr>
        <p:spPr>
          <a:xfrm>
            <a:off x="525354" y="2132856"/>
            <a:ext cx="7170738" cy="3614737"/>
          </a:xfrm>
        </p:spPr>
        <p:txBody>
          <a:bodyPr/>
          <a:lstStyle/>
          <a:p>
            <a:pPr>
              <a:buFont typeface="Wingdings" panose="05000000000000000000" pitchFamily="2" charset="2"/>
              <a:buChar char="§"/>
            </a:pPr>
            <a:r>
              <a:rPr lang="da-DK" sz="2800" dirty="0">
                <a:ea typeface="ＭＳ Ｐゴシック"/>
                <a:cs typeface="ＭＳ Ｐゴシック"/>
              </a:rPr>
              <a:t>Er videns- og teoribaseret</a:t>
            </a:r>
          </a:p>
          <a:p>
            <a:pPr>
              <a:buFont typeface="Wingdings" panose="05000000000000000000" pitchFamily="2" charset="2"/>
              <a:buChar char="§"/>
            </a:pPr>
            <a:r>
              <a:rPr lang="da-DK" sz="2800" dirty="0">
                <a:ea typeface="ＭＳ Ｐゴシック"/>
                <a:cs typeface="ＭＳ Ｐゴシック"/>
              </a:rPr>
              <a:t>Har markant effekt </a:t>
            </a:r>
          </a:p>
          <a:p>
            <a:pPr>
              <a:buFont typeface="Wingdings" panose="05000000000000000000" pitchFamily="2" charset="2"/>
              <a:buChar char="§"/>
            </a:pPr>
            <a:r>
              <a:rPr lang="da-DK" sz="2800" dirty="0">
                <a:ea typeface="ＭＳ Ｐゴシック"/>
                <a:cs typeface="ＭＳ Ｐゴシック"/>
              </a:rPr>
              <a:t>Varer kun 30 sekunder</a:t>
            </a:r>
          </a:p>
          <a:p>
            <a:pPr>
              <a:buFont typeface="Wingdings" panose="05000000000000000000" pitchFamily="2" charset="2"/>
              <a:buChar char="§"/>
            </a:pPr>
            <a:r>
              <a:rPr lang="da-DK" sz="2800" dirty="0">
                <a:ea typeface="ＭＳ Ｐゴシック"/>
                <a:cs typeface="ＭＳ Ｐゴシック"/>
              </a:rPr>
              <a:t>Forstyrrer ikke relationen til borgeren</a:t>
            </a:r>
          </a:p>
          <a:p>
            <a:pPr>
              <a:buFont typeface="Wingdings" panose="05000000000000000000" pitchFamily="2" charset="2"/>
              <a:buChar char="§"/>
            </a:pPr>
            <a:r>
              <a:rPr lang="da-DK" sz="2800" dirty="0">
                <a:ea typeface="ＭＳ Ｐゴシック"/>
                <a:cs typeface="ＭＳ Ｐゴシック"/>
              </a:rPr>
              <a:t>Kræver ikke særlige samtalemæssige kompetencer</a:t>
            </a:r>
          </a:p>
          <a:p>
            <a:pPr marL="625475" indent="-625475">
              <a:buFont typeface="Wingdings" pitchFamily="2" charset="2"/>
              <a:buChar char="v"/>
            </a:pPr>
            <a:endParaRPr lang="da-DK" dirty="0">
              <a:ea typeface="ＭＳ Ｐゴシック"/>
              <a:cs typeface="ＭＳ Ｐゴシック"/>
            </a:endParaRPr>
          </a:p>
          <a:p>
            <a:pPr marL="625475" indent="-625475">
              <a:buFont typeface="Wingdings" pitchFamily="2" charset="2"/>
              <a:buChar char="v"/>
            </a:pPr>
            <a:endParaRPr lang="da-DK" dirty="0">
              <a:ea typeface="ＭＳ Ｐゴシック"/>
              <a:cs typeface="ＭＳ Ｐゴシック"/>
            </a:endParaRPr>
          </a:p>
        </p:txBody>
      </p:sp>
    </p:spTree>
    <p:extLst>
      <p:ext uri="{BB962C8B-B14F-4D97-AF65-F5344CB8AC3E}">
        <p14:creationId xmlns:p14="http://schemas.microsoft.com/office/powerpoint/2010/main" val="243668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8680"/>
            <a:ext cx="8229600" cy="706090"/>
          </a:xfrm>
        </p:spPr>
        <p:txBody>
          <a:bodyPr>
            <a:normAutofit fontScale="90000"/>
          </a:bodyPr>
          <a:lstStyle/>
          <a:p>
            <a:pPr algn="l"/>
            <a:r>
              <a:rPr lang="en-GB" b="1" dirty="0" err="1"/>
              <a:t>Rådgiv</a:t>
            </a:r>
            <a:r>
              <a:rPr lang="en-GB" b="1" dirty="0"/>
              <a:t> om </a:t>
            </a:r>
            <a:r>
              <a:rPr lang="en-GB" b="1" dirty="0" err="1"/>
              <a:t>rygestop</a:t>
            </a:r>
            <a:r>
              <a:rPr lang="en-GB" b="1" dirty="0"/>
              <a:t> </a:t>
            </a:r>
            <a:r>
              <a:rPr lang="en-GB" b="1" dirty="0" err="1"/>
              <a:t>på</a:t>
            </a:r>
            <a:r>
              <a:rPr lang="en-GB" b="1" dirty="0"/>
              <a:t> 30 </a:t>
            </a:r>
            <a:r>
              <a:rPr lang="en-GB" b="1" dirty="0" err="1"/>
              <a:t>sekunder</a:t>
            </a:r>
            <a:endParaRPr lang="da-DK" b="1"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628800"/>
            <a:ext cx="6336348" cy="4525963"/>
          </a:xfrm>
        </p:spPr>
      </p:pic>
      <p:sp>
        <p:nvSpPr>
          <p:cNvPr id="6" name="Tekstboks 5"/>
          <p:cNvSpPr txBox="1"/>
          <p:nvPr/>
        </p:nvSpPr>
        <p:spPr>
          <a:xfrm>
            <a:off x="4572000" y="1412776"/>
            <a:ext cx="3600400" cy="4814075"/>
          </a:xfrm>
          <a:prstGeom prst="rect">
            <a:avLst/>
          </a:prstGeom>
          <a:noFill/>
        </p:spPr>
        <p:txBody>
          <a:bodyPr wrap="square" rtlCol="0">
            <a:spAutoFit/>
          </a:bodyPr>
          <a:lstStyle/>
          <a:p>
            <a:pPr>
              <a:lnSpc>
                <a:spcPct val="150000"/>
              </a:lnSpc>
              <a:spcAft>
                <a:spcPts val="600"/>
              </a:spcAft>
            </a:pPr>
            <a:r>
              <a:rPr lang="en-GB" sz="1400" dirty="0"/>
              <a:t>SPØRG</a:t>
            </a:r>
          </a:p>
          <a:p>
            <a:pPr>
              <a:lnSpc>
                <a:spcPct val="150000"/>
              </a:lnSpc>
              <a:spcAft>
                <a:spcPts val="600"/>
              </a:spcAft>
            </a:pPr>
            <a:r>
              <a:rPr lang="en-GB" sz="1400" i="1" dirty="0">
                <a:solidFill>
                  <a:schemeClr val="tx2"/>
                </a:solidFill>
              </a:rPr>
              <a:t>“</a:t>
            </a:r>
            <a:r>
              <a:rPr lang="en-GB" sz="1400" i="1" dirty="0" err="1">
                <a:solidFill>
                  <a:schemeClr val="tx2"/>
                </a:solidFill>
              </a:rPr>
              <a:t>Hvordan</a:t>
            </a:r>
            <a:r>
              <a:rPr lang="en-GB" sz="1400" i="1" dirty="0">
                <a:solidFill>
                  <a:schemeClr val="tx2"/>
                </a:solidFill>
              </a:rPr>
              <a:t> </a:t>
            </a:r>
            <a:r>
              <a:rPr lang="en-GB" sz="1400" i="1" dirty="0" err="1">
                <a:solidFill>
                  <a:schemeClr val="tx2"/>
                </a:solidFill>
              </a:rPr>
              <a:t>er</a:t>
            </a:r>
            <a:r>
              <a:rPr lang="en-GB" sz="1400" i="1" dirty="0">
                <a:solidFill>
                  <a:schemeClr val="tx2"/>
                </a:solidFill>
              </a:rPr>
              <a:t> </a:t>
            </a:r>
            <a:r>
              <a:rPr lang="en-GB" sz="1400" i="1" dirty="0" err="1">
                <a:solidFill>
                  <a:schemeClr val="tx2"/>
                </a:solidFill>
              </a:rPr>
              <a:t>det</a:t>
            </a:r>
            <a:r>
              <a:rPr lang="en-GB" sz="1400" i="1" dirty="0">
                <a:solidFill>
                  <a:schemeClr val="tx2"/>
                </a:solidFill>
              </a:rPr>
              <a:t>? </a:t>
            </a:r>
            <a:r>
              <a:rPr lang="en-GB" sz="1400" i="1" dirty="0" err="1">
                <a:solidFill>
                  <a:schemeClr val="tx2"/>
                </a:solidFill>
              </a:rPr>
              <a:t>Ryger</a:t>
            </a:r>
            <a:r>
              <a:rPr lang="en-GB" sz="1400" i="1" dirty="0">
                <a:solidFill>
                  <a:schemeClr val="tx2"/>
                </a:solidFill>
              </a:rPr>
              <a:t> du”</a:t>
            </a:r>
          </a:p>
          <a:p>
            <a:pPr>
              <a:lnSpc>
                <a:spcPct val="150000"/>
              </a:lnSpc>
              <a:spcAft>
                <a:spcPts val="600"/>
              </a:spcAft>
            </a:pPr>
            <a:r>
              <a:rPr lang="en-GB" sz="1400" i="1" dirty="0"/>
              <a:t>RÅDGIV</a:t>
            </a:r>
            <a:br>
              <a:rPr lang="en-GB" sz="1400" i="1" dirty="0"/>
            </a:br>
            <a:r>
              <a:rPr lang="en-GB" sz="1400" i="1" dirty="0">
                <a:solidFill>
                  <a:schemeClr val="tx2"/>
                </a:solidFill>
              </a:rPr>
              <a:t>“</a:t>
            </a:r>
            <a:r>
              <a:rPr lang="da-DK" sz="1400" i="1" dirty="0">
                <a:solidFill>
                  <a:schemeClr val="tx2"/>
                </a:solidFill>
              </a:rPr>
              <a:t>Ved du, at den bedste måde at stoppe på er med en kombination af rygestoprådgivning OG medicin? På den måde har du meget større sandsynlighed for at blive røgfri og blive ved med at være det</a:t>
            </a:r>
            <a:r>
              <a:rPr lang="en-GB" sz="1400" i="1" dirty="0">
                <a:solidFill>
                  <a:schemeClr val="tx2"/>
                </a:solidFill>
              </a:rPr>
              <a:t>.”</a:t>
            </a:r>
            <a:endParaRPr lang="en-GB" sz="1400" i="1" dirty="0"/>
          </a:p>
          <a:p>
            <a:pPr>
              <a:lnSpc>
                <a:spcPct val="150000"/>
              </a:lnSpc>
              <a:spcAft>
                <a:spcPts val="600"/>
              </a:spcAft>
            </a:pPr>
            <a:r>
              <a:rPr lang="en-GB" sz="1400" i="1" dirty="0"/>
              <a:t>HENVIS</a:t>
            </a:r>
            <a:br>
              <a:rPr lang="en-GB" sz="1400" i="1" dirty="0"/>
            </a:br>
            <a:r>
              <a:rPr lang="en-GB" sz="1400" i="1" dirty="0">
                <a:solidFill>
                  <a:schemeClr val="tx2"/>
                </a:solidFill>
              </a:rPr>
              <a:t>“</a:t>
            </a:r>
            <a:r>
              <a:rPr lang="da-DK" sz="1400" i="1" dirty="0">
                <a:solidFill>
                  <a:schemeClr val="tx2"/>
                </a:solidFill>
              </a:rPr>
              <a:t>Jeg kan henvise dig til en rygestoprådgiver i din kommune. De kan rådgive dig om alt, som drejer sig om rygestop. Er du interesseret i det?”</a:t>
            </a:r>
            <a:br>
              <a:rPr lang="en-GB" sz="1400" i="1" dirty="0">
                <a:solidFill>
                  <a:schemeClr val="tx2"/>
                </a:solidFill>
              </a:rPr>
            </a:br>
            <a:endParaRPr lang="en-GB" sz="1400" dirty="0"/>
          </a:p>
        </p:txBody>
      </p:sp>
    </p:spTree>
    <p:extLst>
      <p:ext uri="{BB962C8B-B14F-4D97-AF65-F5344CB8AC3E}">
        <p14:creationId xmlns:p14="http://schemas.microsoft.com/office/powerpoint/2010/main" val="60736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36712"/>
            <a:ext cx="6851942" cy="51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83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95536" y="476672"/>
            <a:ext cx="8229600" cy="850106"/>
          </a:xfrm>
        </p:spPr>
        <p:txBody>
          <a:bodyPr>
            <a:normAutofit/>
          </a:bodyPr>
          <a:lstStyle/>
          <a:p>
            <a:pPr algn="l"/>
            <a:r>
              <a:rPr lang="da-DK" sz="4000" b="1" dirty="0" err="1">
                <a:solidFill>
                  <a:srgbClr val="00B0F0"/>
                </a:solidFill>
                <a:ea typeface="ＭＳ Ｐゴシック"/>
                <a:cs typeface="ＭＳ Ｐゴシック"/>
              </a:rPr>
              <a:t>V</a:t>
            </a:r>
            <a:r>
              <a:rPr lang="da-DK" sz="4000" b="1" dirty="0" err="1">
                <a:solidFill>
                  <a:srgbClr val="000000"/>
                </a:solidFill>
                <a:ea typeface="ＭＳ Ｐゴシック"/>
                <a:cs typeface="ＭＳ Ｐゴシック"/>
              </a:rPr>
              <a:t>ery</a:t>
            </a:r>
            <a:r>
              <a:rPr lang="da-DK" sz="4000" b="1" dirty="0">
                <a:solidFill>
                  <a:srgbClr val="000000"/>
                </a:solidFill>
                <a:ea typeface="ＭＳ Ｐゴシック"/>
                <a:cs typeface="ＭＳ Ｐゴシック"/>
              </a:rPr>
              <a:t> </a:t>
            </a:r>
            <a:r>
              <a:rPr lang="da-DK" sz="4000" b="1" dirty="0">
                <a:solidFill>
                  <a:srgbClr val="00B0F0"/>
                </a:solidFill>
                <a:ea typeface="ＭＳ Ｐゴシック"/>
                <a:cs typeface="ＭＳ Ｐゴシック"/>
              </a:rPr>
              <a:t>B</a:t>
            </a:r>
            <a:r>
              <a:rPr lang="da-DK" sz="4000" b="1" dirty="0">
                <a:solidFill>
                  <a:srgbClr val="000000"/>
                </a:solidFill>
                <a:ea typeface="ＭＳ Ｐゴシック"/>
                <a:cs typeface="ＭＳ Ｐゴシック"/>
              </a:rPr>
              <a:t>rief </a:t>
            </a:r>
            <a:r>
              <a:rPr lang="da-DK" sz="4000" b="1" dirty="0" err="1">
                <a:solidFill>
                  <a:srgbClr val="00B0F0"/>
                </a:solidFill>
                <a:ea typeface="ＭＳ Ｐゴシック"/>
                <a:cs typeface="ＭＳ Ｐゴシック"/>
              </a:rPr>
              <a:t>A</a:t>
            </a:r>
            <a:r>
              <a:rPr lang="da-DK" sz="4000" b="1" dirty="0" err="1">
                <a:solidFill>
                  <a:srgbClr val="000000"/>
                </a:solidFill>
                <a:ea typeface="ＭＳ Ｐゴシック"/>
                <a:cs typeface="ＭＳ Ｐゴシック"/>
              </a:rPr>
              <a:t>dvice</a:t>
            </a:r>
            <a:r>
              <a:rPr lang="da-DK" sz="4000" b="1" dirty="0">
                <a:solidFill>
                  <a:srgbClr val="000000"/>
                </a:solidFill>
                <a:ea typeface="ＭＳ Ｐゴシック"/>
                <a:cs typeface="ＭＳ Ｐゴシック"/>
              </a:rPr>
              <a:t> </a:t>
            </a:r>
            <a:r>
              <a:rPr lang="da-DK" sz="4000" b="1" dirty="0">
                <a:ea typeface="ＭＳ Ｐゴシック"/>
                <a:cs typeface="ＭＳ Ｐゴシック"/>
              </a:rPr>
              <a:t>er IKKE</a:t>
            </a:r>
          </a:p>
        </p:txBody>
      </p:sp>
      <p:sp>
        <p:nvSpPr>
          <p:cNvPr id="3" name="Pladsholder til indhold 2"/>
          <p:cNvSpPr>
            <a:spLocks noGrp="1"/>
          </p:cNvSpPr>
          <p:nvPr>
            <p:ph idx="1"/>
          </p:nvPr>
        </p:nvSpPr>
        <p:spPr>
          <a:xfrm>
            <a:off x="323850" y="1844675"/>
            <a:ext cx="8820150" cy="3744913"/>
          </a:xfrm>
        </p:spPr>
        <p:txBody>
          <a:bodyPr>
            <a:normAutofit/>
          </a:bodyPr>
          <a:lstStyle/>
          <a:p>
            <a:pPr>
              <a:lnSpc>
                <a:spcPct val="150000"/>
              </a:lnSpc>
              <a:buFont typeface="Wingdings" panose="05000000000000000000" pitchFamily="2" charset="2"/>
              <a:buChar char="§"/>
            </a:pPr>
            <a:r>
              <a:rPr lang="da-DK" dirty="0">
                <a:ea typeface="ＭＳ Ｐゴシック"/>
                <a:cs typeface="ＭＳ Ｐゴシック"/>
              </a:rPr>
              <a:t>Man råder ikke til rygestop*!</a:t>
            </a:r>
          </a:p>
          <a:p>
            <a:pPr>
              <a:lnSpc>
                <a:spcPct val="150000"/>
              </a:lnSpc>
              <a:buFont typeface="Wingdings" panose="05000000000000000000" pitchFamily="2" charset="2"/>
              <a:buChar char="§"/>
            </a:pPr>
            <a:r>
              <a:rPr lang="da-DK" dirty="0">
                <a:ea typeface="ＭＳ Ｐゴシック"/>
                <a:cs typeface="ＭＳ Ｐゴシック"/>
              </a:rPr>
              <a:t>Man spørger ikke, hvor meget der ryges!</a:t>
            </a:r>
          </a:p>
          <a:p>
            <a:pPr>
              <a:lnSpc>
                <a:spcPct val="150000"/>
              </a:lnSpc>
              <a:buFont typeface="Wingdings" panose="05000000000000000000" pitchFamily="2" charset="2"/>
              <a:buChar char="§"/>
            </a:pPr>
            <a:r>
              <a:rPr lang="da-DK" dirty="0">
                <a:ea typeface="ＭＳ Ｐゴシック"/>
                <a:cs typeface="ＭＳ Ｐゴシック"/>
              </a:rPr>
              <a:t>Man spørger ikke, om rygeren ønsker at stoppe eller hvornår!</a:t>
            </a:r>
          </a:p>
        </p:txBody>
      </p:sp>
      <p:sp>
        <p:nvSpPr>
          <p:cNvPr id="14340" name="Tekstboks 3"/>
          <p:cNvSpPr txBox="1">
            <a:spLocks noChangeArrowheads="1"/>
          </p:cNvSpPr>
          <p:nvPr/>
        </p:nvSpPr>
        <p:spPr bwMode="auto">
          <a:xfrm>
            <a:off x="328265" y="5877272"/>
            <a:ext cx="6115943" cy="584775"/>
          </a:xfrm>
          <a:prstGeom prst="rect">
            <a:avLst/>
          </a:prstGeom>
          <a:noFill/>
          <a:ln w="9525">
            <a:noFill/>
            <a:miter lim="800000"/>
            <a:headEnd/>
            <a:tailEnd/>
          </a:ln>
        </p:spPr>
        <p:txBody>
          <a:bodyPr wrap="square">
            <a:spAutoFit/>
          </a:bodyPr>
          <a:lstStyle/>
          <a:p>
            <a:r>
              <a:rPr lang="da-DK" sz="1600" dirty="0"/>
              <a:t>*) Der kan være sundhedsfaglige samtaler hvor rygestop er en del af en behandlingsanvisning, men ofte vil ”rådet om rygestop” være implicit.</a:t>
            </a:r>
          </a:p>
        </p:txBody>
      </p:sp>
    </p:spTree>
    <p:extLst>
      <p:ext uri="{BB962C8B-B14F-4D97-AF65-F5344CB8AC3E}">
        <p14:creationId xmlns:p14="http://schemas.microsoft.com/office/powerpoint/2010/main" val="835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027" y="548680"/>
            <a:ext cx="8229600" cy="850106"/>
          </a:xfrm>
        </p:spPr>
        <p:txBody>
          <a:bodyPr>
            <a:normAutofit/>
          </a:bodyPr>
          <a:lstStyle/>
          <a:p>
            <a:pPr algn="l"/>
            <a:r>
              <a:rPr lang="da-DK" sz="4000" b="1" dirty="0" err="1"/>
              <a:t>Very</a:t>
            </a:r>
            <a:r>
              <a:rPr lang="da-DK" sz="4000" b="1" dirty="0"/>
              <a:t> Brief </a:t>
            </a:r>
            <a:r>
              <a:rPr lang="da-DK" sz="4000" b="1" dirty="0" err="1"/>
              <a:t>Advice</a:t>
            </a:r>
            <a:endParaRPr lang="da-DK" sz="4000" b="1" dirty="0"/>
          </a:p>
        </p:txBody>
      </p:sp>
      <p:sp>
        <p:nvSpPr>
          <p:cNvPr id="3" name="Pladsholder til indhold 2"/>
          <p:cNvSpPr>
            <a:spLocks noGrp="1"/>
          </p:cNvSpPr>
          <p:nvPr>
            <p:ph idx="1"/>
          </p:nvPr>
        </p:nvSpPr>
        <p:spPr/>
        <p:txBody>
          <a:bodyPr>
            <a:normAutofit/>
          </a:bodyPr>
          <a:lstStyle/>
          <a:p>
            <a:pPr>
              <a:buFont typeface="Wingdings" panose="05000000000000000000" pitchFamily="2" charset="2"/>
              <a:buChar char="§"/>
            </a:pPr>
            <a:r>
              <a:rPr lang="da-DK" sz="2800" dirty="0"/>
              <a:t>Sundhedsprofessionelle ser mange rygere</a:t>
            </a:r>
          </a:p>
          <a:p>
            <a:pPr>
              <a:buFont typeface="Wingdings" panose="05000000000000000000" pitchFamily="2" charset="2"/>
              <a:buChar char="§"/>
            </a:pPr>
            <a:r>
              <a:rPr lang="da-DK" sz="2800" dirty="0"/>
              <a:t>Rygere forventer at sundhedsprofessionelle taler om rygning</a:t>
            </a:r>
          </a:p>
          <a:p>
            <a:pPr>
              <a:buFont typeface="Wingdings" panose="05000000000000000000" pitchFamily="2" charset="2"/>
              <a:buChar char="§"/>
            </a:pPr>
            <a:r>
              <a:rPr lang="da-DK" sz="2800" dirty="0"/>
              <a:t>Hvis ikke, opfattes det som godkendelse</a:t>
            </a:r>
          </a:p>
          <a:p>
            <a:pPr>
              <a:buFont typeface="Wingdings" panose="05000000000000000000" pitchFamily="2" charset="2"/>
              <a:buChar char="§"/>
            </a:pPr>
            <a:r>
              <a:rPr lang="da-DK" sz="2800" dirty="0"/>
              <a:t>Det kræver mange forsøg at stoppe, derfor er det vigtigt at bruge alle anledninger – ”</a:t>
            </a:r>
            <a:r>
              <a:rPr lang="da-DK" sz="2800" dirty="0" err="1"/>
              <a:t>making</a:t>
            </a:r>
            <a:r>
              <a:rPr lang="da-DK" sz="2800" dirty="0"/>
              <a:t> </a:t>
            </a:r>
            <a:r>
              <a:rPr lang="da-DK" sz="2800" dirty="0" err="1"/>
              <a:t>every</a:t>
            </a:r>
            <a:r>
              <a:rPr lang="da-DK" sz="2800" dirty="0"/>
              <a:t> </a:t>
            </a:r>
            <a:r>
              <a:rPr lang="da-DK" sz="2800" dirty="0" err="1"/>
              <a:t>contact</a:t>
            </a:r>
            <a:r>
              <a:rPr lang="da-DK" sz="2800" dirty="0"/>
              <a:t> </a:t>
            </a:r>
            <a:r>
              <a:rPr lang="da-DK" sz="2800" dirty="0" err="1"/>
              <a:t>count</a:t>
            </a:r>
            <a:r>
              <a:rPr lang="da-DK" sz="2800" dirty="0"/>
              <a:t>”</a:t>
            </a:r>
          </a:p>
          <a:p>
            <a:pPr>
              <a:buFont typeface="Wingdings" panose="05000000000000000000" pitchFamily="2" charset="2"/>
              <a:buChar char="§"/>
            </a:pPr>
            <a:r>
              <a:rPr lang="da-DK" sz="2800" dirty="0"/>
              <a:t>Sundhedsprofessionelle har ikke tid til uddybende samtale</a:t>
            </a:r>
          </a:p>
        </p:txBody>
      </p:sp>
    </p:spTree>
    <p:extLst>
      <p:ext uri="{BB962C8B-B14F-4D97-AF65-F5344CB8AC3E}">
        <p14:creationId xmlns:p14="http://schemas.microsoft.com/office/powerpoint/2010/main" val="1528718377"/>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1723</Words>
  <Application>Microsoft Office PowerPoint</Application>
  <PresentationFormat>Skærmshow (4:3)</PresentationFormat>
  <Paragraphs>177</Paragraphs>
  <Slides>16</Slides>
  <Notes>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ＭＳ Ｐゴシック</vt:lpstr>
      <vt:lpstr>Arial</vt:lpstr>
      <vt:lpstr>Calibri</vt:lpstr>
      <vt:lpstr>Corbel</vt:lpstr>
      <vt:lpstr>Wingdings</vt:lpstr>
      <vt:lpstr>Kontortema</vt:lpstr>
      <vt:lpstr>Rekruttering til rygestop ved hjælp af VBA-metoden Uddannelse af VBA-agenter</vt:lpstr>
      <vt:lpstr>Formål og læringsmål</vt:lpstr>
      <vt:lpstr>Rygning på Vestegnen/Sydamager</vt:lpstr>
      <vt:lpstr>Perception af rygestopmetoder</vt:lpstr>
      <vt:lpstr>Very Brief Advice - en rekrutterings- og henvisningsmetode</vt:lpstr>
      <vt:lpstr>Rådgiv om rygestop på 30 sekunder</vt:lpstr>
      <vt:lpstr>PowerPoint-præsentation</vt:lpstr>
      <vt:lpstr>Very Brief Advice er IKKE</vt:lpstr>
      <vt:lpstr>Very Brief Advice</vt:lpstr>
      <vt:lpstr> At gøre det som passer til den professionelle situation </vt:lpstr>
      <vt:lpstr>Tilgivelse og accept af VIRKELIGHEDEN</vt:lpstr>
      <vt:lpstr>Dag 2</vt:lpstr>
      <vt:lpstr> Mulige barrierer og indvendinger du kan møde Til VBA-agenten  </vt:lpstr>
      <vt:lpstr>Beredskab Til VBA-agenten</vt:lpstr>
      <vt:lpstr>Mulige reaktioner i undervisningen Til VBA-agenten</vt:lpstr>
      <vt:lpstr>Tekst og idé</vt:lpstr>
    </vt:vector>
  </TitlesOfParts>
  <Company>Vallensbæk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Rekruttering til rygestop ved hjælp af VBA-metoden</dc:title>
  <dc:creator>hsa</dc:creator>
  <cp:lastModifiedBy>Aksel Karlsson</cp:lastModifiedBy>
  <cp:revision>22</cp:revision>
  <cp:lastPrinted>2017-03-02T12:21:51Z</cp:lastPrinted>
  <dcterms:created xsi:type="dcterms:W3CDTF">2016-03-10T08:04:24Z</dcterms:created>
  <dcterms:modified xsi:type="dcterms:W3CDTF">2017-05-10T07:40:37Z</dcterms:modified>
</cp:coreProperties>
</file>