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2"/>
  </p:notesMasterIdLst>
  <p:handoutMasterIdLst>
    <p:handoutMasterId r:id="rId33"/>
  </p:handoutMasterIdLst>
  <p:sldIdLst>
    <p:sldId id="256" r:id="rId3"/>
    <p:sldId id="271" r:id="rId4"/>
    <p:sldId id="267" r:id="rId5"/>
    <p:sldId id="268" r:id="rId6"/>
    <p:sldId id="289" r:id="rId7"/>
    <p:sldId id="291" r:id="rId8"/>
    <p:sldId id="299" r:id="rId9"/>
    <p:sldId id="300" r:id="rId10"/>
    <p:sldId id="301" r:id="rId11"/>
    <p:sldId id="302" r:id="rId12"/>
    <p:sldId id="308" r:id="rId13"/>
    <p:sldId id="303" r:id="rId14"/>
    <p:sldId id="264" r:id="rId15"/>
    <p:sldId id="261" r:id="rId16"/>
    <p:sldId id="294" r:id="rId17"/>
    <p:sldId id="265" r:id="rId18"/>
    <p:sldId id="306" r:id="rId19"/>
    <p:sldId id="307" r:id="rId20"/>
    <p:sldId id="293" r:id="rId21"/>
    <p:sldId id="278" r:id="rId22"/>
    <p:sldId id="309" r:id="rId23"/>
    <p:sldId id="279" r:id="rId24"/>
    <p:sldId id="288" r:id="rId25"/>
    <p:sldId id="284" r:id="rId26"/>
    <p:sldId id="295" r:id="rId27"/>
    <p:sldId id="296" r:id="rId28"/>
    <p:sldId id="297" r:id="rId29"/>
    <p:sldId id="305" r:id="rId30"/>
    <p:sldId id="298" r:id="rId31"/>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92652" autoAdjust="0"/>
  </p:normalViewPr>
  <p:slideViewPr>
    <p:cSldViewPr>
      <p:cViewPr>
        <p:scale>
          <a:sx n="75" d="100"/>
          <a:sy n="75" d="100"/>
        </p:scale>
        <p:origin x="-12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70"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872A6-A11E-4C5D-A29B-D23CDDC209CA}" type="doc">
      <dgm:prSet loTypeId="urn:microsoft.com/office/officeart/2005/8/layout/chevron1" loCatId="process" qsTypeId="urn:microsoft.com/office/officeart/2005/8/quickstyle/simple1" qsCatId="simple" csTypeId="urn:microsoft.com/office/officeart/2005/8/colors/accent1_2" csCatId="accent1" phldr="1"/>
      <dgm:spPr/>
    </dgm:pt>
    <dgm:pt modelId="{454FB5C1-267C-4ABF-8A2B-F4ABC458BEBD}">
      <dgm:prSet phldrT="[Tekst]"/>
      <dgm:spPr/>
      <dgm:t>
        <a:bodyPr/>
        <a:lstStyle/>
        <a:p>
          <a:r>
            <a:rPr lang="da-DK" dirty="0" smtClean="0"/>
            <a:t>Kærlig kommune</a:t>
          </a:r>
          <a:endParaRPr lang="da-DK" dirty="0"/>
        </a:p>
      </dgm:t>
    </dgm:pt>
    <dgm:pt modelId="{F4F062EB-5B34-4249-B5FD-300785FC0AEB}" type="parTrans" cxnId="{3F5C7308-5DA9-4DDD-950F-651EE497273D}">
      <dgm:prSet/>
      <dgm:spPr/>
      <dgm:t>
        <a:bodyPr/>
        <a:lstStyle/>
        <a:p>
          <a:endParaRPr lang="da-DK"/>
        </a:p>
      </dgm:t>
    </dgm:pt>
    <dgm:pt modelId="{BB32D639-6A2A-4D90-93FD-D323634D1E2C}" type="sibTrans" cxnId="{3F5C7308-5DA9-4DDD-950F-651EE497273D}">
      <dgm:prSet/>
      <dgm:spPr/>
      <dgm:t>
        <a:bodyPr/>
        <a:lstStyle/>
        <a:p>
          <a:endParaRPr lang="da-DK"/>
        </a:p>
      </dgm:t>
    </dgm:pt>
    <dgm:pt modelId="{5EFA81EB-0E59-4979-9567-D82930E1FABC}">
      <dgm:prSet phldrT="[Tekst]"/>
      <dgm:spPr/>
      <dgm:t>
        <a:bodyPr/>
        <a:lstStyle/>
        <a:p>
          <a:r>
            <a:rPr lang="da-DK" dirty="0" smtClean="0"/>
            <a:t>Eksempler</a:t>
          </a:r>
          <a:endParaRPr lang="da-DK" dirty="0"/>
        </a:p>
      </dgm:t>
    </dgm:pt>
    <dgm:pt modelId="{48A0A6BF-08D2-4EC8-9D27-7930E94BA565}" type="parTrans" cxnId="{A2D85997-D8A8-4447-BEEC-41BF19F8E823}">
      <dgm:prSet/>
      <dgm:spPr/>
      <dgm:t>
        <a:bodyPr/>
        <a:lstStyle/>
        <a:p>
          <a:endParaRPr lang="da-DK"/>
        </a:p>
      </dgm:t>
    </dgm:pt>
    <dgm:pt modelId="{31FE456D-18F3-43EF-A060-F36455DC866A}" type="sibTrans" cxnId="{A2D85997-D8A8-4447-BEEC-41BF19F8E823}">
      <dgm:prSet/>
      <dgm:spPr/>
      <dgm:t>
        <a:bodyPr/>
        <a:lstStyle/>
        <a:p>
          <a:endParaRPr lang="da-DK"/>
        </a:p>
      </dgm:t>
    </dgm:pt>
    <dgm:pt modelId="{BFBD1E2F-7D01-4E83-8660-95DBE457A78C}">
      <dgm:prSet phldrT="[Tekst]"/>
      <dgm:spPr/>
      <dgm:t>
        <a:bodyPr/>
        <a:lstStyle/>
        <a:p>
          <a:r>
            <a:rPr lang="da-DK" dirty="0" smtClean="0"/>
            <a:t>Perspektiver</a:t>
          </a:r>
          <a:endParaRPr lang="da-DK" dirty="0"/>
        </a:p>
      </dgm:t>
    </dgm:pt>
    <dgm:pt modelId="{E2A8380D-542F-42D2-A9D4-92E82944554C}" type="parTrans" cxnId="{BA6439A8-6E3A-4394-B0FA-9309BE2EBB36}">
      <dgm:prSet/>
      <dgm:spPr/>
      <dgm:t>
        <a:bodyPr/>
        <a:lstStyle/>
        <a:p>
          <a:endParaRPr lang="da-DK"/>
        </a:p>
      </dgm:t>
    </dgm:pt>
    <dgm:pt modelId="{3512138D-D2D3-4023-9312-BDD90F68C886}" type="sibTrans" cxnId="{BA6439A8-6E3A-4394-B0FA-9309BE2EBB36}">
      <dgm:prSet/>
      <dgm:spPr/>
      <dgm:t>
        <a:bodyPr/>
        <a:lstStyle/>
        <a:p>
          <a:endParaRPr lang="da-DK"/>
        </a:p>
      </dgm:t>
    </dgm:pt>
    <dgm:pt modelId="{55B5E790-689F-4060-88A8-8EC753CA36E8}" type="pres">
      <dgm:prSet presAssocID="{12D872A6-A11E-4C5D-A29B-D23CDDC209CA}" presName="Name0" presStyleCnt="0">
        <dgm:presLayoutVars>
          <dgm:dir/>
          <dgm:animLvl val="lvl"/>
          <dgm:resizeHandles val="exact"/>
        </dgm:presLayoutVars>
      </dgm:prSet>
      <dgm:spPr/>
    </dgm:pt>
    <dgm:pt modelId="{DEA7D67D-F511-42FF-8149-DA9791B2F5B3}" type="pres">
      <dgm:prSet presAssocID="{454FB5C1-267C-4ABF-8A2B-F4ABC458BEBD}" presName="parTxOnly" presStyleLbl="node1" presStyleIdx="0" presStyleCnt="3">
        <dgm:presLayoutVars>
          <dgm:chMax val="0"/>
          <dgm:chPref val="0"/>
          <dgm:bulletEnabled val="1"/>
        </dgm:presLayoutVars>
      </dgm:prSet>
      <dgm:spPr/>
      <dgm:t>
        <a:bodyPr/>
        <a:lstStyle/>
        <a:p>
          <a:endParaRPr lang="da-DK"/>
        </a:p>
      </dgm:t>
    </dgm:pt>
    <dgm:pt modelId="{2C3518C6-C11A-45C1-8F55-C0C6AF389B8F}" type="pres">
      <dgm:prSet presAssocID="{BB32D639-6A2A-4D90-93FD-D323634D1E2C}" presName="parTxOnlySpace" presStyleCnt="0"/>
      <dgm:spPr/>
    </dgm:pt>
    <dgm:pt modelId="{9C17FF41-E0FD-4A22-959E-25944BA69762}" type="pres">
      <dgm:prSet presAssocID="{5EFA81EB-0E59-4979-9567-D82930E1FABC}" presName="parTxOnly" presStyleLbl="node1" presStyleIdx="1" presStyleCnt="3">
        <dgm:presLayoutVars>
          <dgm:chMax val="0"/>
          <dgm:chPref val="0"/>
          <dgm:bulletEnabled val="1"/>
        </dgm:presLayoutVars>
      </dgm:prSet>
      <dgm:spPr/>
      <dgm:t>
        <a:bodyPr/>
        <a:lstStyle/>
        <a:p>
          <a:endParaRPr lang="da-DK"/>
        </a:p>
      </dgm:t>
    </dgm:pt>
    <dgm:pt modelId="{E563E4E4-765E-4DA3-8BAD-6ADBC91AE1A1}" type="pres">
      <dgm:prSet presAssocID="{31FE456D-18F3-43EF-A060-F36455DC866A}" presName="parTxOnlySpace" presStyleCnt="0"/>
      <dgm:spPr/>
    </dgm:pt>
    <dgm:pt modelId="{F84CA31E-05E1-4D4F-B550-B7395E3CDD0D}" type="pres">
      <dgm:prSet presAssocID="{BFBD1E2F-7D01-4E83-8660-95DBE457A78C}" presName="parTxOnly" presStyleLbl="node1" presStyleIdx="2" presStyleCnt="3">
        <dgm:presLayoutVars>
          <dgm:chMax val="0"/>
          <dgm:chPref val="0"/>
          <dgm:bulletEnabled val="1"/>
        </dgm:presLayoutVars>
      </dgm:prSet>
      <dgm:spPr/>
      <dgm:t>
        <a:bodyPr/>
        <a:lstStyle/>
        <a:p>
          <a:endParaRPr lang="da-DK"/>
        </a:p>
      </dgm:t>
    </dgm:pt>
  </dgm:ptLst>
  <dgm:cxnLst>
    <dgm:cxn modelId="{265CACC4-6E42-4424-A458-1744A832A32B}" type="presOf" srcId="{5EFA81EB-0E59-4979-9567-D82930E1FABC}" destId="{9C17FF41-E0FD-4A22-959E-25944BA69762}" srcOrd="0" destOrd="0" presId="urn:microsoft.com/office/officeart/2005/8/layout/chevron1"/>
    <dgm:cxn modelId="{5AE4DF91-F0B1-4BA9-92A8-9854C2F59670}" type="presOf" srcId="{12D872A6-A11E-4C5D-A29B-D23CDDC209CA}" destId="{55B5E790-689F-4060-88A8-8EC753CA36E8}" srcOrd="0" destOrd="0" presId="urn:microsoft.com/office/officeart/2005/8/layout/chevron1"/>
    <dgm:cxn modelId="{3F5C7308-5DA9-4DDD-950F-651EE497273D}" srcId="{12D872A6-A11E-4C5D-A29B-D23CDDC209CA}" destId="{454FB5C1-267C-4ABF-8A2B-F4ABC458BEBD}" srcOrd="0" destOrd="0" parTransId="{F4F062EB-5B34-4249-B5FD-300785FC0AEB}" sibTransId="{BB32D639-6A2A-4D90-93FD-D323634D1E2C}"/>
    <dgm:cxn modelId="{A2D85997-D8A8-4447-BEEC-41BF19F8E823}" srcId="{12D872A6-A11E-4C5D-A29B-D23CDDC209CA}" destId="{5EFA81EB-0E59-4979-9567-D82930E1FABC}" srcOrd="1" destOrd="0" parTransId="{48A0A6BF-08D2-4EC8-9D27-7930E94BA565}" sibTransId="{31FE456D-18F3-43EF-A060-F36455DC866A}"/>
    <dgm:cxn modelId="{19BA4971-B470-485A-9546-5EFFDFDC9417}" type="presOf" srcId="{454FB5C1-267C-4ABF-8A2B-F4ABC458BEBD}" destId="{DEA7D67D-F511-42FF-8149-DA9791B2F5B3}" srcOrd="0" destOrd="0" presId="urn:microsoft.com/office/officeart/2005/8/layout/chevron1"/>
    <dgm:cxn modelId="{BA6439A8-6E3A-4394-B0FA-9309BE2EBB36}" srcId="{12D872A6-A11E-4C5D-A29B-D23CDDC209CA}" destId="{BFBD1E2F-7D01-4E83-8660-95DBE457A78C}" srcOrd="2" destOrd="0" parTransId="{E2A8380D-542F-42D2-A9D4-92E82944554C}" sibTransId="{3512138D-D2D3-4023-9312-BDD90F68C886}"/>
    <dgm:cxn modelId="{6C685C24-8B20-45ED-8B4A-601299A4396D}" type="presOf" srcId="{BFBD1E2F-7D01-4E83-8660-95DBE457A78C}" destId="{F84CA31E-05E1-4D4F-B550-B7395E3CDD0D}" srcOrd="0" destOrd="0" presId="urn:microsoft.com/office/officeart/2005/8/layout/chevron1"/>
    <dgm:cxn modelId="{E9BEDE41-0354-42FC-BB00-D21BB8D34D31}" type="presParOf" srcId="{55B5E790-689F-4060-88A8-8EC753CA36E8}" destId="{DEA7D67D-F511-42FF-8149-DA9791B2F5B3}" srcOrd="0" destOrd="0" presId="urn:microsoft.com/office/officeart/2005/8/layout/chevron1"/>
    <dgm:cxn modelId="{FD4A1837-5AD1-4997-BDB4-871CC4DA0BD2}" type="presParOf" srcId="{55B5E790-689F-4060-88A8-8EC753CA36E8}" destId="{2C3518C6-C11A-45C1-8F55-C0C6AF389B8F}" srcOrd="1" destOrd="0" presId="urn:microsoft.com/office/officeart/2005/8/layout/chevron1"/>
    <dgm:cxn modelId="{3F01D37F-04A8-497B-B08F-F2EC3210296D}" type="presParOf" srcId="{55B5E790-689F-4060-88A8-8EC753CA36E8}" destId="{9C17FF41-E0FD-4A22-959E-25944BA69762}" srcOrd="2" destOrd="0" presId="urn:microsoft.com/office/officeart/2005/8/layout/chevron1"/>
    <dgm:cxn modelId="{7E3207B1-BAD3-4903-83F9-BF4A22113499}" type="presParOf" srcId="{55B5E790-689F-4060-88A8-8EC753CA36E8}" destId="{E563E4E4-765E-4DA3-8BAD-6ADBC91AE1A1}" srcOrd="3" destOrd="0" presId="urn:microsoft.com/office/officeart/2005/8/layout/chevron1"/>
    <dgm:cxn modelId="{33D3DFC7-2BB1-4ADA-B30C-46318515ACC6}" type="presParOf" srcId="{55B5E790-689F-4060-88A8-8EC753CA36E8}" destId="{F84CA31E-05E1-4D4F-B550-B7395E3CDD0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D872A6-A11E-4C5D-A29B-D23CDDC209CA}" type="doc">
      <dgm:prSet loTypeId="urn:microsoft.com/office/officeart/2005/8/layout/chevron1" loCatId="process" qsTypeId="urn:microsoft.com/office/officeart/2005/8/quickstyle/simple1" qsCatId="simple" csTypeId="urn:microsoft.com/office/officeart/2005/8/colors/accent1_2" csCatId="accent1" phldr="1"/>
      <dgm:spPr/>
    </dgm:pt>
    <dgm:pt modelId="{454FB5C1-267C-4ABF-8A2B-F4ABC458BEBD}">
      <dgm:prSet phldrT="[Tekst]"/>
      <dgm:spPr>
        <a:solidFill>
          <a:srgbClr val="0070C0"/>
        </a:solidFill>
        <a:ln w="57150">
          <a:solidFill>
            <a:srgbClr val="FFFF00"/>
          </a:solidFill>
        </a:ln>
      </dgm:spPr>
      <dgm:t>
        <a:bodyPr/>
        <a:lstStyle/>
        <a:p>
          <a:r>
            <a:rPr lang="da-DK" dirty="0" smtClean="0"/>
            <a:t>Kærlig kommune</a:t>
          </a:r>
          <a:endParaRPr lang="da-DK" dirty="0"/>
        </a:p>
      </dgm:t>
    </dgm:pt>
    <dgm:pt modelId="{F4F062EB-5B34-4249-B5FD-300785FC0AEB}" type="parTrans" cxnId="{3F5C7308-5DA9-4DDD-950F-651EE497273D}">
      <dgm:prSet/>
      <dgm:spPr/>
      <dgm:t>
        <a:bodyPr/>
        <a:lstStyle/>
        <a:p>
          <a:endParaRPr lang="da-DK"/>
        </a:p>
      </dgm:t>
    </dgm:pt>
    <dgm:pt modelId="{BB32D639-6A2A-4D90-93FD-D323634D1E2C}" type="sibTrans" cxnId="{3F5C7308-5DA9-4DDD-950F-651EE497273D}">
      <dgm:prSet/>
      <dgm:spPr/>
      <dgm:t>
        <a:bodyPr/>
        <a:lstStyle/>
        <a:p>
          <a:endParaRPr lang="da-DK"/>
        </a:p>
      </dgm:t>
    </dgm:pt>
    <dgm:pt modelId="{5EFA81EB-0E59-4979-9567-D82930E1FABC}">
      <dgm:prSet phldrT="[Tekst]"/>
      <dgm:spPr>
        <a:solidFill>
          <a:schemeClr val="accent5">
            <a:lumMod val="60000"/>
            <a:lumOff val="40000"/>
          </a:schemeClr>
        </a:solidFill>
      </dgm:spPr>
      <dgm:t>
        <a:bodyPr/>
        <a:lstStyle/>
        <a:p>
          <a:r>
            <a:rPr lang="da-DK" dirty="0" smtClean="0"/>
            <a:t>Eksempler</a:t>
          </a:r>
          <a:endParaRPr lang="da-DK" dirty="0"/>
        </a:p>
      </dgm:t>
    </dgm:pt>
    <dgm:pt modelId="{48A0A6BF-08D2-4EC8-9D27-7930E94BA565}" type="parTrans" cxnId="{A2D85997-D8A8-4447-BEEC-41BF19F8E823}">
      <dgm:prSet/>
      <dgm:spPr/>
      <dgm:t>
        <a:bodyPr/>
        <a:lstStyle/>
        <a:p>
          <a:endParaRPr lang="da-DK"/>
        </a:p>
      </dgm:t>
    </dgm:pt>
    <dgm:pt modelId="{31FE456D-18F3-43EF-A060-F36455DC866A}" type="sibTrans" cxnId="{A2D85997-D8A8-4447-BEEC-41BF19F8E823}">
      <dgm:prSet/>
      <dgm:spPr/>
      <dgm:t>
        <a:bodyPr/>
        <a:lstStyle/>
        <a:p>
          <a:endParaRPr lang="da-DK"/>
        </a:p>
      </dgm:t>
    </dgm:pt>
    <dgm:pt modelId="{BFBD1E2F-7D01-4E83-8660-95DBE457A78C}">
      <dgm:prSet phldrT="[Tekst]"/>
      <dgm:spPr>
        <a:solidFill>
          <a:schemeClr val="accent5">
            <a:lumMod val="60000"/>
            <a:lumOff val="40000"/>
          </a:schemeClr>
        </a:solidFill>
      </dgm:spPr>
      <dgm:t>
        <a:bodyPr/>
        <a:lstStyle/>
        <a:p>
          <a:r>
            <a:rPr lang="da-DK" dirty="0" smtClean="0"/>
            <a:t>Perspektiver</a:t>
          </a:r>
          <a:endParaRPr lang="da-DK" dirty="0"/>
        </a:p>
      </dgm:t>
    </dgm:pt>
    <dgm:pt modelId="{E2A8380D-542F-42D2-A9D4-92E82944554C}" type="parTrans" cxnId="{BA6439A8-6E3A-4394-B0FA-9309BE2EBB36}">
      <dgm:prSet/>
      <dgm:spPr/>
      <dgm:t>
        <a:bodyPr/>
        <a:lstStyle/>
        <a:p>
          <a:endParaRPr lang="da-DK"/>
        </a:p>
      </dgm:t>
    </dgm:pt>
    <dgm:pt modelId="{3512138D-D2D3-4023-9312-BDD90F68C886}" type="sibTrans" cxnId="{BA6439A8-6E3A-4394-B0FA-9309BE2EBB36}">
      <dgm:prSet/>
      <dgm:spPr/>
      <dgm:t>
        <a:bodyPr/>
        <a:lstStyle/>
        <a:p>
          <a:endParaRPr lang="da-DK"/>
        </a:p>
      </dgm:t>
    </dgm:pt>
    <dgm:pt modelId="{55B5E790-689F-4060-88A8-8EC753CA36E8}" type="pres">
      <dgm:prSet presAssocID="{12D872A6-A11E-4C5D-A29B-D23CDDC209CA}" presName="Name0" presStyleCnt="0">
        <dgm:presLayoutVars>
          <dgm:dir/>
          <dgm:animLvl val="lvl"/>
          <dgm:resizeHandles val="exact"/>
        </dgm:presLayoutVars>
      </dgm:prSet>
      <dgm:spPr/>
    </dgm:pt>
    <dgm:pt modelId="{DEA7D67D-F511-42FF-8149-DA9791B2F5B3}" type="pres">
      <dgm:prSet presAssocID="{454FB5C1-267C-4ABF-8A2B-F4ABC458BEBD}" presName="parTxOnly" presStyleLbl="node1" presStyleIdx="0" presStyleCnt="3">
        <dgm:presLayoutVars>
          <dgm:chMax val="0"/>
          <dgm:chPref val="0"/>
          <dgm:bulletEnabled val="1"/>
        </dgm:presLayoutVars>
      </dgm:prSet>
      <dgm:spPr/>
      <dgm:t>
        <a:bodyPr/>
        <a:lstStyle/>
        <a:p>
          <a:endParaRPr lang="da-DK"/>
        </a:p>
      </dgm:t>
    </dgm:pt>
    <dgm:pt modelId="{2C3518C6-C11A-45C1-8F55-C0C6AF389B8F}" type="pres">
      <dgm:prSet presAssocID="{BB32D639-6A2A-4D90-93FD-D323634D1E2C}" presName="parTxOnlySpace" presStyleCnt="0"/>
      <dgm:spPr/>
    </dgm:pt>
    <dgm:pt modelId="{9C17FF41-E0FD-4A22-959E-25944BA69762}" type="pres">
      <dgm:prSet presAssocID="{5EFA81EB-0E59-4979-9567-D82930E1FABC}" presName="parTxOnly" presStyleLbl="node1" presStyleIdx="1" presStyleCnt="3">
        <dgm:presLayoutVars>
          <dgm:chMax val="0"/>
          <dgm:chPref val="0"/>
          <dgm:bulletEnabled val="1"/>
        </dgm:presLayoutVars>
      </dgm:prSet>
      <dgm:spPr/>
      <dgm:t>
        <a:bodyPr/>
        <a:lstStyle/>
        <a:p>
          <a:endParaRPr lang="da-DK"/>
        </a:p>
      </dgm:t>
    </dgm:pt>
    <dgm:pt modelId="{E563E4E4-765E-4DA3-8BAD-6ADBC91AE1A1}" type="pres">
      <dgm:prSet presAssocID="{31FE456D-18F3-43EF-A060-F36455DC866A}" presName="parTxOnlySpace" presStyleCnt="0"/>
      <dgm:spPr/>
    </dgm:pt>
    <dgm:pt modelId="{F84CA31E-05E1-4D4F-B550-B7395E3CDD0D}" type="pres">
      <dgm:prSet presAssocID="{BFBD1E2F-7D01-4E83-8660-95DBE457A78C}" presName="parTxOnly" presStyleLbl="node1" presStyleIdx="2" presStyleCnt="3">
        <dgm:presLayoutVars>
          <dgm:chMax val="0"/>
          <dgm:chPref val="0"/>
          <dgm:bulletEnabled val="1"/>
        </dgm:presLayoutVars>
      </dgm:prSet>
      <dgm:spPr/>
      <dgm:t>
        <a:bodyPr/>
        <a:lstStyle/>
        <a:p>
          <a:endParaRPr lang="da-DK"/>
        </a:p>
      </dgm:t>
    </dgm:pt>
  </dgm:ptLst>
  <dgm:cxnLst>
    <dgm:cxn modelId="{A8D89D9E-937A-47C1-A2D2-0857289B45A8}" type="presOf" srcId="{12D872A6-A11E-4C5D-A29B-D23CDDC209CA}" destId="{55B5E790-689F-4060-88A8-8EC753CA36E8}" srcOrd="0" destOrd="0" presId="urn:microsoft.com/office/officeart/2005/8/layout/chevron1"/>
    <dgm:cxn modelId="{3F5C7308-5DA9-4DDD-950F-651EE497273D}" srcId="{12D872A6-A11E-4C5D-A29B-D23CDDC209CA}" destId="{454FB5C1-267C-4ABF-8A2B-F4ABC458BEBD}" srcOrd="0" destOrd="0" parTransId="{F4F062EB-5B34-4249-B5FD-300785FC0AEB}" sibTransId="{BB32D639-6A2A-4D90-93FD-D323634D1E2C}"/>
    <dgm:cxn modelId="{A2D85997-D8A8-4447-BEEC-41BF19F8E823}" srcId="{12D872A6-A11E-4C5D-A29B-D23CDDC209CA}" destId="{5EFA81EB-0E59-4979-9567-D82930E1FABC}" srcOrd="1" destOrd="0" parTransId="{48A0A6BF-08D2-4EC8-9D27-7930E94BA565}" sibTransId="{31FE456D-18F3-43EF-A060-F36455DC866A}"/>
    <dgm:cxn modelId="{AD8C2478-310A-45A0-B502-03A26AA35CF7}" type="presOf" srcId="{5EFA81EB-0E59-4979-9567-D82930E1FABC}" destId="{9C17FF41-E0FD-4A22-959E-25944BA69762}" srcOrd="0" destOrd="0" presId="urn:microsoft.com/office/officeart/2005/8/layout/chevron1"/>
    <dgm:cxn modelId="{81501AAB-1F24-4361-80A2-809C8DF06425}" type="presOf" srcId="{454FB5C1-267C-4ABF-8A2B-F4ABC458BEBD}" destId="{DEA7D67D-F511-42FF-8149-DA9791B2F5B3}" srcOrd="0" destOrd="0" presId="urn:microsoft.com/office/officeart/2005/8/layout/chevron1"/>
    <dgm:cxn modelId="{BA6439A8-6E3A-4394-B0FA-9309BE2EBB36}" srcId="{12D872A6-A11E-4C5D-A29B-D23CDDC209CA}" destId="{BFBD1E2F-7D01-4E83-8660-95DBE457A78C}" srcOrd="2" destOrd="0" parTransId="{E2A8380D-542F-42D2-A9D4-92E82944554C}" sibTransId="{3512138D-D2D3-4023-9312-BDD90F68C886}"/>
    <dgm:cxn modelId="{8959D8F8-68CC-490C-A237-E41D260856C5}" type="presOf" srcId="{BFBD1E2F-7D01-4E83-8660-95DBE457A78C}" destId="{F84CA31E-05E1-4D4F-B550-B7395E3CDD0D}" srcOrd="0" destOrd="0" presId="urn:microsoft.com/office/officeart/2005/8/layout/chevron1"/>
    <dgm:cxn modelId="{2300512C-2611-43B5-BEAC-43E52B0278D6}" type="presParOf" srcId="{55B5E790-689F-4060-88A8-8EC753CA36E8}" destId="{DEA7D67D-F511-42FF-8149-DA9791B2F5B3}" srcOrd="0" destOrd="0" presId="urn:microsoft.com/office/officeart/2005/8/layout/chevron1"/>
    <dgm:cxn modelId="{649B7628-88D8-4C68-87A4-5C069BB0AB29}" type="presParOf" srcId="{55B5E790-689F-4060-88A8-8EC753CA36E8}" destId="{2C3518C6-C11A-45C1-8F55-C0C6AF389B8F}" srcOrd="1" destOrd="0" presId="urn:microsoft.com/office/officeart/2005/8/layout/chevron1"/>
    <dgm:cxn modelId="{E69BE1DD-E809-4FCF-BDDC-ABBC2758BD69}" type="presParOf" srcId="{55B5E790-689F-4060-88A8-8EC753CA36E8}" destId="{9C17FF41-E0FD-4A22-959E-25944BA69762}" srcOrd="2" destOrd="0" presId="urn:microsoft.com/office/officeart/2005/8/layout/chevron1"/>
    <dgm:cxn modelId="{CC445C8F-B8CB-4BF9-B77E-D0C75AB8EAAF}" type="presParOf" srcId="{55B5E790-689F-4060-88A8-8EC753CA36E8}" destId="{E563E4E4-765E-4DA3-8BAD-6ADBC91AE1A1}" srcOrd="3" destOrd="0" presId="urn:microsoft.com/office/officeart/2005/8/layout/chevron1"/>
    <dgm:cxn modelId="{0497DCC6-C8A8-4315-A302-662167D0E499}" type="presParOf" srcId="{55B5E790-689F-4060-88A8-8EC753CA36E8}" destId="{F84CA31E-05E1-4D4F-B550-B7395E3CDD0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0BF35-4451-49E1-ADB1-97D35D1EBAA4}" type="doc">
      <dgm:prSet loTypeId="urn:microsoft.com/office/officeart/2005/8/layout/hList7#1" loCatId="list" qsTypeId="urn:microsoft.com/office/officeart/2005/8/quickstyle/simple1" qsCatId="simple" csTypeId="urn:microsoft.com/office/officeart/2005/8/colors/accent1_2" csCatId="accent1" phldr="1"/>
      <dgm:spPr/>
    </dgm:pt>
    <dgm:pt modelId="{BFB6014C-EEE4-415A-A7E3-EE7AF076567C}">
      <dgm:prSet phldrT="[Tekst]"/>
      <dgm:spPr>
        <a:noFill/>
        <a:ln>
          <a:solidFill>
            <a:srgbClr val="C00000"/>
          </a:solidFill>
        </a:ln>
      </dgm:spPr>
      <dgm:t>
        <a:bodyPr/>
        <a:lstStyle/>
        <a:p>
          <a:r>
            <a:rPr lang="da-DK" dirty="0" smtClean="0"/>
            <a:t> </a:t>
          </a:r>
          <a:endParaRPr lang="da-DK" dirty="0"/>
        </a:p>
      </dgm:t>
    </dgm:pt>
    <dgm:pt modelId="{3F699BAF-38B9-40EE-8556-F1074ED20A36}" type="parTrans" cxnId="{428ACE53-36F3-46B2-A1E3-E2C6AC0037A0}">
      <dgm:prSet/>
      <dgm:spPr/>
      <dgm:t>
        <a:bodyPr/>
        <a:lstStyle/>
        <a:p>
          <a:endParaRPr lang="da-DK"/>
        </a:p>
      </dgm:t>
    </dgm:pt>
    <dgm:pt modelId="{D7C0B7C7-1382-4D1C-B87C-3BE9C76D5911}" type="sibTrans" cxnId="{428ACE53-36F3-46B2-A1E3-E2C6AC0037A0}">
      <dgm:prSet/>
      <dgm:spPr/>
      <dgm:t>
        <a:bodyPr/>
        <a:lstStyle/>
        <a:p>
          <a:endParaRPr lang="da-DK"/>
        </a:p>
      </dgm:t>
    </dgm:pt>
    <dgm:pt modelId="{E986A1DE-E69A-48FD-8FF1-68EAD10D932D}">
      <dgm:prSet phldrT="[Tekst]"/>
      <dgm:spPr>
        <a:noFill/>
        <a:ln>
          <a:solidFill>
            <a:schemeClr val="accent3"/>
          </a:solidFill>
        </a:ln>
      </dgm:spPr>
      <dgm:t>
        <a:bodyPr/>
        <a:lstStyle/>
        <a:p>
          <a:r>
            <a:rPr lang="da-DK" dirty="0" smtClean="0"/>
            <a:t> </a:t>
          </a:r>
          <a:endParaRPr lang="da-DK" dirty="0"/>
        </a:p>
      </dgm:t>
    </dgm:pt>
    <dgm:pt modelId="{69A15751-0E52-47D9-91B5-BF75345E7E83}" type="parTrans" cxnId="{7449C3DB-4B89-4A48-A233-098285F23C2C}">
      <dgm:prSet/>
      <dgm:spPr/>
      <dgm:t>
        <a:bodyPr/>
        <a:lstStyle/>
        <a:p>
          <a:endParaRPr lang="da-DK"/>
        </a:p>
      </dgm:t>
    </dgm:pt>
    <dgm:pt modelId="{75995278-9729-46FB-934F-DBC7DA183E8D}" type="sibTrans" cxnId="{7449C3DB-4B89-4A48-A233-098285F23C2C}">
      <dgm:prSet/>
      <dgm:spPr/>
      <dgm:t>
        <a:bodyPr/>
        <a:lstStyle/>
        <a:p>
          <a:endParaRPr lang="da-DK"/>
        </a:p>
      </dgm:t>
    </dgm:pt>
    <dgm:pt modelId="{8B719646-902F-4D9F-AEBC-A34320B7D7B3}">
      <dgm:prSet phldrT="[Tekst]"/>
      <dgm:spPr>
        <a:noFill/>
        <a:ln>
          <a:solidFill>
            <a:schemeClr val="tx2"/>
          </a:solidFill>
        </a:ln>
      </dgm:spPr>
      <dgm:t>
        <a:bodyPr/>
        <a:lstStyle/>
        <a:p>
          <a:r>
            <a:rPr lang="da-DK" dirty="0" smtClean="0"/>
            <a:t> </a:t>
          </a:r>
          <a:endParaRPr lang="da-DK" dirty="0"/>
        </a:p>
      </dgm:t>
    </dgm:pt>
    <dgm:pt modelId="{773A35B4-0051-4B4F-AC1E-F791F0B3BE71}" type="parTrans" cxnId="{5ECA096B-6D89-4EBE-BA28-F9A7400C0842}">
      <dgm:prSet/>
      <dgm:spPr/>
      <dgm:t>
        <a:bodyPr/>
        <a:lstStyle/>
        <a:p>
          <a:endParaRPr lang="da-DK"/>
        </a:p>
      </dgm:t>
    </dgm:pt>
    <dgm:pt modelId="{2D82D14C-5C76-42A2-B539-7216289B2FFF}" type="sibTrans" cxnId="{5ECA096B-6D89-4EBE-BA28-F9A7400C0842}">
      <dgm:prSet/>
      <dgm:spPr/>
      <dgm:t>
        <a:bodyPr/>
        <a:lstStyle/>
        <a:p>
          <a:endParaRPr lang="da-DK"/>
        </a:p>
      </dgm:t>
    </dgm:pt>
    <dgm:pt modelId="{4A91F625-CC3B-4E4F-8FB0-3F735441BEB5}" type="pres">
      <dgm:prSet presAssocID="{12D0BF35-4451-49E1-ADB1-97D35D1EBAA4}" presName="Name0" presStyleCnt="0">
        <dgm:presLayoutVars>
          <dgm:dir/>
          <dgm:resizeHandles val="exact"/>
        </dgm:presLayoutVars>
      </dgm:prSet>
      <dgm:spPr/>
    </dgm:pt>
    <dgm:pt modelId="{76151EB3-D7DC-49C7-8410-904C3BE6B4F1}" type="pres">
      <dgm:prSet presAssocID="{12D0BF35-4451-49E1-ADB1-97D35D1EBAA4}" presName="fgShape" presStyleLbl="fgShp" presStyleIdx="0" presStyleCnt="1" custLinFactNeighborX="1635" custLinFactNeighborY="73632"/>
      <dgm:spPr/>
    </dgm:pt>
    <dgm:pt modelId="{676A1699-4D95-4F1E-89BB-06F45518172A}" type="pres">
      <dgm:prSet presAssocID="{12D0BF35-4451-49E1-ADB1-97D35D1EBAA4}" presName="linComp" presStyleCnt="0"/>
      <dgm:spPr/>
    </dgm:pt>
    <dgm:pt modelId="{4A1FED81-C857-46D8-AF39-6A24222FFF79}" type="pres">
      <dgm:prSet presAssocID="{BFB6014C-EEE4-415A-A7E3-EE7AF076567C}" presName="compNode" presStyleCnt="0"/>
      <dgm:spPr/>
    </dgm:pt>
    <dgm:pt modelId="{3D7BCC30-64E1-4D96-A5E3-06FE85DBA85C}" type="pres">
      <dgm:prSet presAssocID="{BFB6014C-EEE4-415A-A7E3-EE7AF076567C}" presName="bkgdShape" presStyleLbl="node1" presStyleIdx="0" presStyleCnt="3"/>
      <dgm:spPr/>
      <dgm:t>
        <a:bodyPr/>
        <a:lstStyle/>
        <a:p>
          <a:endParaRPr lang="da-DK"/>
        </a:p>
      </dgm:t>
    </dgm:pt>
    <dgm:pt modelId="{13BFBF54-AB8B-41F1-BC56-914E2D33AFE4}" type="pres">
      <dgm:prSet presAssocID="{BFB6014C-EEE4-415A-A7E3-EE7AF076567C}" presName="nodeTx" presStyleLbl="node1" presStyleIdx="0" presStyleCnt="3">
        <dgm:presLayoutVars>
          <dgm:bulletEnabled val="1"/>
        </dgm:presLayoutVars>
      </dgm:prSet>
      <dgm:spPr/>
      <dgm:t>
        <a:bodyPr/>
        <a:lstStyle/>
        <a:p>
          <a:endParaRPr lang="da-DK"/>
        </a:p>
      </dgm:t>
    </dgm:pt>
    <dgm:pt modelId="{7FBE009A-F71E-4BEB-9661-48ADA8B19374}" type="pres">
      <dgm:prSet presAssocID="{BFB6014C-EEE4-415A-A7E3-EE7AF076567C}" presName="invisiNode" presStyleLbl="node1" presStyleIdx="0" presStyleCnt="3"/>
      <dgm:spPr/>
    </dgm:pt>
    <dgm:pt modelId="{B0888437-7E91-4CA2-BAC6-01DEFFFEEC26}" type="pres">
      <dgm:prSet presAssocID="{BFB6014C-EEE4-415A-A7E3-EE7AF076567C}" presName="imagNode" presStyleLbl="fgImgPlace1" presStyleIdx="0" presStyleCnt="3"/>
      <dgm:spPr>
        <a:blipFill rotWithShape="0">
          <a:blip xmlns:r="http://schemas.openxmlformats.org/officeDocument/2006/relationships" r:embed="rId1"/>
          <a:stretch>
            <a:fillRect/>
          </a:stretch>
        </a:blipFill>
      </dgm:spPr>
    </dgm:pt>
    <dgm:pt modelId="{5BF83526-771D-4AC3-BC67-679EA24F20FC}" type="pres">
      <dgm:prSet presAssocID="{D7C0B7C7-1382-4D1C-B87C-3BE9C76D5911}" presName="sibTrans" presStyleLbl="sibTrans2D1" presStyleIdx="0" presStyleCnt="0"/>
      <dgm:spPr/>
      <dgm:t>
        <a:bodyPr/>
        <a:lstStyle/>
        <a:p>
          <a:endParaRPr lang="da-DK"/>
        </a:p>
      </dgm:t>
    </dgm:pt>
    <dgm:pt modelId="{22A34EA5-8B75-4628-BBA7-8F8FAA08E481}" type="pres">
      <dgm:prSet presAssocID="{E986A1DE-E69A-48FD-8FF1-68EAD10D932D}" presName="compNode" presStyleCnt="0"/>
      <dgm:spPr/>
    </dgm:pt>
    <dgm:pt modelId="{3BC88CCD-6FD5-4800-9FD9-2ED13665FF3C}" type="pres">
      <dgm:prSet presAssocID="{E986A1DE-E69A-48FD-8FF1-68EAD10D932D}" presName="bkgdShape" presStyleLbl="node1" presStyleIdx="1" presStyleCnt="3"/>
      <dgm:spPr/>
      <dgm:t>
        <a:bodyPr/>
        <a:lstStyle/>
        <a:p>
          <a:endParaRPr lang="da-DK"/>
        </a:p>
      </dgm:t>
    </dgm:pt>
    <dgm:pt modelId="{4F9B4CE1-3E42-4617-ACFF-83B5114D6F60}" type="pres">
      <dgm:prSet presAssocID="{E986A1DE-E69A-48FD-8FF1-68EAD10D932D}" presName="nodeTx" presStyleLbl="node1" presStyleIdx="1" presStyleCnt="3">
        <dgm:presLayoutVars>
          <dgm:bulletEnabled val="1"/>
        </dgm:presLayoutVars>
      </dgm:prSet>
      <dgm:spPr/>
      <dgm:t>
        <a:bodyPr/>
        <a:lstStyle/>
        <a:p>
          <a:endParaRPr lang="da-DK"/>
        </a:p>
      </dgm:t>
    </dgm:pt>
    <dgm:pt modelId="{6EE1955D-8B65-4129-AF6E-4C138ECDB09C}" type="pres">
      <dgm:prSet presAssocID="{E986A1DE-E69A-48FD-8FF1-68EAD10D932D}" presName="invisiNode" presStyleLbl="node1" presStyleIdx="1" presStyleCnt="3"/>
      <dgm:spPr/>
    </dgm:pt>
    <dgm:pt modelId="{94F3FB71-6FD8-40DF-88E2-006D929F423A}" type="pres">
      <dgm:prSet presAssocID="{E986A1DE-E69A-48FD-8FF1-68EAD10D932D}" presName="imagNode" presStyleLbl="fgImgPlace1" presStyleIdx="1" presStyleCnt="3"/>
      <dgm:spPr>
        <a:blipFill rotWithShape="0">
          <a:blip xmlns:r="http://schemas.openxmlformats.org/officeDocument/2006/relationships" r:embed="rId2"/>
          <a:stretch>
            <a:fillRect/>
          </a:stretch>
        </a:blipFill>
      </dgm:spPr>
    </dgm:pt>
    <dgm:pt modelId="{295B23F8-86D1-4030-816A-C3483BF29374}" type="pres">
      <dgm:prSet presAssocID="{75995278-9729-46FB-934F-DBC7DA183E8D}" presName="sibTrans" presStyleLbl="sibTrans2D1" presStyleIdx="0" presStyleCnt="0"/>
      <dgm:spPr/>
      <dgm:t>
        <a:bodyPr/>
        <a:lstStyle/>
        <a:p>
          <a:endParaRPr lang="da-DK"/>
        </a:p>
      </dgm:t>
    </dgm:pt>
    <dgm:pt modelId="{05F73494-647E-4F3E-867D-57FFBBFA942A}" type="pres">
      <dgm:prSet presAssocID="{8B719646-902F-4D9F-AEBC-A34320B7D7B3}" presName="compNode" presStyleCnt="0"/>
      <dgm:spPr/>
    </dgm:pt>
    <dgm:pt modelId="{E8A4A83A-6F8C-4126-8ED8-22E076BCA538}" type="pres">
      <dgm:prSet presAssocID="{8B719646-902F-4D9F-AEBC-A34320B7D7B3}" presName="bkgdShape" presStyleLbl="node1" presStyleIdx="2" presStyleCnt="3"/>
      <dgm:spPr/>
      <dgm:t>
        <a:bodyPr/>
        <a:lstStyle/>
        <a:p>
          <a:endParaRPr lang="da-DK"/>
        </a:p>
      </dgm:t>
    </dgm:pt>
    <dgm:pt modelId="{A784519E-B2B0-4C5C-9B0B-066309B7886C}" type="pres">
      <dgm:prSet presAssocID="{8B719646-902F-4D9F-AEBC-A34320B7D7B3}" presName="nodeTx" presStyleLbl="node1" presStyleIdx="2" presStyleCnt="3">
        <dgm:presLayoutVars>
          <dgm:bulletEnabled val="1"/>
        </dgm:presLayoutVars>
      </dgm:prSet>
      <dgm:spPr/>
      <dgm:t>
        <a:bodyPr/>
        <a:lstStyle/>
        <a:p>
          <a:endParaRPr lang="da-DK"/>
        </a:p>
      </dgm:t>
    </dgm:pt>
    <dgm:pt modelId="{06B4AD6E-07F5-41D9-831A-51412F379B9D}" type="pres">
      <dgm:prSet presAssocID="{8B719646-902F-4D9F-AEBC-A34320B7D7B3}" presName="invisiNode" presStyleLbl="node1" presStyleIdx="2" presStyleCnt="3"/>
      <dgm:spPr/>
    </dgm:pt>
    <dgm:pt modelId="{ACE1DD40-69AF-4308-A7C5-A0228EC6D52B}" type="pres">
      <dgm:prSet presAssocID="{8B719646-902F-4D9F-AEBC-A34320B7D7B3}" presName="imagNode" presStyleLbl="fgImgPlace1" presStyleIdx="2" presStyleCnt="3"/>
      <dgm:spPr>
        <a:blipFill rotWithShape="0">
          <a:blip xmlns:r="http://schemas.openxmlformats.org/officeDocument/2006/relationships" r:embed="rId3"/>
          <a:stretch>
            <a:fillRect/>
          </a:stretch>
        </a:blipFill>
      </dgm:spPr>
    </dgm:pt>
  </dgm:ptLst>
  <dgm:cxnLst>
    <dgm:cxn modelId="{8EEBF1CD-1895-44B5-8F1C-819324B12957}" type="presOf" srcId="{BFB6014C-EEE4-415A-A7E3-EE7AF076567C}" destId="{13BFBF54-AB8B-41F1-BC56-914E2D33AFE4}" srcOrd="1" destOrd="0" presId="urn:microsoft.com/office/officeart/2005/8/layout/hList7#1"/>
    <dgm:cxn modelId="{A01E3162-CEEA-40AC-B125-9355FDB53BF3}" type="presOf" srcId="{8B719646-902F-4D9F-AEBC-A34320B7D7B3}" destId="{E8A4A83A-6F8C-4126-8ED8-22E076BCA538}" srcOrd="0" destOrd="0" presId="urn:microsoft.com/office/officeart/2005/8/layout/hList7#1"/>
    <dgm:cxn modelId="{7449C3DB-4B89-4A48-A233-098285F23C2C}" srcId="{12D0BF35-4451-49E1-ADB1-97D35D1EBAA4}" destId="{E986A1DE-E69A-48FD-8FF1-68EAD10D932D}" srcOrd="1" destOrd="0" parTransId="{69A15751-0E52-47D9-91B5-BF75345E7E83}" sibTransId="{75995278-9729-46FB-934F-DBC7DA183E8D}"/>
    <dgm:cxn modelId="{5ECA096B-6D89-4EBE-BA28-F9A7400C0842}" srcId="{12D0BF35-4451-49E1-ADB1-97D35D1EBAA4}" destId="{8B719646-902F-4D9F-AEBC-A34320B7D7B3}" srcOrd="2" destOrd="0" parTransId="{773A35B4-0051-4B4F-AC1E-F791F0B3BE71}" sibTransId="{2D82D14C-5C76-42A2-B539-7216289B2FFF}"/>
    <dgm:cxn modelId="{D3CD8E88-3F4C-441E-9302-C10BDDEE446B}" type="presOf" srcId="{12D0BF35-4451-49E1-ADB1-97D35D1EBAA4}" destId="{4A91F625-CC3B-4E4F-8FB0-3F735441BEB5}" srcOrd="0" destOrd="0" presId="urn:microsoft.com/office/officeart/2005/8/layout/hList7#1"/>
    <dgm:cxn modelId="{0453CC28-A8F2-4E72-A010-18796CED6B83}" type="presOf" srcId="{D7C0B7C7-1382-4D1C-B87C-3BE9C76D5911}" destId="{5BF83526-771D-4AC3-BC67-679EA24F20FC}" srcOrd="0" destOrd="0" presId="urn:microsoft.com/office/officeart/2005/8/layout/hList7#1"/>
    <dgm:cxn modelId="{B11D378B-C5BB-4FD8-9447-89BE655F1923}" type="presOf" srcId="{BFB6014C-EEE4-415A-A7E3-EE7AF076567C}" destId="{3D7BCC30-64E1-4D96-A5E3-06FE85DBA85C}" srcOrd="0" destOrd="0" presId="urn:microsoft.com/office/officeart/2005/8/layout/hList7#1"/>
    <dgm:cxn modelId="{0CE1A011-FEA0-4E1B-8B33-540E3109C62A}" type="presOf" srcId="{75995278-9729-46FB-934F-DBC7DA183E8D}" destId="{295B23F8-86D1-4030-816A-C3483BF29374}" srcOrd="0" destOrd="0" presId="urn:microsoft.com/office/officeart/2005/8/layout/hList7#1"/>
    <dgm:cxn modelId="{6A16A90B-E2B8-4FE0-8459-B140C9FCC996}" type="presOf" srcId="{E986A1DE-E69A-48FD-8FF1-68EAD10D932D}" destId="{4F9B4CE1-3E42-4617-ACFF-83B5114D6F60}" srcOrd="1" destOrd="0" presId="urn:microsoft.com/office/officeart/2005/8/layout/hList7#1"/>
    <dgm:cxn modelId="{0479A8DD-2727-4ADC-B745-4CBB8736542C}" type="presOf" srcId="{E986A1DE-E69A-48FD-8FF1-68EAD10D932D}" destId="{3BC88CCD-6FD5-4800-9FD9-2ED13665FF3C}" srcOrd="0" destOrd="0" presId="urn:microsoft.com/office/officeart/2005/8/layout/hList7#1"/>
    <dgm:cxn modelId="{428ACE53-36F3-46B2-A1E3-E2C6AC0037A0}" srcId="{12D0BF35-4451-49E1-ADB1-97D35D1EBAA4}" destId="{BFB6014C-EEE4-415A-A7E3-EE7AF076567C}" srcOrd="0" destOrd="0" parTransId="{3F699BAF-38B9-40EE-8556-F1074ED20A36}" sibTransId="{D7C0B7C7-1382-4D1C-B87C-3BE9C76D5911}"/>
    <dgm:cxn modelId="{EDC001E1-86E4-4AF5-9303-EFC1D6C1C9EB}" type="presOf" srcId="{8B719646-902F-4D9F-AEBC-A34320B7D7B3}" destId="{A784519E-B2B0-4C5C-9B0B-066309B7886C}" srcOrd="1" destOrd="0" presId="urn:microsoft.com/office/officeart/2005/8/layout/hList7#1"/>
    <dgm:cxn modelId="{000B09D8-5CE2-4D43-8246-3630A4B585CE}" type="presParOf" srcId="{4A91F625-CC3B-4E4F-8FB0-3F735441BEB5}" destId="{76151EB3-D7DC-49C7-8410-904C3BE6B4F1}" srcOrd="0" destOrd="0" presId="urn:microsoft.com/office/officeart/2005/8/layout/hList7#1"/>
    <dgm:cxn modelId="{CBDD4E4D-6050-41A5-84B8-9287B8A742A3}" type="presParOf" srcId="{4A91F625-CC3B-4E4F-8FB0-3F735441BEB5}" destId="{676A1699-4D95-4F1E-89BB-06F45518172A}" srcOrd="1" destOrd="0" presId="urn:microsoft.com/office/officeart/2005/8/layout/hList7#1"/>
    <dgm:cxn modelId="{7ACC57A6-1EA3-4920-9F68-874A6061EDB4}" type="presParOf" srcId="{676A1699-4D95-4F1E-89BB-06F45518172A}" destId="{4A1FED81-C857-46D8-AF39-6A24222FFF79}" srcOrd="0" destOrd="0" presId="urn:microsoft.com/office/officeart/2005/8/layout/hList7#1"/>
    <dgm:cxn modelId="{83D178ED-8D16-489B-BD7D-D37B9C436253}" type="presParOf" srcId="{4A1FED81-C857-46D8-AF39-6A24222FFF79}" destId="{3D7BCC30-64E1-4D96-A5E3-06FE85DBA85C}" srcOrd="0" destOrd="0" presId="urn:microsoft.com/office/officeart/2005/8/layout/hList7#1"/>
    <dgm:cxn modelId="{C8D02874-0F12-4822-BD3C-25B18A1D7D02}" type="presParOf" srcId="{4A1FED81-C857-46D8-AF39-6A24222FFF79}" destId="{13BFBF54-AB8B-41F1-BC56-914E2D33AFE4}" srcOrd="1" destOrd="0" presId="urn:microsoft.com/office/officeart/2005/8/layout/hList7#1"/>
    <dgm:cxn modelId="{F0D0CCDA-42C6-4E38-B69E-E44D457BFC19}" type="presParOf" srcId="{4A1FED81-C857-46D8-AF39-6A24222FFF79}" destId="{7FBE009A-F71E-4BEB-9661-48ADA8B19374}" srcOrd="2" destOrd="0" presId="urn:microsoft.com/office/officeart/2005/8/layout/hList7#1"/>
    <dgm:cxn modelId="{E8EC6A4A-9E39-470D-8A04-9CB4AE005859}" type="presParOf" srcId="{4A1FED81-C857-46D8-AF39-6A24222FFF79}" destId="{B0888437-7E91-4CA2-BAC6-01DEFFFEEC26}" srcOrd="3" destOrd="0" presId="urn:microsoft.com/office/officeart/2005/8/layout/hList7#1"/>
    <dgm:cxn modelId="{BA223972-0D23-4227-8B28-7E451C9EDF1D}" type="presParOf" srcId="{676A1699-4D95-4F1E-89BB-06F45518172A}" destId="{5BF83526-771D-4AC3-BC67-679EA24F20FC}" srcOrd="1" destOrd="0" presId="urn:microsoft.com/office/officeart/2005/8/layout/hList7#1"/>
    <dgm:cxn modelId="{BFA34441-1E79-4496-86F5-903FB5CA4FDA}" type="presParOf" srcId="{676A1699-4D95-4F1E-89BB-06F45518172A}" destId="{22A34EA5-8B75-4628-BBA7-8F8FAA08E481}" srcOrd="2" destOrd="0" presId="urn:microsoft.com/office/officeart/2005/8/layout/hList7#1"/>
    <dgm:cxn modelId="{C5A605CA-09B1-49CC-A8B7-0CE82E6DD2C2}" type="presParOf" srcId="{22A34EA5-8B75-4628-BBA7-8F8FAA08E481}" destId="{3BC88CCD-6FD5-4800-9FD9-2ED13665FF3C}" srcOrd="0" destOrd="0" presId="urn:microsoft.com/office/officeart/2005/8/layout/hList7#1"/>
    <dgm:cxn modelId="{1AB5F9DE-7CF1-472B-83A3-D1C463700E30}" type="presParOf" srcId="{22A34EA5-8B75-4628-BBA7-8F8FAA08E481}" destId="{4F9B4CE1-3E42-4617-ACFF-83B5114D6F60}" srcOrd="1" destOrd="0" presId="urn:microsoft.com/office/officeart/2005/8/layout/hList7#1"/>
    <dgm:cxn modelId="{C82FED20-1F23-430C-9DA3-7304B2B9C0DC}" type="presParOf" srcId="{22A34EA5-8B75-4628-BBA7-8F8FAA08E481}" destId="{6EE1955D-8B65-4129-AF6E-4C138ECDB09C}" srcOrd="2" destOrd="0" presId="urn:microsoft.com/office/officeart/2005/8/layout/hList7#1"/>
    <dgm:cxn modelId="{0C20F127-3669-438D-860F-A9F10C4A5491}" type="presParOf" srcId="{22A34EA5-8B75-4628-BBA7-8F8FAA08E481}" destId="{94F3FB71-6FD8-40DF-88E2-006D929F423A}" srcOrd="3" destOrd="0" presId="urn:microsoft.com/office/officeart/2005/8/layout/hList7#1"/>
    <dgm:cxn modelId="{8D2086B5-6799-4F20-9B43-C1C21846A2DF}" type="presParOf" srcId="{676A1699-4D95-4F1E-89BB-06F45518172A}" destId="{295B23F8-86D1-4030-816A-C3483BF29374}" srcOrd="3" destOrd="0" presId="urn:microsoft.com/office/officeart/2005/8/layout/hList7#1"/>
    <dgm:cxn modelId="{0C2F9892-BBCB-44A3-82D4-BFC4482A4085}" type="presParOf" srcId="{676A1699-4D95-4F1E-89BB-06F45518172A}" destId="{05F73494-647E-4F3E-867D-57FFBBFA942A}" srcOrd="4" destOrd="0" presId="urn:microsoft.com/office/officeart/2005/8/layout/hList7#1"/>
    <dgm:cxn modelId="{A4A60A41-3736-43E4-A9F4-8ED70C0B469E}" type="presParOf" srcId="{05F73494-647E-4F3E-867D-57FFBBFA942A}" destId="{E8A4A83A-6F8C-4126-8ED8-22E076BCA538}" srcOrd="0" destOrd="0" presId="urn:microsoft.com/office/officeart/2005/8/layout/hList7#1"/>
    <dgm:cxn modelId="{871F3CD2-36CE-45B4-8C8E-F870A8398353}" type="presParOf" srcId="{05F73494-647E-4F3E-867D-57FFBBFA942A}" destId="{A784519E-B2B0-4C5C-9B0B-066309B7886C}" srcOrd="1" destOrd="0" presId="urn:microsoft.com/office/officeart/2005/8/layout/hList7#1"/>
    <dgm:cxn modelId="{868537CC-CB52-4F06-9B5B-0C3D7A819618}" type="presParOf" srcId="{05F73494-647E-4F3E-867D-57FFBBFA942A}" destId="{06B4AD6E-07F5-41D9-831A-51412F379B9D}" srcOrd="2" destOrd="0" presId="urn:microsoft.com/office/officeart/2005/8/layout/hList7#1"/>
    <dgm:cxn modelId="{8DF85065-7FF7-442E-965C-27C96CBB7EE3}" type="presParOf" srcId="{05F73494-647E-4F3E-867D-57FFBBFA942A}" destId="{ACE1DD40-69AF-4308-A7C5-A0228EC6D52B}"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2294B8-AB99-46AD-A9A9-8A753D8FCA0A}" type="doc">
      <dgm:prSet loTypeId="urn:microsoft.com/office/officeart/2005/8/layout/arrow2" loCatId="process" qsTypeId="urn:microsoft.com/office/officeart/2005/8/quickstyle/simple1" qsCatId="simple" csTypeId="urn:microsoft.com/office/officeart/2005/8/colors/accent3_2" csCatId="accent3" phldr="1"/>
      <dgm:spPr/>
    </dgm:pt>
    <dgm:pt modelId="{83030A27-8F94-412A-98CF-84807FBC0D5C}">
      <dgm:prSet phldrT="[Tekst]" custT="1"/>
      <dgm:spPr/>
      <dgm:t>
        <a:bodyPr/>
        <a:lstStyle/>
        <a:p>
          <a:r>
            <a:rPr lang="da-DK" sz="1300" dirty="0" smtClean="0"/>
            <a:t>Borgeruddannelse/</a:t>
          </a:r>
        </a:p>
        <a:p>
          <a:r>
            <a:rPr lang="da-DK" sz="1300" dirty="0" smtClean="0"/>
            <a:t>borgeroplæring</a:t>
          </a:r>
          <a:endParaRPr lang="da-DK" sz="1300" dirty="0"/>
        </a:p>
      </dgm:t>
    </dgm:pt>
    <dgm:pt modelId="{18C94865-E180-4E09-928F-220ECBA4D19F}" type="parTrans" cxnId="{4E7306F8-BFE2-466B-87A3-EE3D7F2D3525}">
      <dgm:prSet/>
      <dgm:spPr/>
      <dgm:t>
        <a:bodyPr/>
        <a:lstStyle/>
        <a:p>
          <a:endParaRPr lang="da-DK"/>
        </a:p>
      </dgm:t>
    </dgm:pt>
    <dgm:pt modelId="{6DFF9BFF-322F-4F1B-89AD-047269A2AF6E}" type="sibTrans" cxnId="{4E7306F8-BFE2-466B-87A3-EE3D7F2D3525}">
      <dgm:prSet/>
      <dgm:spPr/>
      <dgm:t>
        <a:bodyPr/>
        <a:lstStyle/>
        <a:p>
          <a:endParaRPr lang="da-DK"/>
        </a:p>
      </dgm:t>
    </dgm:pt>
    <dgm:pt modelId="{DE366174-5760-4DFE-B509-13483D3AB14A}">
      <dgm:prSet phldrT="[Tekst]"/>
      <dgm:spPr/>
      <dgm:t>
        <a:bodyPr/>
        <a:lstStyle/>
        <a:p>
          <a:r>
            <a:rPr lang="da-DK" dirty="0" smtClean="0"/>
            <a:t>Velfærdsteknologi/</a:t>
          </a:r>
        </a:p>
        <a:p>
          <a:r>
            <a:rPr lang="da-DK" dirty="0" smtClean="0"/>
            <a:t>hjælpemidler</a:t>
          </a:r>
          <a:endParaRPr lang="da-DK" dirty="0"/>
        </a:p>
      </dgm:t>
    </dgm:pt>
    <dgm:pt modelId="{FE19D0A2-6D09-4DCC-A499-6A83CA6FC0BF}" type="parTrans" cxnId="{04797AF2-97F7-4453-8025-5A680D307125}">
      <dgm:prSet/>
      <dgm:spPr/>
      <dgm:t>
        <a:bodyPr/>
        <a:lstStyle/>
        <a:p>
          <a:endParaRPr lang="da-DK"/>
        </a:p>
      </dgm:t>
    </dgm:pt>
    <dgm:pt modelId="{EBA6E562-48BA-4A87-AF76-3E51A59D7CA9}" type="sibTrans" cxnId="{04797AF2-97F7-4453-8025-5A680D307125}">
      <dgm:prSet/>
      <dgm:spPr/>
      <dgm:t>
        <a:bodyPr/>
        <a:lstStyle/>
        <a:p>
          <a:endParaRPr lang="da-DK"/>
        </a:p>
      </dgm:t>
    </dgm:pt>
    <dgm:pt modelId="{E4D0A711-42C7-422E-89A2-AE23E62BC01B}">
      <dgm:prSet phldrT="[Tekst]"/>
      <dgm:spPr/>
      <dgm:t>
        <a:bodyPr/>
        <a:lstStyle/>
        <a:p>
          <a:r>
            <a:rPr lang="da-DK" dirty="0" smtClean="0"/>
            <a:t>Støtte og uddannelse</a:t>
          </a:r>
        </a:p>
        <a:p>
          <a:r>
            <a:rPr lang="da-DK" dirty="0" smtClean="0"/>
            <a:t>til de pårørende/ netværket</a:t>
          </a:r>
          <a:endParaRPr lang="da-DK" dirty="0"/>
        </a:p>
      </dgm:t>
    </dgm:pt>
    <dgm:pt modelId="{FE4B0544-C673-4FB7-B3C4-1F93D972A9F7}" type="parTrans" cxnId="{9D315FDD-6A0F-40E9-9737-424C0E6A9BAE}">
      <dgm:prSet/>
      <dgm:spPr/>
      <dgm:t>
        <a:bodyPr/>
        <a:lstStyle/>
        <a:p>
          <a:endParaRPr lang="da-DK"/>
        </a:p>
      </dgm:t>
    </dgm:pt>
    <dgm:pt modelId="{5EDE9901-CC17-4976-8185-C015DFCC6796}" type="sibTrans" cxnId="{9D315FDD-6A0F-40E9-9737-424C0E6A9BAE}">
      <dgm:prSet/>
      <dgm:spPr/>
      <dgm:t>
        <a:bodyPr/>
        <a:lstStyle/>
        <a:p>
          <a:endParaRPr lang="da-DK"/>
        </a:p>
      </dgm:t>
    </dgm:pt>
    <dgm:pt modelId="{7CF2E3EE-7596-484C-8058-A308DB47B676}">
      <dgm:prSet/>
      <dgm:spPr/>
      <dgm:t>
        <a:bodyPr/>
        <a:lstStyle/>
        <a:p>
          <a:r>
            <a:rPr lang="da-DK" dirty="0" smtClean="0"/>
            <a:t>Målrettet indsats til de svageste </a:t>
          </a:r>
          <a:endParaRPr lang="da-DK" dirty="0"/>
        </a:p>
      </dgm:t>
    </dgm:pt>
    <dgm:pt modelId="{48C9E0AB-CE94-41AE-AE68-876D2FE24630}" type="parTrans" cxnId="{8B44E406-C744-4BED-9F7A-2E2FA721BBEB}">
      <dgm:prSet/>
      <dgm:spPr/>
      <dgm:t>
        <a:bodyPr/>
        <a:lstStyle/>
        <a:p>
          <a:endParaRPr lang="da-DK"/>
        </a:p>
      </dgm:t>
    </dgm:pt>
    <dgm:pt modelId="{B68F26D7-A76C-42AC-8E93-224AF316590C}" type="sibTrans" cxnId="{8B44E406-C744-4BED-9F7A-2E2FA721BBEB}">
      <dgm:prSet/>
      <dgm:spPr/>
      <dgm:t>
        <a:bodyPr/>
        <a:lstStyle/>
        <a:p>
          <a:endParaRPr lang="da-DK"/>
        </a:p>
      </dgm:t>
    </dgm:pt>
    <dgm:pt modelId="{AFBA90AE-47A2-424C-A11E-C4856A646D28}" type="pres">
      <dgm:prSet presAssocID="{0A2294B8-AB99-46AD-A9A9-8A753D8FCA0A}" presName="arrowDiagram" presStyleCnt="0">
        <dgm:presLayoutVars>
          <dgm:chMax val="5"/>
          <dgm:dir/>
          <dgm:resizeHandles val="exact"/>
        </dgm:presLayoutVars>
      </dgm:prSet>
      <dgm:spPr/>
    </dgm:pt>
    <dgm:pt modelId="{89FF9435-7370-48A3-8707-EBAFBCC4434D}" type="pres">
      <dgm:prSet presAssocID="{0A2294B8-AB99-46AD-A9A9-8A753D8FCA0A}" presName="arrow" presStyleLbl="bgShp" presStyleIdx="0" presStyleCnt="1"/>
      <dgm:spPr/>
    </dgm:pt>
    <dgm:pt modelId="{BB56B0E0-9910-44BD-AB44-BF4FCE698861}" type="pres">
      <dgm:prSet presAssocID="{0A2294B8-AB99-46AD-A9A9-8A753D8FCA0A}" presName="arrowDiagram4" presStyleCnt="0"/>
      <dgm:spPr/>
    </dgm:pt>
    <dgm:pt modelId="{E7E4B801-53D5-4782-9D94-3A73E6DA53C4}" type="pres">
      <dgm:prSet presAssocID="{83030A27-8F94-412A-98CF-84807FBC0D5C}" presName="bullet4a" presStyleLbl="node1" presStyleIdx="0" presStyleCnt="4"/>
      <dgm:spPr/>
    </dgm:pt>
    <dgm:pt modelId="{E1AF50D4-0582-4237-8701-1920D9E41DB3}" type="pres">
      <dgm:prSet presAssocID="{83030A27-8F94-412A-98CF-84807FBC0D5C}" presName="textBox4a" presStyleLbl="revTx" presStyleIdx="0" presStyleCnt="4" custScaleX="123538">
        <dgm:presLayoutVars>
          <dgm:bulletEnabled val="1"/>
        </dgm:presLayoutVars>
      </dgm:prSet>
      <dgm:spPr/>
      <dgm:t>
        <a:bodyPr/>
        <a:lstStyle/>
        <a:p>
          <a:endParaRPr lang="da-DK"/>
        </a:p>
      </dgm:t>
    </dgm:pt>
    <dgm:pt modelId="{21ED3A1D-BD62-4DD8-A242-4C2DB6A92535}" type="pres">
      <dgm:prSet presAssocID="{DE366174-5760-4DFE-B509-13483D3AB14A}" presName="bullet4b" presStyleLbl="node1" presStyleIdx="1" presStyleCnt="4"/>
      <dgm:spPr/>
    </dgm:pt>
    <dgm:pt modelId="{5AC51529-2ADA-4818-9772-F1B8545A0ED6}" type="pres">
      <dgm:prSet presAssocID="{DE366174-5760-4DFE-B509-13483D3AB14A}" presName="textBox4b" presStyleLbl="revTx" presStyleIdx="1" presStyleCnt="4">
        <dgm:presLayoutVars>
          <dgm:bulletEnabled val="1"/>
        </dgm:presLayoutVars>
      </dgm:prSet>
      <dgm:spPr/>
      <dgm:t>
        <a:bodyPr/>
        <a:lstStyle/>
        <a:p>
          <a:endParaRPr lang="da-DK"/>
        </a:p>
      </dgm:t>
    </dgm:pt>
    <dgm:pt modelId="{4D276AEA-64B7-42D1-B3E5-22D10E012A68}" type="pres">
      <dgm:prSet presAssocID="{E4D0A711-42C7-422E-89A2-AE23E62BC01B}" presName="bullet4c" presStyleLbl="node1" presStyleIdx="2" presStyleCnt="4"/>
      <dgm:spPr/>
    </dgm:pt>
    <dgm:pt modelId="{DA51048D-938C-4B37-A0E9-21A80EC4E65B}" type="pres">
      <dgm:prSet presAssocID="{E4D0A711-42C7-422E-89A2-AE23E62BC01B}" presName="textBox4c" presStyleLbl="revTx" presStyleIdx="2" presStyleCnt="4">
        <dgm:presLayoutVars>
          <dgm:bulletEnabled val="1"/>
        </dgm:presLayoutVars>
      </dgm:prSet>
      <dgm:spPr/>
      <dgm:t>
        <a:bodyPr/>
        <a:lstStyle/>
        <a:p>
          <a:endParaRPr lang="da-DK"/>
        </a:p>
      </dgm:t>
    </dgm:pt>
    <dgm:pt modelId="{2B1D65F6-4631-4A41-BB43-530BB6B81217}" type="pres">
      <dgm:prSet presAssocID="{7CF2E3EE-7596-484C-8058-A308DB47B676}" presName="bullet4d" presStyleLbl="node1" presStyleIdx="3" presStyleCnt="4"/>
      <dgm:spPr/>
    </dgm:pt>
    <dgm:pt modelId="{4D0DE117-3275-43B7-B031-05B5B94C6B1E}" type="pres">
      <dgm:prSet presAssocID="{7CF2E3EE-7596-484C-8058-A308DB47B676}" presName="textBox4d" presStyleLbl="revTx" presStyleIdx="3" presStyleCnt="4">
        <dgm:presLayoutVars>
          <dgm:bulletEnabled val="1"/>
        </dgm:presLayoutVars>
      </dgm:prSet>
      <dgm:spPr/>
      <dgm:t>
        <a:bodyPr/>
        <a:lstStyle/>
        <a:p>
          <a:endParaRPr lang="da-DK"/>
        </a:p>
      </dgm:t>
    </dgm:pt>
  </dgm:ptLst>
  <dgm:cxnLst>
    <dgm:cxn modelId="{8B44E406-C744-4BED-9F7A-2E2FA721BBEB}" srcId="{0A2294B8-AB99-46AD-A9A9-8A753D8FCA0A}" destId="{7CF2E3EE-7596-484C-8058-A308DB47B676}" srcOrd="3" destOrd="0" parTransId="{48C9E0AB-CE94-41AE-AE68-876D2FE24630}" sibTransId="{B68F26D7-A76C-42AC-8E93-224AF316590C}"/>
    <dgm:cxn modelId="{9D315FDD-6A0F-40E9-9737-424C0E6A9BAE}" srcId="{0A2294B8-AB99-46AD-A9A9-8A753D8FCA0A}" destId="{E4D0A711-42C7-422E-89A2-AE23E62BC01B}" srcOrd="2" destOrd="0" parTransId="{FE4B0544-C673-4FB7-B3C4-1F93D972A9F7}" sibTransId="{5EDE9901-CC17-4976-8185-C015DFCC6796}"/>
    <dgm:cxn modelId="{D84BE121-A0C9-4E84-95C3-D7A5BCD56C41}" type="presOf" srcId="{83030A27-8F94-412A-98CF-84807FBC0D5C}" destId="{E1AF50D4-0582-4237-8701-1920D9E41DB3}" srcOrd="0" destOrd="0" presId="urn:microsoft.com/office/officeart/2005/8/layout/arrow2"/>
    <dgm:cxn modelId="{2780F3AA-C989-4983-B309-150E05AAF92D}" type="presOf" srcId="{DE366174-5760-4DFE-B509-13483D3AB14A}" destId="{5AC51529-2ADA-4818-9772-F1B8545A0ED6}" srcOrd="0" destOrd="0" presId="urn:microsoft.com/office/officeart/2005/8/layout/arrow2"/>
    <dgm:cxn modelId="{04797AF2-97F7-4453-8025-5A680D307125}" srcId="{0A2294B8-AB99-46AD-A9A9-8A753D8FCA0A}" destId="{DE366174-5760-4DFE-B509-13483D3AB14A}" srcOrd="1" destOrd="0" parTransId="{FE19D0A2-6D09-4DCC-A499-6A83CA6FC0BF}" sibTransId="{EBA6E562-48BA-4A87-AF76-3E51A59D7CA9}"/>
    <dgm:cxn modelId="{BDB5E367-6B1C-415B-88CD-0D924058AC61}" type="presOf" srcId="{E4D0A711-42C7-422E-89A2-AE23E62BC01B}" destId="{DA51048D-938C-4B37-A0E9-21A80EC4E65B}" srcOrd="0" destOrd="0" presId="urn:microsoft.com/office/officeart/2005/8/layout/arrow2"/>
    <dgm:cxn modelId="{B0BDA1B7-85EF-4CC9-B388-E0234A9B2A75}" type="presOf" srcId="{7CF2E3EE-7596-484C-8058-A308DB47B676}" destId="{4D0DE117-3275-43B7-B031-05B5B94C6B1E}" srcOrd="0" destOrd="0" presId="urn:microsoft.com/office/officeart/2005/8/layout/arrow2"/>
    <dgm:cxn modelId="{4E7306F8-BFE2-466B-87A3-EE3D7F2D3525}" srcId="{0A2294B8-AB99-46AD-A9A9-8A753D8FCA0A}" destId="{83030A27-8F94-412A-98CF-84807FBC0D5C}" srcOrd="0" destOrd="0" parTransId="{18C94865-E180-4E09-928F-220ECBA4D19F}" sibTransId="{6DFF9BFF-322F-4F1B-89AD-047269A2AF6E}"/>
    <dgm:cxn modelId="{1C0A8204-E0BC-4359-9378-B7FC57CAB1BE}" type="presOf" srcId="{0A2294B8-AB99-46AD-A9A9-8A753D8FCA0A}" destId="{AFBA90AE-47A2-424C-A11E-C4856A646D28}" srcOrd="0" destOrd="0" presId="urn:microsoft.com/office/officeart/2005/8/layout/arrow2"/>
    <dgm:cxn modelId="{BDCC978C-4E42-4395-AC7B-36C24F204F69}" type="presParOf" srcId="{AFBA90AE-47A2-424C-A11E-C4856A646D28}" destId="{89FF9435-7370-48A3-8707-EBAFBCC4434D}" srcOrd="0" destOrd="0" presId="urn:microsoft.com/office/officeart/2005/8/layout/arrow2"/>
    <dgm:cxn modelId="{81FEECF4-E516-45AE-B821-C61BAF0D7D20}" type="presParOf" srcId="{AFBA90AE-47A2-424C-A11E-C4856A646D28}" destId="{BB56B0E0-9910-44BD-AB44-BF4FCE698861}" srcOrd="1" destOrd="0" presId="urn:microsoft.com/office/officeart/2005/8/layout/arrow2"/>
    <dgm:cxn modelId="{E1518929-99F6-4438-9AA4-EC539C4BAA88}" type="presParOf" srcId="{BB56B0E0-9910-44BD-AB44-BF4FCE698861}" destId="{E7E4B801-53D5-4782-9D94-3A73E6DA53C4}" srcOrd="0" destOrd="0" presId="urn:microsoft.com/office/officeart/2005/8/layout/arrow2"/>
    <dgm:cxn modelId="{166F7AE5-5B78-4231-B61F-B7964E6BC1BD}" type="presParOf" srcId="{BB56B0E0-9910-44BD-AB44-BF4FCE698861}" destId="{E1AF50D4-0582-4237-8701-1920D9E41DB3}" srcOrd="1" destOrd="0" presId="urn:microsoft.com/office/officeart/2005/8/layout/arrow2"/>
    <dgm:cxn modelId="{967B7E88-C684-4444-83B4-C7FCB9C78B81}" type="presParOf" srcId="{BB56B0E0-9910-44BD-AB44-BF4FCE698861}" destId="{21ED3A1D-BD62-4DD8-A242-4C2DB6A92535}" srcOrd="2" destOrd="0" presId="urn:microsoft.com/office/officeart/2005/8/layout/arrow2"/>
    <dgm:cxn modelId="{FDFD8D51-D94C-474E-90D2-7893FEE8FDBD}" type="presParOf" srcId="{BB56B0E0-9910-44BD-AB44-BF4FCE698861}" destId="{5AC51529-2ADA-4818-9772-F1B8545A0ED6}" srcOrd="3" destOrd="0" presId="urn:microsoft.com/office/officeart/2005/8/layout/arrow2"/>
    <dgm:cxn modelId="{A822FA32-747B-4904-AA94-D024DBF2AC10}" type="presParOf" srcId="{BB56B0E0-9910-44BD-AB44-BF4FCE698861}" destId="{4D276AEA-64B7-42D1-B3E5-22D10E012A68}" srcOrd="4" destOrd="0" presId="urn:microsoft.com/office/officeart/2005/8/layout/arrow2"/>
    <dgm:cxn modelId="{50A3AC29-7713-4DCC-8276-AF34CDFAB10E}" type="presParOf" srcId="{BB56B0E0-9910-44BD-AB44-BF4FCE698861}" destId="{DA51048D-938C-4B37-A0E9-21A80EC4E65B}" srcOrd="5" destOrd="0" presId="urn:microsoft.com/office/officeart/2005/8/layout/arrow2"/>
    <dgm:cxn modelId="{E6682276-6B12-4F72-B4DF-89040B62E267}" type="presParOf" srcId="{BB56B0E0-9910-44BD-AB44-BF4FCE698861}" destId="{2B1D65F6-4631-4A41-BB43-530BB6B81217}" srcOrd="6" destOrd="0" presId="urn:microsoft.com/office/officeart/2005/8/layout/arrow2"/>
    <dgm:cxn modelId="{F93637F7-F49B-401A-A5E8-8B36F0E0BE4E}" type="presParOf" srcId="{BB56B0E0-9910-44BD-AB44-BF4FCE698861}" destId="{4D0DE117-3275-43B7-B031-05B5B94C6B1E}" srcOrd="7"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D872A6-A11E-4C5D-A29B-D23CDDC209CA}" type="doc">
      <dgm:prSet loTypeId="urn:microsoft.com/office/officeart/2005/8/layout/chevron1" loCatId="process" qsTypeId="urn:microsoft.com/office/officeart/2005/8/quickstyle/simple1" qsCatId="simple" csTypeId="urn:microsoft.com/office/officeart/2005/8/colors/accent1_2" csCatId="accent1" phldr="1"/>
      <dgm:spPr/>
    </dgm:pt>
    <dgm:pt modelId="{454FB5C1-267C-4ABF-8A2B-F4ABC458BEBD}">
      <dgm:prSet phldrT="[Tekst]"/>
      <dgm:spPr>
        <a:solidFill>
          <a:schemeClr val="accent5">
            <a:lumMod val="60000"/>
            <a:lumOff val="40000"/>
          </a:schemeClr>
        </a:solidFill>
        <a:ln w="57150">
          <a:noFill/>
        </a:ln>
      </dgm:spPr>
      <dgm:t>
        <a:bodyPr/>
        <a:lstStyle/>
        <a:p>
          <a:r>
            <a:rPr lang="da-DK" dirty="0" smtClean="0"/>
            <a:t>Kærlig kommune</a:t>
          </a:r>
          <a:endParaRPr lang="da-DK" dirty="0"/>
        </a:p>
      </dgm:t>
    </dgm:pt>
    <dgm:pt modelId="{F4F062EB-5B34-4249-B5FD-300785FC0AEB}" type="parTrans" cxnId="{3F5C7308-5DA9-4DDD-950F-651EE497273D}">
      <dgm:prSet/>
      <dgm:spPr/>
      <dgm:t>
        <a:bodyPr/>
        <a:lstStyle/>
        <a:p>
          <a:endParaRPr lang="da-DK"/>
        </a:p>
      </dgm:t>
    </dgm:pt>
    <dgm:pt modelId="{BB32D639-6A2A-4D90-93FD-D323634D1E2C}" type="sibTrans" cxnId="{3F5C7308-5DA9-4DDD-950F-651EE497273D}">
      <dgm:prSet/>
      <dgm:spPr/>
      <dgm:t>
        <a:bodyPr/>
        <a:lstStyle/>
        <a:p>
          <a:endParaRPr lang="da-DK"/>
        </a:p>
      </dgm:t>
    </dgm:pt>
    <dgm:pt modelId="{5EFA81EB-0E59-4979-9567-D82930E1FABC}">
      <dgm:prSet phldrT="[Tekst]"/>
      <dgm:spPr>
        <a:solidFill>
          <a:schemeClr val="accent1">
            <a:lumMod val="75000"/>
          </a:schemeClr>
        </a:solidFill>
        <a:ln w="57150">
          <a:solidFill>
            <a:srgbClr val="FFFF00"/>
          </a:solidFill>
        </a:ln>
      </dgm:spPr>
      <dgm:t>
        <a:bodyPr/>
        <a:lstStyle/>
        <a:p>
          <a:r>
            <a:rPr lang="da-DK" dirty="0" smtClean="0"/>
            <a:t>Eksempler</a:t>
          </a:r>
          <a:endParaRPr lang="da-DK" dirty="0"/>
        </a:p>
      </dgm:t>
    </dgm:pt>
    <dgm:pt modelId="{48A0A6BF-08D2-4EC8-9D27-7930E94BA565}" type="parTrans" cxnId="{A2D85997-D8A8-4447-BEEC-41BF19F8E823}">
      <dgm:prSet/>
      <dgm:spPr/>
      <dgm:t>
        <a:bodyPr/>
        <a:lstStyle/>
        <a:p>
          <a:endParaRPr lang="da-DK"/>
        </a:p>
      </dgm:t>
    </dgm:pt>
    <dgm:pt modelId="{31FE456D-18F3-43EF-A060-F36455DC866A}" type="sibTrans" cxnId="{A2D85997-D8A8-4447-BEEC-41BF19F8E823}">
      <dgm:prSet/>
      <dgm:spPr/>
      <dgm:t>
        <a:bodyPr/>
        <a:lstStyle/>
        <a:p>
          <a:endParaRPr lang="da-DK"/>
        </a:p>
      </dgm:t>
    </dgm:pt>
    <dgm:pt modelId="{BFBD1E2F-7D01-4E83-8660-95DBE457A78C}">
      <dgm:prSet phldrT="[Tekst]"/>
      <dgm:spPr>
        <a:solidFill>
          <a:schemeClr val="accent5">
            <a:lumMod val="60000"/>
            <a:lumOff val="40000"/>
          </a:schemeClr>
        </a:solidFill>
        <a:ln>
          <a:noFill/>
        </a:ln>
      </dgm:spPr>
      <dgm:t>
        <a:bodyPr/>
        <a:lstStyle/>
        <a:p>
          <a:r>
            <a:rPr lang="da-DK" dirty="0" smtClean="0"/>
            <a:t>Perspektiver</a:t>
          </a:r>
          <a:endParaRPr lang="da-DK" dirty="0"/>
        </a:p>
      </dgm:t>
    </dgm:pt>
    <dgm:pt modelId="{E2A8380D-542F-42D2-A9D4-92E82944554C}" type="parTrans" cxnId="{BA6439A8-6E3A-4394-B0FA-9309BE2EBB36}">
      <dgm:prSet/>
      <dgm:spPr/>
      <dgm:t>
        <a:bodyPr/>
        <a:lstStyle/>
        <a:p>
          <a:endParaRPr lang="da-DK"/>
        </a:p>
      </dgm:t>
    </dgm:pt>
    <dgm:pt modelId="{3512138D-D2D3-4023-9312-BDD90F68C886}" type="sibTrans" cxnId="{BA6439A8-6E3A-4394-B0FA-9309BE2EBB36}">
      <dgm:prSet/>
      <dgm:spPr/>
      <dgm:t>
        <a:bodyPr/>
        <a:lstStyle/>
        <a:p>
          <a:endParaRPr lang="da-DK"/>
        </a:p>
      </dgm:t>
    </dgm:pt>
    <dgm:pt modelId="{55B5E790-689F-4060-88A8-8EC753CA36E8}" type="pres">
      <dgm:prSet presAssocID="{12D872A6-A11E-4C5D-A29B-D23CDDC209CA}" presName="Name0" presStyleCnt="0">
        <dgm:presLayoutVars>
          <dgm:dir/>
          <dgm:animLvl val="lvl"/>
          <dgm:resizeHandles val="exact"/>
        </dgm:presLayoutVars>
      </dgm:prSet>
      <dgm:spPr/>
    </dgm:pt>
    <dgm:pt modelId="{DEA7D67D-F511-42FF-8149-DA9791B2F5B3}" type="pres">
      <dgm:prSet presAssocID="{454FB5C1-267C-4ABF-8A2B-F4ABC458BEBD}" presName="parTxOnly" presStyleLbl="node1" presStyleIdx="0" presStyleCnt="3">
        <dgm:presLayoutVars>
          <dgm:chMax val="0"/>
          <dgm:chPref val="0"/>
          <dgm:bulletEnabled val="1"/>
        </dgm:presLayoutVars>
      </dgm:prSet>
      <dgm:spPr/>
      <dgm:t>
        <a:bodyPr/>
        <a:lstStyle/>
        <a:p>
          <a:endParaRPr lang="da-DK"/>
        </a:p>
      </dgm:t>
    </dgm:pt>
    <dgm:pt modelId="{2C3518C6-C11A-45C1-8F55-C0C6AF389B8F}" type="pres">
      <dgm:prSet presAssocID="{BB32D639-6A2A-4D90-93FD-D323634D1E2C}" presName="parTxOnlySpace" presStyleCnt="0"/>
      <dgm:spPr/>
    </dgm:pt>
    <dgm:pt modelId="{9C17FF41-E0FD-4A22-959E-25944BA69762}" type="pres">
      <dgm:prSet presAssocID="{5EFA81EB-0E59-4979-9567-D82930E1FABC}" presName="parTxOnly" presStyleLbl="node1" presStyleIdx="1" presStyleCnt="3">
        <dgm:presLayoutVars>
          <dgm:chMax val="0"/>
          <dgm:chPref val="0"/>
          <dgm:bulletEnabled val="1"/>
        </dgm:presLayoutVars>
      </dgm:prSet>
      <dgm:spPr/>
      <dgm:t>
        <a:bodyPr/>
        <a:lstStyle/>
        <a:p>
          <a:endParaRPr lang="da-DK"/>
        </a:p>
      </dgm:t>
    </dgm:pt>
    <dgm:pt modelId="{E563E4E4-765E-4DA3-8BAD-6ADBC91AE1A1}" type="pres">
      <dgm:prSet presAssocID="{31FE456D-18F3-43EF-A060-F36455DC866A}" presName="parTxOnlySpace" presStyleCnt="0"/>
      <dgm:spPr/>
    </dgm:pt>
    <dgm:pt modelId="{F84CA31E-05E1-4D4F-B550-B7395E3CDD0D}" type="pres">
      <dgm:prSet presAssocID="{BFBD1E2F-7D01-4E83-8660-95DBE457A78C}" presName="parTxOnly" presStyleLbl="node1" presStyleIdx="2" presStyleCnt="3">
        <dgm:presLayoutVars>
          <dgm:chMax val="0"/>
          <dgm:chPref val="0"/>
          <dgm:bulletEnabled val="1"/>
        </dgm:presLayoutVars>
      </dgm:prSet>
      <dgm:spPr/>
      <dgm:t>
        <a:bodyPr/>
        <a:lstStyle/>
        <a:p>
          <a:endParaRPr lang="da-DK"/>
        </a:p>
      </dgm:t>
    </dgm:pt>
  </dgm:ptLst>
  <dgm:cxnLst>
    <dgm:cxn modelId="{3F5C7308-5DA9-4DDD-950F-651EE497273D}" srcId="{12D872A6-A11E-4C5D-A29B-D23CDDC209CA}" destId="{454FB5C1-267C-4ABF-8A2B-F4ABC458BEBD}" srcOrd="0" destOrd="0" parTransId="{F4F062EB-5B34-4249-B5FD-300785FC0AEB}" sibTransId="{BB32D639-6A2A-4D90-93FD-D323634D1E2C}"/>
    <dgm:cxn modelId="{E03C5381-2804-45FB-9A4F-CDFC52D50DDF}" type="presOf" srcId="{BFBD1E2F-7D01-4E83-8660-95DBE457A78C}" destId="{F84CA31E-05E1-4D4F-B550-B7395E3CDD0D}" srcOrd="0" destOrd="0" presId="urn:microsoft.com/office/officeart/2005/8/layout/chevron1"/>
    <dgm:cxn modelId="{BA6439A8-6E3A-4394-B0FA-9309BE2EBB36}" srcId="{12D872A6-A11E-4C5D-A29B-D23CDDC209CA}" destId="{BFBD1E2F-7D01-4E83-8660-95DBE457A78C}" srcOrd="2" destOrd="0" parTransId="{E2A8380D-542F-42D2-A9D4-92E82944554C}" sibTransId="{3512138D-D2D3-4023-9312-BDD90F68C886}"/>
    <dgm:cxn modelId="{BBCABE79-8996-4E84-8443-E56DDF0CD07F}" type="presOf" srcId="{12D872A6-A11E-4C5D-A29B-D23CDDC209CA}" destId="{55B5E790-689F-4060-88A8-8EC753CA36E8}" srcOrd="0" destOrd="0" presId="urn:microsoft.com/office/officeart/2005/8/layout/chevron1"/>
    <dgm:cxn modelId="{D99E9BDB-76D4-4425-81E2-DC6166E0F774}" type="presOf" srcId="{454FB5C1-267C-4ABF-8A2B-F4ABC458BEBD}" destId="{DEA7D67D-F511-42FF-8149-DA9791B2F5B3}" srcOrd="0" destOrd="0" presId="urn:microsoft.com/office/officeart/2005/8/layout/chevron1"/>
    <dgm:cxn modelId="{F5707C67-07B8-4B83-82A1-FDC6014BA4BD}" type="presOf" srcId="{5EFA81EB-0E59-4979-9567-D82930E1FABC}" destId="{9C17FF41-E0FD-4A22-959E-25944BA69762}" srcOrd="0" destOrd="0" presId="urn:microsoft.com/office/officeart/2005/8/layout/chevron1"/>
    <dgm:cxn modelId="{A2D85997-D8A8-4447-BEEC-41BF19F8E823}" srcId="{12D872A6-A11E-4C5D-A29B-D23CDDC209CA}" destId="{5EFA81EB-0E59-4979-9567-D82930E1FABC}" srcOrd="1" destOrd="0" parTransId="{48A0A6BF-08D2-4EC8-9D27-7930E94BA565}" sibTransId="{31FE456D-18F3-43EF-A060-F36455DC866A}"/>
    <dgm:cxn modelId="{D26CCF3E-A3BD-4CB1-B153-15976C06ACD3}" type="presParOf" srcId="{55B5E790-689F-4060-88A8-8EC753CA36E8}" destId="{DEA7D67D-F511-42FF-8149-DA9791B2F5B3}" srcOrd="0" destOrd="0" presId="urn:microsoft.com/office/officeart/2005/8/layout/chevron1"/>
    <dgm:cxn modelId="{794EF4D3-504D-4C78-BF08-B603BAD82E05}" type="presParOf" srcId="{55B5E790-689F-4060-88A8-8EC753CA36E8}" destId="{2C3518C6-C11A-45C1-8F55-C0C6AF389B8F}" srcOrd="1" destOrd="0" presId="urn:microsoft.com/office/officeart/2005/8/layout/chevron1"/>
    <dgm:cxn modelId="{7A16E433-23DD-4E30-8C87-F1DBB58E019A}" type="presParOf" srcId="{55B5E790-689F-4060-88A8-8EC753CA36E8}" destId="{9C17FF41-E0FD-4A22-959E-25944BA69762}" srcOrd="2" destOrd="0" presId="urn:microsoft.com/office/officeart/2005/8/layout/chevron1"/>
    <dgm:cxn modelId="{45BCBEBB-3B6F-4BC9-9D95-9E90A9B76BB7}" type="presParOf" srcId="{55B5E790-689F-4060-88A8-8EC753CA36E8}" destId="{E563E4E4-765E-4DA3-8BAD-6ADBC91AE1A1}" srcOrd="3" destOrd="0" presId="urn:microsoft.com/office/officeart/2005/8/layout/chevron1"/>
    <dgm:cxn modelId="{55E7178B-4CF2-4EB4-980E-2F9702E5B8E8}" type="presParOf" srcId="{55B5E790-689F-4060-88A8-8EC753CA36E8}" destId="{F84CA31E-05E1-4D4F-B550-B7395E3CDD0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D872A6-A11E-4C5D-A29B-D23CDDC209CA}" type="doc">
      <dgm:prSet loTypeId="urn:microsoft.com/office/officeart/2005/8/layout/chevron1" loCatId="process" qsTypeId="urn:microsoft.com/office/officeart/2005/8/quickstyle/simple1" qsCatId="simple" csTypeId="urn:microsoft.com/office/officeart/2005/8/colors/accent1_2" csCatId="accent1" phldr="1"/>
      <dgm:spPr/>
    </dgm:pt>
    <dgm:pt modelId="{454FB5C1-267C-4ABF-8A2B-F4ABC458BEBD}">
      <dgm:prSet phldrT="[Tekst]"/>
      <dgm:spPr>
        <a:solidFill>
          <a:schemeClr val="accent5">
            <a:lumMod val="60000"/>
            <a:lumOff val="40000"/>
          </a:schemeClr>
        </a:solidFill>
        <a:ln w="57150">
          <a:noFill/>
        </a:ln>
      </dgm:spPr>
      <dgm:t>
        <a:bodyPr/>
        <a:lstStyle/>
        <a:p>
          <a:r>
            <a:rPr lang="da-DK" dirty="0" smtClean="0"/>
            <a:t>Kærlig kommune</a:t>
          </a:r>
          <a:endParaRPr lang="da-DK" dirty="0"/>
        </a:p>
      </dgm:t>
    </dgm:pt>
    <dgm:pt modelId="{F4F062EB-5B34-4249-B5FD-300785FC0AEB}" type="parTrans" cxnId="{3F5C7308-5DA9-4DDD-950F-651EE497273D}">
      <dgm:prSet/>
      <dgm:spPr/>
      <dgm:t>
        <a:bodyPr/>
        <a:lstStyle/>
        <a:p>
          <a:endParaRPr lang="da-DK"/>
        </a:p>
      </dgm:t>
    </dgm:pt>
    <dgm:pt modelId="{BB32D639-6A2A-4D90-93FD-D323634D1E2C}" type="sibTrans" cxnId="{3F5C7308-5DA9-4DDD-950F-651EE497273D}">
      <dgm:prSet/>
      <dgm:spPr/>
      <dgm:t>
        <a:bodyPr/>
        <a:lstStyle/>
        <a:p>
          <a:endParaRPr lang="da-DK"/>
        </a:p>
      </dgm:t>
    </dgm:pt>
    <dgm:pt modelId="{5EFA81EB-0E59-4979-9567-D82930E1FABC}">
      <dgm:prSet phldrT="[Tekst]"/>
      <dgm:spPr>
        <a:solidFill>
          <a:schemeClr val="accent1">
            <a:lumMod val="75000"/>
          </a:schemeClr>
        </a:solidFill>
        <a:ln w="57150">
          <a:solidFill>
            <a:srgbClr val="FFFF00"/>
          </a:solidFill>
        </a:ln>
      </dgm:spPr>
      <dgm:t>
        <a:bodyPr/>
        <a:lstStyle/>
        <a:p>
          <a:r>
            <a:rPr lang="da-DK" dirty="0" smtClean="0"/>
            <a:t>Eksempler</a:t>
          </a:r>
          <a:endParaRPr lang="da-DK" dirty="0"/>
        </a:p>
      </dgm:t>
    </dgm:pt>
    <dgm:pt modelId="{48A0A6BF-08D2-4EC8-9D27-7930E94BA565}" type="parTrans" cxnId="{A2D85997-D8A8-4447-BEEC-41BF19F8E823}">
      <dgm:prSet/>
      <dgm:spPr/>
      <dgm:t>
        <a:bodyPr/>
        <a:lstStyle/>
        <a:p>
          <a:endParaRPr lang="da-DK"/>
        </a:p>
      </dgm:t>
    </dgm:pt>
    <dgm:pt modelId="{31FE456D-18F3-43EF-A060-F36455DC866A}" type="sibTrans" cxnId="{A2D85997-D8A8-4447-BEEC-41BF19F8E823}">
      <dgm:prSet/>
      <dgm:spPr/>
      <dgm:t>
        <a:bodyPr/>
        <a:lstStyle/>
        <a:p>
          <a:endParaRPr lang="da-DK"/>
        </a:p>
      </dgm:t>
    </dgm:pt>
    <dgm:pt modelId="{BFBD1E2F-7D01-4E83-8660-95DBE457A78C}">
      <dgm:prSet phldrT="[Tekst]"/>
      <dgm:spPr>
        <a:solidFill>
          <a:schemeClr val="accent5">
            <a:lumMod val="60000"/>
            <a:lumOff val="40000"/>
          </a:schemeClr>
        </a:solidFill>
        <a:ln>
          <a:noFill/>
        </a:ln>
      </dgm:spPr>
      <dgm:t>
        <a:bodyPr/>
        <a:lstStyle/>
        <a:p>
          <a:r>
            <a:rPr lang="da-DK" dirty="0" smtClean="0"/>
            <a:t>Perspektiver</a:t>
          </a:r>
          <a:endParaRPr lang="da-DK" dirty="0"/>
        </a:p>
      </dgm:t>
    </dgm:pt>
    <dgm:pt modelId="{E2A8380D-542F-42D2-A9D4-92E82944554C}" type="parTrans" cxnId="{BA6439A8-6E3A-4394-B0FA-9309BE2EBB36}">
      <dgm:prSet/>
      <dgm:spPr/>
      <dgm:t>
        <a:bodyPr/>
        <a:lstStyle/>
        <a:p>
          <a:endParaRPr lang="da-DK"/>
        </a:p>
      </dgm:t>
    </dgm:pt>
    <dgm:pt modelId="{3512138D-D2D3-4023-9312-BDD90F68C886}" type="sibTrans" cxnId="{BA6439A8-6E3A-4394-B0FA-9309BE2EBB36}">
      <dgm:prSet/>
      <dgm:spPr/>
      <dgm:t>
        <a:bodyPr/>
        <a:lstStyle/>
        <a:p>
          <a:endParaRPr lang="da-DK"/>
        </a:p>
      </dgm:t>
    </dgm:pt>
    <dgm:pt modelId="{55B5E790-689F-4060-88A8-8EC753CA36E8}" type="pres">
      <dgm:prSet presAssocID="{12D872A6-A11E-4C5D-A29B-D23CDDC209CA}" presName="Name0" presStyleCnt="0">
        <dgm:presLayoutVars>
          <dgm:dir/>
          <dgm:animLvl val="lvl"/>
          <dgm:resizeHandles val="exact"/>
        </dgm:presLayoutVars>
      </dgm:prSet>
      <dgm:spPr/>
    </dgm:pt>
    <dgm:pt modelId="{DEA7D67D-F511-42FF-8149-DA9791B2F5B3}" type="pres">
      <dgm:prSet presAssocID="{454FB5C1-267C-4ABF-8A2B-F4ABC458BEBD}" presName="parTxOnly" presStyleLbl="node1" presStyleIdx="0" presStyleCnt="3">
        <dgm:presLayoutVars>
          <dgm:chMax val="0"/>
          <dgm:chPref val="0"/>
          <dgm:bulletEnabled val="1"/>
        </dgm:presLayoutVars>
      </dgm:prSet>
      <dgm:spPr/>
      <dgm:t>
        <a:bodyPr/>
        <a:lstStyle/>
        <a:p>
          <a:endParaRPr lang="da-DK"/>
        </a:p>
      </dgm:t>
    </dgm:pt>
    <dgm:pt modelId="{2C3518C6-C11A-45C1-8F55-C0C6AF389B8F}" type="pres">
      <dgm:prSet presAssocID="{BB32D639-6A2A-4D90-93FD-D323634D1E2C}" presName="parTxOnlySpace" presStyleCnt="0"/>
      <dgm:spPr/>
    </dgm:pt>
    <dgm:pt modelId="{9C17FF41-E0FD-4A22-959E-25944BA69762}" type="pres">
      <dgm:prSet presAssocID="{5EFA81EB-0E59-4979-9567-D82930E1FABC}" presName="parTxOnly" presStyleLbl="node1" presStyleIdx="1" presStyleCnt="3">
        <dgm:presLayoutVars>
          <dgm:chMax val="0"/>
          <dgm:chPref val="0"/>
          <dgm:bulletEnabled val="1"/>
        </dgm:presLayoutVars>
      </dgm:prSet>
      <dgm:spPr/>
      <dgm:t>
        <a:bodyPr/>
        <a:lstStyle/>
        <a:p>
          <a:endParaRPr lang="da-DK"/>
        </a:p>
      </dgm:t>
    </dgm:pt>
    <dgm:pt modelId="{E563E4E4-765E-4DA3-8BAD-6ADBC91AE1A1}" type="pres">
      <dgm:prSet presAssocID="{31FE456D-18F3-43EF-A060-F36455DC866A}" presName="parTxOnlySpace" presStyleCnt="0"/>
      <dgm:spPr/>
    </dgm:pt>
    <dgm:pt modelId="{F84CA31E-05E1-4D4F-B550-B7395E3CDD0D}" type="pres">
      <dgm:prSet presAssocID="{BFBD1E2F-7D01-4E83-8660-95DBE457A78C}" presName="parTxOnly" presStyleLbl="node1" presStyleIdx="2" presStyleCnt="3">
        <dgm:presLayoutVars>
          <dgm:chMax val="0"/>
          <dgm:chPref val="0"/>
          <dgm:bulletEnabled val="1"/>
        </dgm:presLayoutVars>
      </dgm:prSet>
      <dgm:spPr/>
      <dgm:t>
        <a:bodyPr/>
        <a:lstStyle/>
        <a:p>
          <a:endParaRPr lang="da-DK"/>
        </a:p>
      </dgm:t>
    </dgm:pt>
  </dgm:ptLst>
  <dgm:cxnLst>
    <dgm:cxn modelId="{3F5C7308-5DA9-4DDD-950F-651EE497273D}" srcId="{12D872A6-A11E-4C5D-A29B-D23CDDC209CA}" destId="{454FB5C1-267C-4ABF-8A2B-F4ABC458BEBD}" srcOrd="0" destOrd="0" parTransId="{F4F062EB-5B34-4249-B5FD-300785FC0AEB}" sibTransId="{BB32D639-6A2A-4D90-93FD-D323634D1E2C}"/>
    <dgm:cxn modelId="{0FBFBC4D-BDD6-44D1-8295-732F8A9B2D17}" type="presOf" srcId="{12D872A6-A11E-4C5D-A29B-D23CDDC209CA}" destId="{55B5E790-689F-4060-88A8-8EC753CA36E8}" srcOrd="0" destOrd="0" presId="urn:microsoft.com/office/officeart/2005/8/layout/chevron1"/>
    <dgm:cxn modelId="{D83E6189-FE2B-4C96-895A-5AA29CA0136B}" type="presOf" srcId="{5EFA81EB-0E59-4979-9567-D82930E1FABC}" destId="{9C17FF41-E0FD-4A22-959E-25944BA69762}" srcOrd="0" destOrd="0" presId="urn:microsoft.com/office/officeart/2005/8/layout/chevron1"/>
    <dgm:cxn modelId="{BA6439A8-6E3A-4394-B0FA-9309BE2EBB36}" srcId="{12D872A6-A11E-4C5D-A29B-D23CDDC209CA}" destId="{BFBD1E2F-7D01-4E83-8660-95DBE457A78C}" srcOrd="2" destOrd="0" parTransId="{E2A8380D-542F-42D2-A9D4-92E82944554C}" sibTransId="{3512138D-D2D3-4023-9312-BDD90F68C886}"/>
    <dgm:cxn modelId="{F3801853-C936-46DD-B7B3-D58B6984714D}" type="presOf" srcId="{454FB5C1-267C-4ABF-8A2B-F4ABC458BEBD}" destId="{DEA7D67D-F511-42FF-8149-DA9791B2F5B3}" srcOrd="0" destOrd="0" presId="urn:microsoft.com/office/officeart/2005/8/layout/chevron1"/>
    <dgm:cxn modelId="{1ECC6924-5388-4EEC-A298-70CA67CF9BB1}" type="presOf" srcId="{BFBD1E2F-7D01-4E83-8660-95DBE457A78C}" destId="{F84CA31E-05E1-4D4F-B550-B7395E3CDD0D}" srcOrd="0" destOrd="0" presId="urn:microsoft.com/office/officeart/2005/8/layout/chevron1"/>
    <dgm:cxn modelId="{A2D85997-D8A8-4447-BEEC-41BF19F8E823}" srcId="{12D872A6-A11E-4C5D-A29B-D23CDDC209CA}" destId="{5EFA81EB-0E59-4979-9567-D82930E1FABC}" srcOrd="1" destOrd="0" parTransId="{48A0A6BF-08D2-4EC8-9D27-7930E94BA565}" sibTransId="{31FE456D-18F3-43EF-A060-F36455DC866A}"/>
    <dgm:cxn modelId="{861D3280-CACA-491D-A7DE-8067A3CF3FB0}" type="presParOf" srcId="{55B5E790-689F-4060-88A8-8EC753CA36E8}" destId="{DEA7D67D-F511-42FF-8149-DA9791B2F5B3}" srcOrd="0" destOrd="0" presId="urn:microsoft.com/office/officeart/2005/8/layout/chevron1"/>
    <dgm:cxn modelId="{F1433660-1ED3-485D-A867-4D5B4D66CB8D}" type="presParOf" srcId="{55B5E790-689F-4060-88A8-8EC753CA36E8}" destId="{2C3518C6-C11A-45C1-8F55-C0C6AF389B8F}" srcOrd="1" destOrd="0" presId="urn:microsoft.com/office/officeart/2005/8/layout/chevron1"/>
    <dgm:cxn modelId="{45EF485C-34A8-452B-8C33-19FC07CA3DA0}" type="presParOf" srcId="{55B5E790-689F-4060-88A8-8EC753CA36E8}" destId="{9C17FF41-E0FD-4A22-959E-25944BA69762}" srcOrd="2" destOrd="0" presId="urn:microsoft.com/office/officeart/2005/8/layout/chevron1"/>
    <dgm:cxn modelId="{0812E6A6-09D6-4B55-AFF2-6B9F3CD36742}" type="presParOf" srcId="{55B5E790-689F-4060-88A8-8EC753CA36E8}" destId="{E563E4E4-765E-4DA3-8BAD-6ADBC91AE1A1}" srcOrd="3" destOrd="0" presId="urn:microsoft.com/office/officeart/2005/8/layout/chevron1"/>
    <dgm:cxn modelId="{E1D4AEE4-E52F-4D71-9495-BD1CA2108E4A}" type="presParOf" srcId="{55B5E790-689F-4060-88A8-8EC753CA36E8}" destId="{F84CA31E-05E1-4D4F-B550-B7395E3CDD0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D67D-F511-42FF-8149-DA9791B2F5B3}">
      <dsp:nvSpPr>
        <dsp:cNvPr id="0" name=""/>
        <dsp:cNvSpPr/>
      </dsp:nvSpPr>
      <dsp:spPr>
        <a:xfrm>
          <a:off x="1785" y="15968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da-DK" sz="1700" kern="1200" dirty="0" smtClean="0"/>
            <a:t>Kærlig kommune</a:t>
          </a:r>
          <a:endParaRPr lang="da-DK" sz="1700" kern="1200" dirty="0"/>
        </a:p>
      </dsp:txBody>
      <dsp:txXfrm>
        <a:off x="436958" y="1596826"/>
        <a:ext cx="1305521" cy="870346"/>
      </dsp:txXfrm>
    </dsp:sp>
    <dsp:sp modelId="{9C17FF41-E0FD-4A22-959E-25944BA69762}">
      <dsp:nvSpPr>
        <dsp:cNvPr id="0" name=""/>
        <dsp:cNvSpPr/>
      </dsp:nvSpPr>
      <dsp:spPr>
        <a:xfrm>
          <a:off x="1960066" y="15968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da-DK" sz="1700" kern="1200" dirty="0" smtClean="0"/>
            <a:t>Eksempler</a:t>
          </a:r>
          <a:endParaRPr lang="da-DK" sz="1700" kern="1200" dirty="0"/>
        </a:p>
      </dsp:txBody>
      <dsp:txXfrm>
        <a:off x="2395239" y="1596826"/>
        <a:ext cx="1305521" cy="870346"/>
      </dsp:txXfrm>
    </dsp:sp>
    <dsp:sp modelId="{F84CA31E-05E1-4D4F-B550-B7395E3CDD0D}">
      <dsp:nvSpPr>
        <dsp:cNvPr id="0" name=""/>
        <dsp:cNvSpPr/>
      </dsp:nvSpPr>
      <dsp:spPr>
        <a:xfrm>
          <a:off x="3918346" y="15968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da-DK" sz="1700" kern="1200" dirty="0" smtClean="0"/>
            <a:t>Perspektiver</a:t>
          </a:r>
          <a:endParaRPr lang="da-DK" sz="1700" kern="1200" dirty="0"/>
        </a:p>
      </dsp:txBody>
      <dsp:txXfrm>
        <a:off x="4353519" y="1596826"/>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D67D-F511-42FF-8149-DA9791B2F5B3}">
      <dsp:nvSpPr>
        <dsp:cNvPr id="0" name=""/>
        <dsp:cNvSpPr/>
      </dsp:nvSpPr>
      <dsp:spPr>
        <a:xfrm>
          <a:off x="769" y="568495"/>
          <a:ext cx="937944" cy="375177"/>
        </a:xfrm>
        <a:prstGeom prst="chevron">
          <a:avLst/>
        </a:prstGeom>
        <a:solidFill>
          <a:srgbClr val="0070C0"/>
        </a:solidFill>
        <a:ln w="5715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Kærlig kommune</a:t>
          </a:r>
          <a:endParaRPr lang="da-DK" sz="700" kern="1200" dirty="0"/>
        </a:p>
      </dsp:txBody>
      <dsp:txXfrm>
        <a:off x="188358" y="568495"/>
        <a:ext cx="562767" cy="375177"/>
      </dsp:txXfrm>
    </dsp:sp>
    <dsp:sp modelId="{9C17FF41-E0FD-4A22-959E-25944BA69762}">
      <dsp:nvSpPr>
        <dsp:cNvPr id="0" name=""/>
        <dsp:cNvSpPr/>
      </dsp:nvSpPr>
      <dsp:spPr>
        <a:xfrm>
          <a:off x="844919" y="568495"/>
          <a:ext cx="937944" cy="375177"/>
        </a:xfrm>
        <a:prstGeom prst="chevr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Eksempler</a:t>
          </a:r>
          <a:endParaRPr lang="da-DK" sz="700" kern="1200" dirty="0"/>
        </a:p>
      </dsp:txBody>
      <dsp:txXfrm>
        <a:off x="1032508" y="568495"/>
        <a:ext cx="562767" cy="375177"/>
      </dsp:txXfrm>
    </dsp:sp>
    <dsp:sp modelId="{F84CA31E-05E1-4D4F-B550-B7395E3CDD0D}">
      <dsp:nvSpPr>
        <dsp:cNvPr id="0" name=""/>
        <dsp:cNvSpPr/>
      </dsp:nvSpPr>
      <dsp:spPr>
        <a:xfrm>
          <a:off x="1689069" y="568495"/>
          <a:ext cx="937944" cy="375177"/>
        </a:xfrm>
        <a:prstGeom prst="chevr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Perspektiver</a:t>
          </a:r>
          <a:endParaRPr lang="da-DK" sz="700" kern="1200" dirty="0"/>
        </a:p>
      </dsp:txBody>
      <dsp:txXfrm>
        <a:off x="1876658" y="568495"/>
        <a:ext cx="562767" cy="375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BCC30-64E1-4D96-A5E3-06FE85DBA85C}">
      <dsp:nvSpPr>
        <dsp:cNvPr id="0" name=""/>
        <dsp:cNvSpPr/>
      </dsp:nvSpPr>
      <dsp:spPr>
        <a:xfrm>
          <a:off x="1647" y="0"/>
          <a:ext cx="2563913" cy="5112568"/>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da-DK" sz="6500" kern="1200" dirty="0" smtClean="0"/>
            <a:t> </a:t>
          </a:r>
          <a:endParaRPr lang="da-DK" sz="6500" kern="1200" dirty="0"/>
        </a:p>
      </dsp:txBody>
      <dsp:txXfrm>
        <a:off x="1647" y="2045027"/>
        <a:ext cx="2563913" cy="2045027"/>
      </dsp:txXfrm>
    </dsp:sp>
    <dsp:sp modelId="{B0888437-7E91-4CA2-BAC6-01DEFFFEEC26}">
      <dsp:nvSpPr>
        <dsp:cNvPr id="0" name=""/>
        <dsp:cNvSpPr/>
      </dsp:nvSpPr>
      <dsp:spPr>
        <a:xfrm>
          <a:off x="432362" y="306754"/>
          <a:ext cx="1702485" cy="170248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88CCD-6FD5-4800-9FD9-2ED13665FF3C}">
      <dsp:nvSpPr>
        <dsp:cNvPr id="0" name=""/>
        <dsp:cNvSpPr/>
      </dsp:nvSpPr>
      <dsp:spPr>
        <a:xfrm>
          <a:off x="2642479" y="0"/>
          <a:ext cx="2563913" cy="5112568"/>
        </a:xfrm>
        <a:prstGeom prst="roundRect">
          <a:avLst>
            <a:gd name="adj" fmla="val 10000"/>
          </a:avLst>
        </a:prstGeom>
        <a:no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da-DK" sz="6500" kern="1200" dirty="0" smtClean="0"/>
            <a:t> </a:t>
          </a:r>
          <a:endParaRPr lang="da-DK" sz="6500" kern="1200" dirty="0"/>
        </a:p>
      </dsp:txBody>
      <dsp:txXfrm>
        <a:off x="2642479" y="2045027"/>
        <a:ext cx="2563913" cy="2045027"/>
      </dsp:txXfrm>
    </dsp:sp>
    <dsp:sp modelId="{94F3FB71-6FD8-40DF-88E2-006D929F423A}">
      <dsp:nvSpPr>
        <dsp:cNvPr id="0" name=""/>
        <dsp:cNvSpPr/>
      </dsp:nvSpPr>
      <dsp:spPr>
        <a:xfrm>
          <a:off x="3073193" y="306754"/>
          <a:ext cx="1702485" cy="170248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A4A83A-6F8C-4126-8ED8-22E076BCA538}">
      <dsp:nvSpPr>
        <dsp:cNvPr id="0" name=""/>
        <dsp:cNvSpPr/>
      </dsp:nvSpPr>
      <dsp:spPr>
        <a:xfrm>
          <a:off x="5283310" y="0"/>
          <a:ext cx="2563913" cy="5112568"/>
        </a:xfrm>
        <a:prstGeom prst="roundRect">
          <a:avLst>
            <a:gd name="adj" fmla="val 10000"/>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da-DK" sz="6500" kern="1200" dirty="0" smtClean="0"/>
            <a:t> </a:t>
          </a:r>
          <a:endParaRPr lang="da-DK" sz="6500" kern="1200" dirty="0"/>
        </a:p>
      </dsp:txBody>
      <dsp:txXfrm>
        <a:off x="5283310" y="2045027"/>
        <a:ext cx="2563913" cy="2045027"/>
      </dsp:txXfrm>
    </dsp:sp>
    <dsp:sp modelId="{ACE1DD40-69AF-4308-A7C5-A0228EC6D52B}">
      <dsp:nvSpPr>
        <dsp:cNvPr id="0" name=""/>
        <dsp:cNvSpPr/>
      </dsp:nvSpPr>
      <dsp:spPr>
        <a:xfrm>
          <a:off x="5714024" y="306754"/>
          <a:ext cx="1702485" cy="170248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51EB3-D7DC-49C7-8410-904C3BE6B4F1}">
      <dsp:nvSpPr>
        <dsp:cNvPr id="0" name=""/>
        <dsp:cNvSpPr/>
      </dsp:nvSpPr>
      <dsp:spPr>
        <a:xfrm>
          <a:off x="432017" y="4345682"/>
          <a:ext cx="7220962" cy="76688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F9435-7370-48A3-8707-EBAFBCC4434D}">
      <dsp:nvSpPr>
        <dsp:cNvPr id="0" name=""/>
        <dsp:cNvSpPr/>
      </dsp:nvSpPr>
      <dsp:spPr>
        <a:xfrm>
          <a:off x="494029" y="0"/>
          <a:ext cx="7241540" cy="4525963"/>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4B801-53D5-4782-9D94-3A73E6DA53C4}">
      <dsp:nvSpPr>
        <dsp:cNvPr id="0" name=""/>
        <dsp:cNvSpPr/>
      </dsp:nvSpPr>
      <dsp:spPr>
        <a:xfrm>
          <a:off x="1207321" y="3365506"/>
          <a:ext cx="166555" cy="1665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50D4-0582-4237-8701-1920D9E41DB3}">
      <dsp:nvSpPr>
        <dsp:cNvPr id="0" name=""/>
        <dsp:cNvSpPr/>
      </dsp:nvSpPr>
      <dsp:spPr>
        <a:xfrm>
          <a:off x="1144863" y="3448783"/>
          <a:ext cx="1529775"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577850">
            <a:lnSpc>
              <a:spcPct val="90000"/>
            </a:lnSpc>
            <a:spcBef>
              <a:spcPct val="0"/>
            </a:spcBef>
            <a:spcAft>
              <a:spcPct val="35000"/>
            </a:spcAft>
          </a:pPr>
          <a:r>
            <a:rPr lang="da-DK" sz="1300" kern="1200" dirty="0" smtClean="0"/>
            <a:t>Borgeruddannelse/</a:t>
          </a:r>
        </a:p>
        <a:p>
          <a:pPr lvl="0" algn="l" defTabSz="577850">
            <a:lnSpc>
              <a:spcPct val="90000"/>
            </a:lnSpc>
            <a:spcBef>
              <a:spcPct val="0"/>
            </a:spcBef>
            <a:spcAft>
              <a:spcPct val="35000"/>
            </a:spcAft>
          </a:pPr>
          <a:r>
            <a:rPr lang="da-DK" sz="1300" kern="1200" dirty="0" smtClean="0"/>
            <a:t>borgeroplæring</a:t>
          </a:r>
          <a:endParaRPr lang="da-DK" sz="1300" kern="1200" dirty="0"/>
        </a:p>
      </dsp:txBody>
      <dsp:txXfrm>
        <a:off x="1144863" y="3448783"/>
        <a:ext cx="1529775" cy="1077179"/>
      </dsp:txXfrm>
    </dsp:sp>
    <dsp:sp modelId="{21ED3A1D-BD62-4DD8-A242-4C2DB6A92535}">
      <dsp:nvSpPr>
        <dsp:cNvPr id="0" name=""/>
        <dsp:cNvSpPr/>
      </dsp:nvSpPr>
      <dsp:spPr>
        <a:xfrm>
          <a:off x="2384071" y="2312767"/>
          <a:ext cx="289661" cy="2896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51529-2ADA-4818-9772-F1B8545A0ED6}">
      <dsp:nvSpPr>
        <dsp:cNvPr id="0" name=""/>
        <dsp:cNvSpPr/>
      </dsp:nvSpPr>
      <dsp:spPr>
        <a:xfrm>
          <a:off x="2528902" y="2457597"/>
          <a:ext cx="1520723"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577850">
            <a:lnSpc>
              <a:spcPct val="90000"/>
            </a:lnSpc>
            <a:spcBef>
              <a:spcPct val="0"/>
            </a:spcBef>
            <a:spcAft>
              <a:spcPct val="35000"/>
            </a:spcAft>
          </a:pPr>
          <a:r>
            <a:rPr lang="da-DK" sz="1300" kern="1200" dirty="0" smtClean="0"/>
            <a:t>Velfærdsteknologi/</a:t>
          </a:r>
        </a:p>
        <a:p>
          <a:pPr lvl="0" algn="l" defTabSz="577850">
            <a:lnSpc>
              <a:spcPct val="90000"/>
            </a:lnSpc>
            <a:spcBef>
              <a:spcPct val="0"/>
            </a:spcBef>
            <a:spcAft>
              <a:spcPct val="35000"/>
            </a:spcAft>
          </a:pPr>
          <a:r>
            <a:rPr lang="da-DK" sz="1300" kern="1200" dirty="0" smtClean="0"/>
            <a:t>hjælpemidler</a:t>
          </a:r>
          <a:endParaRPr lang="da-DK" sz="1300" kern="1200" dirty="0"/>
        </a:p>
      </dsp:txBody>
      <dsp:txXfrm>
        <a:off x="2528902" y="2457597"/>
        <a:ext cx="1520723" cy="2068365"/>
      </dsp:txXfrm>
    </dsp:sp>
    <dsp:sp modelId="{4D276AEA-64B7-42D1-B3E5-22D10E012A68}">
      <dsp:nvSpPr>
        <dsp:cNvPr id="0" name=""/>
        <dsp:cNvSpPr/>
      </dsp:nvSpPr>
      <dsp:spPr>
        <a:xfrm>
          <a:off x="3886691" y="1537017"/>
          <a:ext cx="383801" cy="3838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1048D-938C-4B37-A0E9-21A80EC4E65B}">
      <dsp:nvSpPr>
        <dsp:cNvPr id="0" name=""/>
        <dsp:cNvSpPr/>
      </dsp:nvSpPr>
      <dsp:spPr>
        <a:xfrm>
          <a:off x="40785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577850">
            <a:lnSpc>
              <a:spcPct val="90000"/>
            </a:lnSpc>
            <a:spcBef>
              <a:spcPct val="0"/>
            </a:spcBef>
            <a:spcAft>
              <a:spcPct val="35000"/>
            </a:spcAft>
          </a:pPr>
          <a:r>
            <a:rPr lang="da-DK" sz="1300" kern="1200" dirty="0" smtClean="0"/>
            <a:t>Støtte og uddannelse</a:t>
          </a:r>
        </a:p>
        <a:p>
          <a:pPr lvl="0" algn="l" defTabSz="577850">
            <a:lnSpc>
              <a:spcPct val="90000"/>
            </a:lnSpc>
            <a:spcBef>
              <a:spcPct val="0"/>
            </a:spcBef>
            <a:spcAft>
              <a:spcPct val="35000"/>
            </a:spcAft>
          </a:pPr>
          <a:r>
            <a:rPr lang="da-DK" sz="1300" kern="1200" dirty="0" smtClean="0"/>
            <a:t>til de pårørende/ netværket</a:t>
          </a:r>
          <a:endParaRPr lang="da-DK" sz="1300" kern="1200" dirty="0"/>
        </a:p>
      </dsp:txBody>
      <dsp:txXfrm>
        <a:off x="4078592" y="1728917"/>
        <a:ext cx="1520723" cy="2797045"/>
      </dsp:txXfrm>
    </dsp:sp>
    <dsp:sp modelId="{2B1D65F6-4631-4A41-BB43-530BB6B81217}">
      <dsp:nvSpPr>
        <dsp:cNvPr id="0" name=""/>
        <dsp:cNvSpPr/>
      </dsp:nvSpPr>
      <dsp:spPr>
        <a:xfrm>
          <a:off x="5523279" y="1023772"/>
          <a:ext cx="514149" cy="5141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DE117-3275-43B7-B031-05B5B94C6B1E}">
      <dsp:nvSpPr>
        <dsp:cNvPr id="0" name=""/>
        <dsp:cNvSpPr/>
      </dsp:nvSpPr>
      <dsp:spPr>
        <a:xfrm>
          <a:off x="57803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577850">
            <a:lnSpc>
              <a:spcPct val="90000"/>
            </a:lnSpc>
            <a:spcBef>
              <a:spcPct val="0"/>
            </a:spcBef>
            <a:spcAft>
              <a:spcPct val="35000"/>
            </a:spcAft>
          </a:pPr>
          <a:r>
            <a:rPr lang="da-DK" sz="1300" kern="1200" dirty="0" smtClean="0"/>
            <a:t>Målrettet indsats til de svageste </a:t>
          </a:r>
          <a:endParaRPr lang="da-DK" sz="1300" kern="1200" dirty="0"/>
        </a:p>
      </dsp:txBody>
      <dsp:txXfrm>
        <a:off x="5780354" y="1280847"/>
        <a:ext cx="1520723" cy="3245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D67D-F511-42FF-8149-DA9791B2F5B3}">
      <dsp:nvSpPr>
        <dsp:cNvPr id="0" name=""/>
        <dsp:cNvSpPr/>
      </dsp:nvSpPr>
      <dsp:spPr>
        <a:xfrm>
          <a:off x="759" y="737357"/>
          <a:ext cx="925274" cy="370109"/>
        </a:xfrm>
        <a:prstGeom prst="chevron">
          <a:avLst/>
        </a:prstGeom>
        <a:solidFill>
          <a:schemeClr val="accent5">
            <a:lumMod val="60000"/>
            <a:lumOff val="40000"/>
          </a:schemeClr>
        </a:solidFill>
        <a:ln w="571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Kærlig kommune</a:t>
          </a:r>
          <a:endParaRPr lang="da-DK" sz="700" kern="1200" dirty="0"/>
        </a:p>
      </dsp:txBody>
      <dsp:txXfrm>
        <a:off x="185814" y="737357"/>
        <a:ext cx="555165" cy="370109"/>
      </dsp:txXfrm>
    </dsp:sp>
    <dsp:sp modelId="{9C17FF41-E0FD-4A22-959E-25944BA69762}">
      <dsp:nvSpPr>
        <dsp:cNvPr id="0" name=""/>
        <dsp:cNvSpPr/>
      </dsp:nvSpPr>
      <dsp:spPr>
        <a:xfrm>
          <a:off x="833506" y="737357"/>
          <a:ext cx="925274" cy="370109"/>
        </a:xfrm>
        <a:prstGeom prst="chevron">
          <a:avLst/>
        </a:prstGeom>
        <a:solidFill>
          <a:schemeClr val="accent1">
            <a:lumMod val="75000"/>
          </a:schemeClr>
        </a:solidFill>
        <a:ln w="5715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Eksempler</a:t>
          </a:r>
          <a:endParaRPr lang="da-DK" sz="700" kern="1200" dirty="0"/>
        </a:p>
      </dsp:txBody>
      <dsp:txXfrm>
        <a:off x="1018561" y="737357"/>
        <a:ext cx="555165" cy="370109"/>
      </dsp:txXfrm>
    </dsp:sp>
    <dsp:sp modelId="{F84CA31E-05E1-4D4F-B550-B7395E3CDD0D}">
      <dsp:nvSpPr>
        <dsp:cNvPr id="0" name=""/>
        <dsp:cNvSpPr/>
      </dsp:nvSpPr>
      <dsp:spPr>
        <a:xfrm>
          <a:off x="1666253" y="737357"/>
          <a:ext cx="925274" cy="370109"/>
        </a:xfrm>
        <a:prstGeom prst="chevron">
          <a:avLst/>
        </a:prstGeom>
        <a:solidFill>
          <a:schemeClr val="accent5">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Perspektiver</a:t>
          </a:r>
          <a:endParaRPr lang="da-DK" sz="700" kern="1200" dirty="0"/>
        </a:p>
      </dsp:txBody>
      <dsp:txXfrm>
        <a:off x="1851308" y="737357"/>
        <a:ext cx="555165" cy="370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D67D-F511-42FF-8149-DA9791B2F5B3}">
      <dsp:nvSpPr>
        <dsp:cNvPr id="0" name=""/>
        <dsp:cNvSpPr/>
      </dsp:nvSpPr>
      <dsp:spPr>
        <a:xfrm>
          <a:off x="759" y="737357"/>
          <a:ext cx="925274" cy="370109"/>
        </a:xfrm>
        <a:prstGeom prst="chevron">
          <a:avLst/>
        </a:prstGeom>
        <a:solidFill>
          <a:schemeClr val="accent5">
            <a:lumMod val="60000"/>
            <a:lumOff val="40000"/>
          </a:schemeClr>
        </a:solidFill>
        <a:ln w="571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Kærlig kommune</a:t>
          </a:r>
          <a:endParaRPr lang="da-DK" sz="700" kern="1200" dirty="0"/>
        </a:p>
      </dsp:txBody>
      <dsp:txXfrm>
        <a:off x="185814" y="737357"/>
        <a:ext cx="555165" cy="370109"/>
      </dsp:txXfrm>
    </dsp:sp>
    <dsp:sp modelId="{9C17FF41-E0FD-4A22-959E-25944BA69762}">
      <dsp:nvSpPr>
        <dsp:cNvPr id="0" name=""/>
        <dsp:cNvSpPr/>
      </dsp:nvSpPr>
      <dsp:spPr>
        <a:xfrm>
          <a:off x="833506" y="737357"/>
          <a:ext cx="925274" cy="370109"/>
        </a:xfrm>
        <a:prstGeom prst="chevron">
          <a:avLst/>
        </a:prstGeom>
        <a:solidFill>
          <a:schemeClr val="accent1">
            <a:lumMod val="75000"/>
          </a:schemeClr>
        </a:solidFill>
        <a:ln w="5715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Eksempler</a:t>
          </a:r>
          <a:endParaRPr lang="da-DK" sz="700" kern="1200" dirty="0"/>
        </a:p>
      </dsp:txBody>
      <dsp:txXfrm>
        <a:off x="1018561" y="737357"/>
        <a:ext cx="555165" cy="370109"/>
      </dsp:txXfrm>
    </dsp:sp>
    <dsp:sp modelId="{F84CA31E-05E1-4D4F-B550-B7395E3CDD0D}">
      <dsp:nvSpPr>
        <dsp:cNvPr id="0" name=""/>
        <dsp:cNvSpPr/>
      </dsp:nvSpPr>
      <dsp:spPr>
        <a:xfrm>
          <a:off x="1666253" y="737357"/>
          <a:ext cx="925274" cy="370109"/>
        </a:xfrm>
        <a:prstGeom prst="chevron">
          <a:avLst/>
        </a:prstGeom>
        <a:solidFill>
          <a:schemeClr val="accent5">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da-DK" sz="700" kern="1200" dirty="0" smtClean="0"/>
            <a:t>Perspektiver</a:t>
          </a:r>
          <a:endParaRPr lang="da-DK" sz="700" kern="1200" dirty="0"/>
        </a:p>
      </dsp:txBody>
      <dsp:txXfrm>
        <a:off x="1851308" y="737357"/>
        <a:ext cx="555165" cy="3701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541065C6-21E4-4A84-A740-DB2F7E3C4FBC}" type="datetimeFigureOut">
              <a:rPr lang="da-DK"/>
              <a:pPr>
                <a:defRPr/>
              </a:pPr>
              <a:t>19-03-2014</a:t>
            </a:fld>
            <a:endParaRPr lang="da-DK"/>
          </a:p>
        </p:txBody>
      </p:sp>
      <p:sp>
        <p:nvSpPr>
          <p:cNvPr id="4" name="Pladsholder til sidefod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da-DK"/>
          </a:p>
        </p:txBody>
      </p:sp>
      <p:sp>
        <p:nvSpPr>
          <p:cNvPr id="5" name="Pladsholder til dias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6C8B378C-5AAB-4381-8D7C-1968A6E17CDC}" type="slidenum">
              <a:rPr lang="da-DK"/>
              <a:pPr>
                <a:defRPr/>
              </a:pPr>
              <a:t>‹nr.›</a:t>
            </a:fld>
            <a:endParaRPr lang="da-DK"/>
          </a:p>
        </p:txBody>
      </p:sp>
    </p:spTree>
    <p:extLst>
      <p:ext uri="{BB962C8B-B14F-4D97-AF65-F5344CB8AC3E}">
        <p14:creationId xmlns:p14="http://schemas.microsoft.com/office/powerpoint/2010/main" val="2570913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0520320-24DF-4F15-8DB3-3C5932C188CA}" type="datetimeFigureOut">
              <a:rPr lang="da-DK"/>
              <a:pPr>
                <a:defRPr/>
              </a:pPr>
              <a:t>19-03-2014</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90D85E-E3C2-4EDE-9796-31727CD2E4BE}" type="slidenum">
              <a:rPr lang="da-DK"/>
              <a:pPr>
                <a:defRPr/>
              </a:pPr>
              <a:t>‹nr.›</a:t>
            </a:fld>
            <a:endParaRPr lang="da-DK"/>
          </a:p>
        </p:txBody>
      </p:sp>
    </p:spTree>
    <p:extLst>
      <p:ext uri="{BB962C8B-B14F-4D97-AF65-F5344CB8AC3E}">
        <p14:creationId xmlns:p14="http://schemas.microsoft.com/office/powerpoint/2010/main" val="1480257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3315"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altLang="da-DK" smtClean="0"/>
          </a:p>
        </p:txBody>
      </p:sp>
      <p:sp>
        <p:nvSpPr>
          <p:cNvPr id="57348" name="Pladsholder til diasnumm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9818C07-3A74-4892-ACB5-4D027163DB45}" type="slidenum">
              <a:rPr lang="da-DK" altLang="da-DK" smtClean="0">
                <a:latin typeface="Calibri" pitchFamily="34" charset="0"/>
              </a:rPr>
              <a:pPr fontAlgn="base">
                <a:spcBef>
                  <a:spcPct val="0"/>
                </a:spcBef>
                <a:spcAft>
                  <a:spcPct val="0"/>
                </a:spcAft>
                <a:defRPr/>
              </a:pPr>
              <a:t>1</a:t>
            </a:fld>
            <a:endParaRPr lang="da-DK" altLang="da-DK"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fld id="{C22A9EDD-C771-46E0-A7BF-2243C81BF9D8}" type="slidenum">
              <a:rPr lang="da-DK" smtClean="0"/>
              <a:pPr/>
              <a:t>11</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CCC1BD53-D2E6-42FE-8E35-E4FEA448963A}" type="slidenum">
              <a:rPr lang="da-DK" smtClean="0"/>
              <a:pPr/>
              <a:t>12</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dirty="0" smtClean="0"/>
              <a:t>Hvordan er jeg</a:t>
            </a:r>
            <a:r>
              <a:rPr lang="da-DK" baseline="0" dirty="0" smtClean="0"/>
              <a:t> </a:t>
            </a:r>
            <a:r>
              <a:rPr lang="da-DK" dirty="0" smtClean="0"/>
              <a:t>selv kærlig kommune?</a:t>
            </a:r>
          </a:p>
          <a:p>
            <a:r>
              <a:rPr lang="da-DK" dirty="0" smtClean="0"/>
              <a:t>Hvor kommer drømmen om fællesskabet fra?</a:t>
            </a:r>
          </a:p>
          <a:p>
            <a:r>
              <a:rPr lang="da-DK" dirty="0" smtClean="0"/>
              <a:t>Hvornår var jeg ulige? Hvornår blev jeg lige?</a:t>
            </a:r>
          </a:p>
          <a:p>
            <a:r>
              <a:rPr lang="da-DK" dirty="0" smtClean="0"/>
              <a:t>Karma-kontoen og drømmen om kærligheden</a:t>
            </a:r>
            <a:r>
              <a:rPr lang="da-DK" baseline="0" dirty="0" smtClean="0"/>
              <a:t> – hvornår er det svært/hvornår er det let?</a:t>
            </a:r>
            <a:endParaRPr lang="da-DK" dirty="0" smtClean="0"/>
          </a:p>
          <a:p>
            <a:r>
              <a:rPr lang="da-DK" dirty="0" smtClean="0"/>
              <a:t>Kan man institutionalisere kærlighed – eller kan man professionalisere relationerne der KAN</a:t>
            </a:r>
            <a:r>
              <a:rPr lang="da-DK" baseline="0" dirty="0" smtClean="0"/>
              <a:t> skabe kærlighed?</a:t>
            </a:r>
          </a:p>
          <a:p>
            <a:r>
              <a:rPr lang="da-DK" baseline="0" dirty="0" smtClean="0"/>
              <a:t>Hvornår er det for meget? – At gå til begravelse? At gå med til </a:t>
            </a:r>
            <a:r>
              <a:rPr lang="da-DK" baseline="0" dirty="0" err="1" smtClean="0"/>
              <a:t>gravøllen</a:t>
            </a:r>
            <a:r>
              <a:rPr lang="da-DK" baseline="0" dirty="0" smtClean="0"/>
              <a:t>? At sende kort og blomster? At bevare en relation?</a:t>
            </a:r>
          </a:p>
          <a:p>
            <a:r>
              <a:rPr lang="da-DK" baseline="0" dirty="0" smtClean="0"/>
              <a:t>Hvornår er det for lidt?</a:t>
            </a:r>
          </a:p>
          <a:p>
            <a:r>
              <a:rPr lang="da-DK" baseline="0" dirty="0" smtClean="0"/>
              <a:t>FORTÆL EN HISTORIE – PERSON/FUNKTION – at være et menneske der hjælper</a:t>
            </a:r>
          </a:p>
          <a:p>
            <a:r>
              <a:rPr lang="da-DK" b="1" dirty="0" smtClean="0">
                <a:solidFill>
                  <a:srgbClr val="FF0000"/>
                </a:solidFill>
              </a:rPr>
              <a:t>Jeg er sammensat</a:t>
            </a:r>
          </a:p>
          <a:p>
            <a:r>
              <a:rPr lang="da-DK" b="1" dirty="0" smtClean="0">
                <a:solidFill>
                  <a:srgbClr val="FF0000"/>
                </a:solidFill>
              </a:rPr>
              <a:t>Jeg er dobbeltbundet</a:t>
            </a:r>
          </a:p>
          <a:p>
            <a:r>
              <a:rPr lang="da-DK" b="1" dirty="0" smtClean="0">
                <a:solidFill>
                  <a:srgbClr val="FF0000"/>
                </a:solidFill>
              </a:rPr>
              <a:t>Jeg er pårørende</a:t>
            </a:r>
          </a:p>
          <a:p>
            <a:r>
              <a:rPr lang="da-DK" b="1" dirty="0" smtClean="0">
                <a:solidFill>
                  <a:srgbClr val="FF0000"/>
                </a:solidFill>
              </a:rPr>
              <a:t>Jeg er dominerende</a:t>
            </a:r>
          </a:p>
          <a:p>
            <a:r>
              <a:rPr lang="da-DK" b="1" dirty="0" smtClean="0">
                <a:solidFill>
                  <a:srgbClr val="FF0000"/>
                </a:solidFill>
              </a:rPr>
              <a:t>Jeg er ydmyg</a:t>
            </a:r>
          </a:p>
          <a:p>
            <a:r>
              <a:rPr lang="da-DK" b="1" dirty="0" smtClean="0">
                <a:solidFill>
                  <a:srgbClr val="FF0000"/>
                </a:solidFill>
              </a:rPr>
              <a:t>Jeg er far, mand, ung i en ældre krop</a:t>
            </a:r>
          </a:p>
          <a:p>
            <a:r>
              <a:rPr lang="da-DK" b="1" dirty="0" smtClean="0">
                <a:solidFill>
                  <a:srgbClr val="FF0000"/>
                </a:solidFill>
              </a:rPr>
              <a:t>Jeg er borger, gu’ er jeg så</a:t>
            </a:r>
          </a:p>
          <a:p>
            <a:r>
              <a:rPr lang="da-DK" b="1" dirty="0" smtClean="0">
                <a:solidFill>
                  <a:srgbClr val="FF0000"/>
                </a:solidFill>
              </a:rPr>
              <a:t>Jeg er pårørende</a:t>
            </a:r>
          </a:p>
          <a:p>
            <a:r>
              <a:rPr lang="da-DK" b="1" dirty="0" smtClean="0">
                <a:solidFill>
                  <a:srgbClr val="FF0000"/>
                </a:solidFill>
              </a:rPr>
              <a:t>Jeg bliver hørt, og vil også gerne gemme mig og observere</a:t>
            </a:r>
          </a:p>
          <a:p>
            <a:r>
              <a:rPr lang="da-DK" b="1" dirty="0" smtClean="0">
                <a:solidFill>
                  <a:srgbClr val="FF0000"/>
                </a:solidFill>
              </a:rPr>
              <a:t>Jeg er håbefuld, legende, blufærdig, balstyrisk og ven. Jeg er borger. Jeg bliver gammel. Jeg vil elskes. Jeg vil elske. Jeg vil kærlighed. Jeg vil dig. Jeg vil os – med hud og hår. </a:t>
            </a:r>
          </a:p>
          <a:p>
            <a:r>
              <a:rPr lang="da-DK" sz="1600" b="1" dirty="0" smtClean="0">
                <a:solidFill>
                  <a:srgbClr val="FF0000"/>
                </a:solidFill>
              </a:rPr>
              <a:t>Hvordan?</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86AAEA9A-086A-4880-9934-69AFC7D83FCE}" type="slidenum">
              <a:rPr lang="en-GB" smtClean="0"/>
              <a:pPr/>
              <a:t>28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C22A9EDD-C771-46E0-A7BF-2243C81BF9D8}" type="slidenum">
              <a:rPr lang="da-DK" smtClean="0"/>
              <a:pPr/>
              <a:t>29</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Vi er i gang med en udviklingsproces i sundhedsenhederne,</a:t>
            </a:r>
            <a:r>
              <a:rPr lang="da-DK" baseline="0" dirty="0" smtClean="0"/>
              <a:t> der har som formål at sikre, at sundhedsenhederne er gearet til fremtiden</a:t>
            </a:r>
          </a:p>
          <a:p>
            <a:endParaRPr lang="da-DK" baseline="0" dirty="0" smtClean="0"/>
          </a:p>
          <a:p>
            <a:r>
              <a:rPr lang="da-DK" baseline="0" dirty="0" smtClean="0"/>
              <a:t>Videreudviklingen af sundhedsenhederne skal ske indenfor rammerne af handleplanen for det nære sundhedsvæsen, strategien og intentionerne i Kærlig Kommune</a:t>
            </a:r>
          </a:p>
          <a:p>
            <a:endParaRPr lang="da-DK" baseline="0" dirty="0" smtClean="0"/>
          </a:p>
          <a:p>
            <a:r>
              <a:rPr lang="da-DK" baseline="0" dirty="0" smtClean="0"/>
              <a:t>Men hvordan omsætter vi intentionerne i kærlig kommune til konkrete handlinger i praksis i Fremtidens sundhedsenheder</a:t>
            </a:r>
          </a:p>
          <a:p>
            <a:endParaRPr lang="da-DK" baseline="0" dirty="0" smtClean="0"/>
          </a:p>
          <a:p>
            <a:r>
              <a:rPr lang="da-DK" baseline="0" dirty="0" smtClean="0"/>
              <a:t>Det er det, jeg vil komme med nogle bud på</a:t>
            </a:r>
            <a:endParaRPr lang="da-DK" dirty="0"/>
          </a:p>
        </p:txBody>
      </p:sp>
      <p:sp>
        <p:nvSpPr>
          <p:cNvPr id="4" name="Pladsholder til diasnummer 3"/>
          <p:cNvSpPr>
            <a:spLocks noGrp="1"/>
          </p:cNvSpPr>
          <p:nvPr>
            <p:ph type="sldNum" sz="quarter" idx="10"/>
          </p:nvPr>
        </p:nvSpPr>
        <p:spPr/>
        <p:txBody>
          <a:bodyPr/>
          <a:lstStyle/>
          <a:p>
            <a:pPr>
              <a:defRPr/>
            </a:pPr>
            <a:fld id="{C890D85E-E3C2-4EDE-9796-31727CD2E4BE}" type="slidenum">
              <a:rPr lang="da-DK" smtClean="0"/>
              <a:pPr>
                <a:defRPr/>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fld id="{C1311E58-092C-4D5D-9C62-C170296B4F14}" type="slidenum">
              <a:rPr lang="da-DK" smtClean="0"/>
              <a:pPr/>
              <a:t>4</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Udfordringsnotat 2008</a:t>
            </a:r>
            <a:r>
              <a:rPr lang="da-DK" sz="1200" baseline="0" dirty="0" smtClean="0"/>
              <a:t> </a:t>
            </a: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latin typeface="Calibri" pitchFamily="34" charset="0"/>
              </a:rPr>
              <a:t>Hvis vi skal ændre adfærd og holdninger i befolkningen og blandt de ansatte, så skal ”filmen” ikke handle om økonomiske og demografiske dommedagsscenarier.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…hvad nu hvis….. det slet ikke er økonomien, væksten, konkurrencestaten, maksimering af BNI og BNP </a:t>
            </a:r>
            <a:r>
              <a:rPr lang="da-DK" sz="1200" dirty="0" err="1" smtClean="0"/>
              <a:t>osv</a:t>
            </a:r>
            <a:r>
              <a:rPr lang="da-DK" sz="1200" dirty="0" smtClean="0"/>
              <a:t>, som er de væsentligste drivere for lykke og velvære – men i stedet omvendt…?</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Og er det helt skævt at antage, at… …..lykke (og kærlighed) er summen af de positive relationer, som vi indgår i?</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latin typeface="Calibri" pitchFamily="34" charset="0"/>
            </a:endParaRPr>
          </a:p>
        </p:txBody>
      </p:sp>
      <p:sp>
        <p:nvSpPr>
          <p:cNvPr id="4" name="Pladsholder til diasnummer 3"/>
          <p:cNvSpPr>
            <a:spLocks noGrp="1"/>
          </p:cNvSpPr>
          <p:nvPr>
            <p:ph type="sldNum" sz="quarter" idx="10"/>
          </p:nvPr>
        </p:nvSpPr>
        <p:spPr/>
        <p:txBody>
          <a:bodyPr/>
          <a:lstStyle/>
          <a:p>
            <a:fld id="{CCC1BD53-D2E6-42FE-8E35-E4FEA448963A}" type="slidenum">
              <a:rPr lang="da-DK" smtClean="0"/>
              <a:pPr/>
              <a:t>5</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CCC1BD53-D2E6-42FE-8E35-E4FEA448963A}" type="slidenum">
              <a:rPr lang="da-DK" smtClean="0"/>
              <a:pPr/>
              <a:t>6</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Verden misunder den nordiske</a:t>
            </a:r>
            <a:r>
              <a:rPr lang="da-DK" baseline="0" dirty="0" smtClean="0"/>
              <a:t> indretning.</a:t>
            </a:r>
          </a:p>
          <a:p>
            <a:r>
              <a:rPr lang="da-DK" baseline="0" dirty="0" smtClean="0">
                <a:solidFill>
                  <a:srgbClr val="FF0000"/>
                </a:solidFill>
              </a:rPr>
              <a:t>HVORFOR ER DU OPTAGET AF DEN??</a:t>
            </a:r>
          </a:p>
          <a:p>
            <a:r>
              <a:rPr lang="da-DK" baseline="0" dirty="0" smtClean="0">
                <a:solidFill>
                  <a:srgbClr val="FF0000"/>
                </a:solidFill>
              </a:rPr>
              <a:t>HVORFOR VIL DU DET HER??</a:t>
            </a:r>
          </a:p>
          <a:p>
            <a:endParaRPr lang="da-DK" baseline="0" dirty="0" smtClean="0">
              <a:solidFill>
                <a:srgbClr val="FF0000"/>
              </a:solidFill>
            </a:endParaRPr>
          </a:p>
          <a:p>
            <a:r>
              <a:rPr lang="da-DK" sz="1200" kern="1200" dirty="0" smtClean="0">
                <a:solidFill>
                  <a:schemeClr val="tx1"/>
                </a:solidFill>
                <a:latin typeface="Arial" charset="0"/>
                <a:ea typeface="+mn-ea"/>
                <a:cs typeface="+mn-cs"/>
              </a:rPr>
              <a:t>Ny nordisk - ja! Vi skriver historie.</a:t>
            </a:r>
          </a:p>
          <a:p>
            <a:r>
              <a:rPr lang="da-DK" sz="1200" kern="1200" dirty="0" smtClean="0">
                <a:solidFill>
                  <a:schemeClr val="tx1"/>
                </a:solidFill>
                <a:latin typeface="Arial" charset="0"/>
                <a:ea typeface="+mn-ea"/>
                <a:cs typeface="+mn-cs"/>
              </a:rPr>
              <a:t>Af nød og af visdom.</a:t>
            </a:r>
          </a:p>
          <a:p>
            <a:r>
              <a:rPr lang="da-DK" sz="1200" kern="1200" dirty="0" smtClean="0">
                <a:solidFill>
                  <a:schemeClr val="tx1"/>
                </a:solidFill>
                <a:latin typeface="Arial" charset="0"/>
                <a:ea typeface="+mn-ea"/>
                <a:cs typeface="+mn-cs"/>
              </a:rPr>
              <a:t> </a:t>
            </a:r>
          </a:p>
          <a:p>
            <a:r>
              <a:rPr lang="da-DK" sz="1200" kern="1200" dirty="0" smtClean="0">
                <a:solidFill>
                  <a:schemeClr val="tx1"/>
                </a:solidFill>
                <a:latin typeface="Arial" charset="0"/>
                <a:ea typeface="+mn-ea"/>
                <a:cs typeface="+mn-cs"/>
              </a:rPr>
              <a:t>Ærlighed - som det ultimative kernebegreb - eller værdi. Det er helt essentielt at kommunen er ærlig. Hele vejen.</a:t>
            </a:r>
          </a:p>
          <a:p>
            <a:r>
              <a:rPr lang="da-DK" sz="1200" kern="1200" dirty="0" smtClean="0">
                <a:solidFill>
                  <a:schemeClr val="tx1"/>
                </a:solidFill>
                <a:latin typeface="Arial" charset="0"/>
                <a:ea typeface="+mn-ea"/>
                <a:cs typeface="+mn-cs"/>
              </a:rPr>
              <a:t> </a:t>
            </a:r>
          </a:p>
          <a:p>
            <a:r>
              <a:rPr lang="da-DK" sz="1200" kern="1200" dirty="0" smtClean="0">
                <a:solidFill>
                  <a:schemeClr val="tx1"/>
                </a:solidFill>
                <a:latin typeface="Arial" charset="0"/>
                <a:ea typeface="+mn-ea"/>
                <a:cs typeface="+mn-cs"/>
              </a:rPr>
              <a:t>Vi skal mene det her! Vi skal være ambitiøse, men ikke </a:t>
            </a:r>
            <a:r>
              <a:rPr lang="da-DK" sz="1200" kern="1200" dirty="0" err="1" smtClean="0">
                <a:solidFill>
                  <a:schemeClr val="tx1"/>
                </a:solidFill>
                <a:latin typeface="Arial" charset="0"/>
                <a:ea typeface="+mn-ea"/>
                <a:cs typeface="+mn-cs"/>
              </a:rPr>
              <a:t>skreve</a:t>
            </a:r>
            <a:r>
              <a:rPr lang="da-DK" sz="1200" kern="1200" dirty="0" smtClean="0">
                <a:solidFill>
                  <a:schemeClr val="tx1"/>
                </a:solidFill>
                <a:latin typeface="Arial" charset="0"/>
                <a:ea typeface="+mn-ea"/>
                <a:cs typeface="+mn-cs"/>
              </a:rPr>
              <a:t> mere end </a:t>
            </a:r>
            <a:r>
              <a:rPr lang="da-DK" sz="1200" kern="1200" dirty="0" err="1" smtClean="0">
                <a:solidFill>
                  <a:schemeClr val="tx1"/>
                </a:solidFill>
                <a:latin typeface="Arial" charset="0"/>
                <a:ea typeface="+mn-ea"/>
                <a:cs typeface="+mn-cs"/>
              </a:rPr>
              <a:t>buskerne</a:t>
            </a:r>
            <a:r>
              <a:rPr lang="da-DK" sz="1200" kern="1200" dirty="0" smtClean="0">
                <a:solidFill>
                  <a:schemeClr val="tx1"/>
                </a:solidFill>
                <a:latin typeface="Arial" charset="0"/>
                <a:ea typeface="+mn-ea"/>
                <a:cs typeface="+mn-cs"/>
              </a:rPr>
              <a:t> kan holde.</a:t>
            </a:r>
          </a:p>
          <a:p>
            <a:r>
              <a:rPr lang="da-DK" sz="1200" kern="1200" dirty="0" smtClean="0">
                <a:solidFill>
                  <a:schemeClr val="tx1"/>
                </a:solidFill>
                <a:latin typeface="Arial" charset="0"/>
                <a:ea typeface="+mn-ea"/>
                <a:cs typeface="+mn-cs"/>
              </a:rPr>
              <a:t> </a:t>
            </a:r>
          </a:p>
          <a:p>
            <a:r>
              <a:rPr lang="da-DK" sz="1200" kern="1200" dirty="0" smtClean="0">
                <a:solidFill>
                  <a:schemeClr val="tx1"/>
                </a:solidFill>
                <a:latin typeface="Arial" charset="0"/>
                <a:ea typeface="+mn-ea"/>
                <a:cs typeface="+mn-cs"/>
              </a:rPr>
              <a:t>Hvor store skridt kan vi tage? Det her skal virke i praksis!</a:t>
            </a:r>
          </a:p>
          <a:p>
            <a:r>
              <a:rPr lang="da-DK" sz="1200" kern="1200" dirty="0" smtClean="0">
                <a:solidFill>
                  <a:schemeClr val="tx1"/>
                </a:solidFill>
                <a:latin typeface="Arial" charset="0"/>
                <a:ea typeface="+mn-ea"/>
                <a:cs typeface="+mn-cs"/>
              </a:rPr>
              <a:t>Ellers mister vi mening.</a:t>
            </a:r>
          </a:p>
          <a:p>
            <a:endParaRPr lang="da-DK" dirty="0">
              <a:solidFill>
                <a:srgbClr val="FF0000"/>
              </a:solidFill>
            </a:endParaRPr>
          </a:p>
        </p:txBody>
      </p:sp>
      <p:sp>
        <p:nvSpPr>
          <p:cNvPr id="4" name="Pladsholder til diasnummer 3"/>
          <p:cNvSpPr>
            <a:spLocks noGrp="1"/>
          </p:cNvSpPr>
          <p:nvPr>
            <p:ph type="sldNum" sz="quarter" idx="10"/>
          </p:nvPr>
        </p:nvSpPr>
        <p:spPr/>
        <p:txBody>
          <a:bodyPr/>
          <a:lstStyle/>
          <a:p>
            <a:fld id="{86AAEA9A-086A-4880-9934-69AFC7D83FCE}"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Sociale kapital,</a:t>
            </a:r>
            <a:r>
              <a:rPr lang="da-DK" baseline="0" dirty="0" smtClean="0"/>
              <a:t> særligt den høje grad af social tillid til ikke at blive snydt og udsat for uretfærdighed</a:t>
            </a:r>
            <a:endParaRPr lang="da-DK" dirty="0"/>
          </a:p>
        </p:txBody>
      </p:sp>
      <p:sp>
        <p:nvSpPr>
          <p:cNvPr id="4" name="Pladsholder til diasnummer 3"/>
          <p:cNvSpPr>
            <a:spLocks noGrp="1"/>
          </p:cNvSpPr>
          <p:nvPr>
            <p:ph type="sldNum" sz="quarter" idx="10"/>
          </p:nvPr>
        </p:nvSpPr>
        <p:spPr/>
        <p:txBody>
          <a:bodyPr/>
          <a:lstStyle/>
          <a:p>
            <a:fld id="{86AAEA9A-086A-4880-9934-69AFC7D83FCE}"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86AAEA9A-086A-4880-9934-69AFC7D83FCE}"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dirty="0" smtClean="0"/>
              <a:t>: </a:t>
            </a:r>
            <a:r>
              <a:rPr lang="da-DK" dirty="0" err="1" smtClean="0"/>
              <a:t>universielle/visiterede</a:t>
            </a:r>
            <a:endParaRPr lang="da-DK" dirty="0" smtClean="0"/>
          </a:p>
          <a:p>
            <a:endParaRPr lang="da-DK" dirty="0"/>
          </a:p>
        </p:txBody>
      </p:sp>
      <p:sp>
        <p:nvSpPr>
          <p:cNvPr id="4" name="Pladsholder til diasnummer 3"/>
          <p:cNvSpPr>
            <a:spLocks noGrp="1"/>
          </p:cNvSpPr>
          <p:nvPr>
            <p:ph type="sldNum" sz="quarter" idx="10"/>
          </p:nvPr>
        </p:nvSpPr>
        <p:spPr/>
        <p:txBody>
          <a:bodyPr/>
          <a:lstStyle/>
          <a:p>
            <a:fld id="{86AAEA9A-086A-4880-9934-69AFC7D83FCE}"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4000"/>
            </a:lvl1pPr>
          </a:lstStyle>
          <a:p>
            <a:r>
              <a:rPr lang="da-DK" smtClean="0"/>
              <a:t>Klik for at redigere titeltypografi i masteren</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Rektangel 2"/>
          <p:cNvSpPr/>
          <p:nvPr userDrawn="1"/>
        </p:nvSpPr>
        <p:spPr>
          <a:xfrm>
            <a:off x="827088" y="1557338"/>
            <a:ext cx="7416800" cy="4319587"/>
          </a:xfrm>
          <a:prstGeom prst="rect">
            <a:avLst/>
          </a:prstGeom>
          <a:solidFill>
            <a:schemeClr val="bg1">
              <a:lumMod val="95000"/>
            </a:schemeClr>
          </a:solidFill>
          <a:ln w="34925">
            <a:solidFill>
              <a:srgbClr val="FFFFFF"/>
            </a:solidFill>
          </a:ln>
          <a:effectLst>
            <a:outerShdw blurRad="317500" dir="2700000" algn="ctr">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da-DK" dirty="0"/>
          </a:p>
        </p:txBody>
      </p:sp>
      <p:sp>
        <p:nvSpPr>
          <p:cNvPr id="4" name="Tekstboks 3"/>
          <p:cNvSpPr txBox="1">
            <a:spLocks noChangeArrowheads="1"/>
          </p:cNvSpPr>
          <p:nvPr userDrawn="1"/>
        </p:nvSpPr>
        <p:spPr bwMode="auto">
          <a:xfrm>
            <a:off x="6659563" y="1557338"/>
            <a:ext cx="1441450" cy="4157662"/>
          </a:xfrm>
          <a:prstGeom prst="rect">
            <a:avLst/>
          </a:prstGeom>
          <a:noFill/>
          <a:ln w="9525">
            <a:noFill/>
            <a:miter lim="800000"/>
            <a:headEnd/>
            <a:tailEnd/>
          </a:ln>
        </p:spPr>
        <p:txBody>
          <a:bodyPr lIns="144000" tIns="144000" rIns="72000" bIns="72000">
            <a:spAutoFit/>
          </a:bodyPr>
          <a:lstStyle/>
          <a:p>
            <a:pPr>
              <a:defRPr/>
            </a:pPr>
            <a:r>
              <a:rPr lang="da-DK" baseline="30000">
                <a:solidFill>
                  <a:srgbClr val="000000"/>
                </a:solidFill>
              </a:rPr>
              <a:t>Billedtekst</a:t>
            </a:r>
          </a:p>
          <a:p>
            <a:pPr>
              <a:defRPr/>
            </a:pPr>
            <a:r>
              <a:rPr lang="da-DK" baseline="30000">
                <a:solidFill>
                  <a:srgbClr val="000000"/>
                </a:solidFill>
              </a:rPr>
              <a:t>esta quo temqui ut voluptaquia voloritiore et qui dussio esta quo temqui ut voluptaquia voloritiore et qui dussio dollorrorias excerum lant, autetur aniamiumd ea vel maxim landis etureria aut everum quiamasear soloruntus et latia cuptatemquam quas aliquepo</a:t>
            </a:r>
            <a:endParaRPr lang="da-DK" sz="2000" baseline="30000">
              <a:solidFill>
                <a:srgbClr val="000000"/>
              </a:solidFill>
            </a:endParaRPr>
          </a:p>
          <a:p>
            <a:pPr>
              <a:defRPr/>
            </a:pPr>
            <a:endParaRPr lang="da-DK" sz="2400" baseline="30000">
              <a:solidFill>
                <a:srgbClr val="000000"/>
              </a:solidFill>
            </a:endParaRPr>
          </a:p>
        </p:txBody>
      </p:sp>
      <p:sp>
        <p:nvSpPr>
          <p:cNvPr id="12" name="Pladsholder til billede 11"/>
          <p:cNvSpPr>
            <a:spLocks noGrp="1"/>
          </p:cNvSpPr>
          <p:nvPr>
            <p:ph type="pic" sz="quarter" idx="10"/>
          </p:nvPr>
        </p:nvSpPr>
        <p:spPr>
          <a:xfrm>
            <a:off x="827658" y="1557212"/>
            <a:ext cx="5760566" cy="4320000"/>
          </a:xfrm>
        </p:spPr>
        <p:txBody>
          <a:bodyPr rtlCol="0">
            <a:normAutofit/>
          </a:bodyPr>
          <a:lstStyle/>
          <a:p>
            <a:pPr lvl="0"/>
            <a:endParaRPr lang="da-DK"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83568" y="3140968"/>
            <a:ext cx="7772400" cy="1362075"/>
          </a:xfrm>
        </p:spPr>
        <p:txBody>
          <a:bodyPr anchor="t"/>
          <a:lstStyle>
            <a:lvl1pPr algn="l">
              <a:defRPr sz="4000" b="1" cap="all"/>
            </a:lvl1p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683568" y="164078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Rektangel 2"/>
          <p:cNvSpPr/>
          <p:nvPr userDrawn="1"/>
        </p:nvSpPr>
        <p:spPr>
          <a:xfrm>
            <a:off x="827088" y="1557338"/>
            <a:ext cx="7416800" cy="4319587"/>
          </a:xfrm>
          <a:prstGeom prst="rect">
            <a:avLst/>
          </a:prstGeom>
          <a:solidFill>
            <a:schemeClr val="bg1">
              <a:lumMod val="95000"/>
            </a:schemeClr>
          </a:solidFill>
          <a:ln w="34925">
            <a:solidFill>
              <a:srgbClr val="FFFFFF"/>
            </a:solidFill>
          </a:ln>
          <a:effectLst>
            <a:outerShdw blurRad="317500" dir="2700000" algn="ctr">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da-DK" dirty="0"/>
          </a:p>
        </p:txBody>
      </p:sp>
      <p:sp>
        <p:nvSpPr>
          <p:cNvPr id="4" name="Tekstboks 3"/>
          <p:cNvSpPr txBox="1">
            <a:spLocks noChangeArrowheads="1"/>
          </p:cNvSpPr>
          <p:nvPr userDrawn="1"/>
        </p:nvSpPr>
        <p:spPr bwMode="auto">
          <a:xfrm>
            <a:off x="6659563" y="1557338"/>
            <a:ext cx="1441450" cy="4157662"/>
          </a:xfrm>
          <a:prstGeom prst="rect">
            <a:avLst/>
          </a:prstGeom>
          <a:noFill/>
          <a:ln w="9525">
            <a:noFill/>
            <a:miter lim="800000"/>
            <a:headEnd/>
            <a:tailEnd/>
          </a:ln>
        </p:spPr>
        <p:txBody>
          <a:bodyPr lIns="144000" tIns="144000" rIns="72000" bIns="72000">
            <a:spAutoFit/>
          </a:bodyPr>
          <a:lstStyle/>
          <a:p>
            <a:pPr>
              <a:defRPr/>
            </a:pPr>
            <a:r>
              <a:rPr lang="da-DK" baseline="30000">
                <a:solidFill>
                  <a:srgbClr val="000000"/>
                </a:solidFill>
              </a:rPr>
              <a:t>Billedtekst</a:t>
            </a:r>
          </a:p>
          <a:p>
            <a:pPr>
              <a:defRPr/>
            </a:pPr>
            <a:r>
              <a:rPr lang="da-DK" baseline="30000">
                <a:solidFill>
                  <a:srgbClr val="000000"/>
                </a:solidFill>
              </a:rPr>
              <a:t>esta quo temqui ut voluptaquia voloritiore et qui dussio esta quo temqui ut voluptaquia voloritiore et qui dussio dollorrorias excerum lant, autetur aniamiumd ea vel maxim landis etureria aut everum quiamasear soloruntus et latia cuptatemquam quas aliquepo</a:t>
            </a:r>
            <a:endParaRPr lang="da-DK" sz="2000" baseline="30000">
              <a:solidFill>
                <a:srgbClr val="000000"/>
              </a:solidFill>
            </a:endParaRPr>
          </a:p>
          <a:p>
            <a:pPr>
              <a:defRPr/>
            </a:pPr>
            <a:endParaRPr lang="da-DK" sz="2400" baseline="30000">
              <a:solidFill>
                <a:srgbClr val="000000"/>
              </a:solidFill>
            </a:endParaRPr>
          </a:p>
        </p:txBody>
      </p:sp>
      <p:sp>
        <p:nvSpPr>
          <p:cNvPr id="12" name="Pladsholder til billede 11"/>
          <p:cNvSpPr>
            <a:spLocks noGrp="1"/>
          </p:cNvSpPr>
          <p:nvPr>
            <p:ph type="pic" sz="quarter" idx="10"/>
          </p:nvPr>
        </p:nvSpPr>
        <p:spPr>
          <a:xfrm>
            <a:off x="827658" y="1557212"/>
            <a:ext cx="5760566" cy="4320000"/>
          </a:xfrm>
        </p:spPr>
        <p:txBody>
          <a:bodyPr rtlCol="0">
            <a:normAutofit/>
          </a:bodyPr>
          <a:lstStyle/>
          <a:p>
            <a:pPr lvl="0"/>
            <a:endParaRPr lang="da-DK"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5400"/>
            </a:lvl1pPr>
          </a:lstStyle>
          <a:p>
            <a:r>
              <a:rPr lang="da-DK" dirty="0" smtClean="0"/>
              <a:t>Klik for at redigere titeltypografi i masteren</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83568" y="3140968"/>
            <a:ext cx="7772400" cy="1362075"/>
          </a:xfrm>
        </p:spPr>
        <p:txBody>
          <a:bodyPr anchor="t"/>
          <a:lstStyle>
            <a:lvl1pPr algn="l">
              <a:defRPr sz="4000" b="1" cap="all"/>
            </a:lvl1p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683568" y="164078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68313" y="203200"/>
            <a:ext cx="6489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ltLang="da-DK" smtClean="0"/>
              <a:t>Klik for at redigere typografi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28" name="Tekstboks 6"/>
          <p:cNvSpPr txBox="1">
            <a:spLocks noChangeArrowheads="1"/>
          </p:cNvSpPr>
          <p:nvPr userDrawn="1"/>
        </p:nvSpPr>
        <p:spPr bwMode="auto">
          <a:xfrm>
            <a:off x="611188" y="6165850"/>
            <a:ext cx="1873250" cy="585788"/>
          </a:xfrm>
          <a:prstGeom prst="rect">
            <a:avLst/>
          </a:prstGeom>
          <a:noFill/>
          <a:ln w="9525">
            <a:noFill/>
            <a:miter lim="800000"/>
            <a:headEnd/>
            <a:tailEnd/>
          </a:ln>
        </p:spPr>
        <p:txBody>
          <a:bodyPr>
            <a:spAutoFit/>
          </a:bodyPr>
          <a:lstStyle/>
          <a:p>
            <a:pPr>
              <a:defRPr/>
            </a:pPr>
            <a:r>
              <a:rPr lang="da-DK" sz="1200" b="1">
                <a:solidFill>
                  <a:srgbClr val="595959"/>
                </a:solidFill>
              </a:rPr>
              <a:t>AFDELING</a:t>
            </a:r>
          </a:p>
          <a:p>
            <a:pPr>
              <a:defRPr/>
            </a:pPr>
            <a:r>
              <a:rPr lang="da-DK" sz="1000">
                <a:solidFill>
                  <a:srgbClr val="595959"/>
                </a:solidFill>
              </a:rPr>
              <a:t>Sundhed og Omsorg</a:t>
            </a:r>
          </a:p>
          <a:p>
            <a:pPr>
              <a:defRPr/>
            </a:pPr>
            <a:r>
              <a:rPr lang="da-DK" sz="1000">
                <a:solidFill>
                  <a:srgbClr val="595959"/>
                </a:solidFill>
              </a:rPr>
              <a:t>Aarhus Kommune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8" r:id="rId5"/>
  </p:sldLayoutIdLst>
  <p:timing>
    <p:tnLst>
      <p:par>
        <p:cTn id="1" dur="indefinite" restart="never" nodeType="tmRoot"/>
      </p:par>
    </p:tnLst>
  </p:timing>
  <p:txStyles>
    <p:titleStyle>
      <a:lvl1pPr algn="ctr" rtl="0" eaLnBrk="0" fontAlgn="base" hangingPunct="0">
        <a:spcBef>
          <a:spcPct val="0"/>
        </a:spcBef>
        <a:spcAft>
          <a:spcPct val="0"/>
        </a:spcAft>
        <a:defRPr sz="3600" kern="1200">
          <a:solidFill>
            <a:srgbClr val="595959"/>
          </a:solidFill>
          <a:latin typeface="Arial" pitchFamily="34" charset="0"/>
          <a:ea typeface="+mj-ea"/>
          <a:cs typeface="Arial" pitchFamily="34" charset="0"/>
        </a:defRPr>
      </a:lvl1pPr>
      <a:lvl2pPr algn="ctr" rtl="0" eaLnBrk="0" fontAlgn="base" hangingPunct="0">
        <a:spcBef>
          <a:spcPct val="0"/>
        </a:spcBef>
        <a:spcAft>
          <a:spcPct val="0"/>
        </a:spcAft>
        <a:defRPr sz="3600">
          <a:solidFill>
            <a:srgbClr val="595959"/>
          </a:solidFill>
          <a:latin typeface="Arial" charset="0"/>
          <a:cs typeface="Arial" charset="0"/>
        </a:defRPr>
      </a:lvl2pPr>
      <a:lvl3pPr algn="ctr" rtl="0" eaLnBrk="0" fontAlgn="base" hangingPunct="0">
        <a:spcBef>
          <a:spcPct val="0"/>
        </a:spcBef>
        <a:spcAft>
          <a:spcPct val="0"/>
        </a:spcAft>
        <a:defRPr sz="3600">
          <a:solidFill>
            <a:srgbClr val="595959"/>
          </a:solidFill>
          <a:latin typeface="Arial" charset="0"/>
          <a:cs typeface="Arial" charset="0"/>
        </a:defRPr>
      </a:lvl3pPr>
      <a:lvl4pPr algn="ctr" rtl="0" eaLnBrk="0" fontAlgn="base" hangingPunct="0">
        <a:spcBef>
          <a:spcPct val="0"/>
        </a:spcBef>
        <a:spcAft>
          <a:spcPct val="0"/>
        </a:spcAft>
        <a:defRPr sz="3600">
          <a:solidFill>
            <a:srgbClr val="595959"/>
          </a:solidFill>
          <a:latin typeface="Arial" charset="0"/>
          <a:cs typeface="Arial" charset="0"/>
        </a:defRPr>
      </a:lvl4pPr>
      <a:lvl5pPr algn="ctr" rtl="0" eaLnBrk="0" fontAlgn="base" hangingPunct="0">
        <a:spcBef>
          <a:spcPct val="0"/>
        </a:spcBef>
        <a:spcAft>
          <a:spcPct val="0"/>
        </a:spcAft>
        <a:defRPr sz="3600">
          <a:solidFill>
            <a:srgbClr val="595959"/>
          </a:solidFill>
          <a:latin typeface="Arial" charset="0"/>
          <a:cs typeface="Arial" charset="0"/>
        </a:defRPr>
      </a:lvl5pPr>
      <a:lvl6pPr marL="457200" algn="ctr" rtl="0" fontAlgn="base">
        <a:spcBef>
          <a:spcPct val="0"/>
        </a:spcBef>
        <a:spcAft>
          <a:spcPct val="0"/>
        </a:spcAft>
        <a:defRPr sz="3600">
          <a:solidFill>
            <a:srgbClr val="595959"/>
          </a:solidFill>
          <a:latin typeface="Arial" charset="0"/>
          <a:cs typeface="Arial" charset="0"/>
        </a:defRPr>
      </a:lvl6pPr>
      <a:lvl7pPr marL="914400" algn="ctr" rtl="0" fontAlgn="base">
        <a:spcBef>
          <a:spcPct val="0"/>
        </a:spcBef>
        <a:spcAft>
          <a:spcPct val="0"/>
        </a:spcAft>
        <a:defRPr sz="3600">
          <a:solidFill>
            <a:srgbClr val="595959"/>
          </a:solidFill>
          <a:latin typeface="Arial" charset="0"/>
          <a:cs typeface="Arial" charset="0"/>
        </a:defRPr>
      </a:lvl7pPr>
      <a:lvl8pPr marL="1371600" algn="ctr" rtl="0" fontAlgn="base">
        <a:spcBef>
          <a:spcPct val="0"/>
        </a:spcBef>
        <a:spcAft>
          <a:spcPct val="0"/>
        </a:spcAft>
        <a:defRPr sz="3600">
          <a:solidFill>
            <a:srgbClr val="595959"/>
          </a:solidFill>
          <a:latin typeface="Arial" charset="0"/>
          <a:cs typeface="Arial" charset="0"/>
        </a:defRPr>
      </a:lvl8pPr>
      <a:lvl9pPr marL="1828800" algn="ctr" rtl="0" fontAlgn="base">
        <a:spcBef>
          <a:spcPct val="0"/>
        </a:spcBef>
        <a:spcAft>
          <a:spcPct val="0"/>
        </a:spcAft>
        <a:defRPr sz="3600">
          <a:solidFill>
            <a:srgbClr val="595959"/>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l="-2000" r="-2000"/>
          </a:stretch>
        </a:blipFill>
        <a:effectLst/>
      </p:bgPr>
    </p:bg>
    <p:spTree>
      <p:nvGrpSpPr>
        <p:cNvPr id="1" name=""/>
        <p:cNvGrpSpPr/>
        <p:nvPr/>
      </p:nvGrpSpPr>
      <p:grpSpPr>
        <a:xfrm>
          <a:off x="0" y="0"/>
          <a:ext cx="0" cy="0"/>
          <a:chOff x="0" y="0"/>
          <a:chExt cx="0" cy="0"/>
        </a:xfrm>
      </p:grpSpPr>
      <p:sp>
        <p:nvSpPr>
          <p:cNvPr id="2050" name="Pladsholder til titel 1"/>
          <p:cNvSpPr>
            <a:spLocks noGrp="1"/>
          </p:cNvSpPr>
          <p:nvPr>
            <p:ph type="title"/>
          </p:nvPr>
        </p:nvSpPr>
        <p:spPr bwMode="auto">
          <a:xfrm>
            <a:off x="468313" y="203200"/>
            <a:ext cx="6489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2051"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ltLang="da-DK" smtClean="0"/>
              <a:t>Klik for at redigere typografi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2052" name="Tekstboks 6"/>
          <p:cNvSpPr txBox="1">
            <a:spLocks noChangeArrowheads="1"/>
          </p:cNvSpPr>
          <p:nvPr userDrawn="1"/>
        </p:nvSpPr>
        <p:spPr bwMode="auto">
          <a:xfrm>
            <a:off x="611188" y="6165850"/>
            <a:ext cx="1873250" cy="585788"/>
          </a:xfrm>
          <a:prstGeom prst="rect">
            <a:avLst/>
          </a:prstGeom>
          <a:noFill/>
          <a:ln w="9525">
            <a:noFill/>
            <a:miter lim="800000"/>
            <a:headEnd/>
            <a:tailEnd/>
          </a:ln>
        </p:spPr>
        <p:txBody>
          <a:bodyPr>
            <a:spAutoFit/>
          </a:bodyPr>
          <a:lstStyle/>
          <a:p>
            <a:pPr>
              <a:defRPr/>
            </a:pPr>
            <a:r>
              <a:rPr lang="da-DK" sz="1200" b="1">
                <a:solidFill>
                  <a:srgbClr val="595959"/>
                </a:solidFill>
              </a:rPr>
              <a:t>AFDELING</a:t>
            </a:r>
          </a:p>
          <a:p>
            <a:pPr>
              <a:defRPr/>
            </a:pPr>
            <a:r>
              <a:rPr lang="da-DK" sz="1000">
                <a:solidFill>
                  <a:srgbClr val="595959"/>
                </a:solidFill>
              </a:rPr>
              <a:t>Sundhed og Omsorg</a:t>
            </a:r>
          </a:p>
          <a:p>
            <a:pPr>
              <a:defRPr/>
            </a:pPr>
            <a:r>
              <a:rPr lang="da-DK" sz="1000">
                <a:solidFill>
                  <a:srgbClr val="595959"/>
                </a:solidFill>
              </a:rPr>
              <a:t>Aarhus Kommune</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9" r:id="rId5"/>
  </p:sldLayoutIdLst>
  <p:txStyles>
    <p:titleStyle>
      <a:lvl1pPr algn="ctr" rtl="0" eaLnBrk="0" fontAlgn="base" hangingPunct="0">
        <a:spcBef>
          <a:spcPct val="0"/>
        </a:spcBef>
        <a:spcAft>
          <a:spcPct val="0"/>
        </a:spcAft>
        <a:defRPr sz="3600" kern="1200">
          <a:solidFill>
            <a:schemeClr val="accent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accent1"/>
          </a:solidFill>
          <a:latin typeface="Arial" charset="0"/>
          <a:cs typeface="Arial" charset="0"/>
        </a:defRPr>
      </a:lvl2pPr>
      <a:lvl3pPr algn="ctr" rtl="0" eaLnBrk="0" fontAlgn="base" hangingPunct="0">
        <a:spcBef>
          <a:spcPct val="0"/>
        </a:spcBef>
        <a:spcAft>
          <a:spcPct val="0"/>
        </a:spcAft>
        <a:defRPr sz="3600">
          <a:solidFill>
            <a:schemeClr val="accent1"/>
          </a:solidFill>
          <a:latin typeface="Arial" charset="0"/>
          <a:cs typeface="Arial" charset="0"/>
        </a:defRPr>
      </a:lvl3pPr>
      <a:lvl4pPr algn="ctr" rtl="0" eaLnBrk="0" fontAlgn="base" hangingPunct="0">
        <a:spcBef>
          <a:spcPct val="0"/>
        </a:spcBef>
        <a:spcAft>
          <a:spcPct val="0"/>
        </a:spcAft>
        <a:defRPr sz="3600">
          <a:solidFill>
            <a:schemeClr val="accent1"/>
          </a:solidFill>
          <a:latin typeface="Arial" charset="0"/>
          <a:cs typeface="Arial" charset="0"/>
        </a:defRPr>
      </a:lvl4pPr>
      <a:lvl5pPr algn="ctr" rtl="0" eaLnBrk="0" fontAlgn="base" hangingPunct="0">
        <a:spcBef>
          <a:spcPct val="0"/>
        </a:spcBef>
        <a:spcAft>
          <a:spcPct val="0"/>
        </a:spcAft>
        <a:defRPr sz="3600">
          <a:solidFill>
            <a:schemeClr val="accent1"/>
          </a:solidFill>
          <a:latin typeface="Arial" charset="0"/>
          <a:cs typeface="Arial" charset="0"/>
        </a:defRPr>
      </a:lvl5pPr>
      <a:lvl6pPr marL="457200" algn="ctr" rtl="0" fontAlgn="base">
        <a:spcBef>
          <a:spcPct val="0"/>
        </a:spcBef>
        <a:spcAft>
          <a:spcPct val="0"/>
        </a:spcAft>
        <a:defRPr sz="3600">
          <a:solidFill>
            <a:schemeClr val="accent1"/>
          </a:solidFill>
          <a:latin typeface="Arial" charset="0"/>
          <a:cs typeface="Arial" charset="0"/>
        </a:defRPr>
      </a:lvl6pPr>
      <a:lvl7pPr marL="914400" algn="ctr" rtl="0" fontAlgn="base">
        <a:spcBef>
          <a:spcPct val="0"/>
        </a:spcBef>
        <a:spcAft>
          <a:spcPct val="0"/>
        </a:spcAft>
        <a:defRPr sz="3600">
          <a:solidFill>
            <a:schemeClr val="accent1"/>
          </a:solidFill>
          <a:latin typeface="Arial" charset="0"/>
          <a:cs typeface="Arial" charset="0"/>
        </a:defRPr>
      </a:lvl7pPr>
      <a:lvl8pPr marL="1371600" algn="ctr" rtl="0" fontAlgn="base">
        <a:spcBef>
          <a:spcPct val="0"/>
        </a:spcBef>
        <a:spcAft>
          <a:spcPct val="0"/>
        </a:spcAft>
        <a:defRPr sz="3600">
          <a:solidFill>
            <a:schemeClr val="accent1"/>
          </a:solidFill>
          <a:latin typeface="Arial" charset="0"/>
          <a:cs typeface="Arial" charset="0"/>
        </a:defRPr>
      </a:lvl8pPr>
      <a:lvl9pPr marL="1828800" algn="ctr" rtl="0" fontAlgn="base">
        <a:spcBef>
          <a:spcPct val="0"/>
        </a:spcBef>
        <a:spcAft>
          <a:spcPct val="0"/>
        </a:spcAft>
        <a:defRPr sz="3600">
          <a:solidFill>
            <a:schemeClr val="accent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0.jpeg"/><Relationship Id="rId5" Type="http://schemas.openxmlformats.org/officeDocument/2006/relationships/diagramQuickStyle" Target="../diagrams/quickStyle3.xml"/><Relationship Id="rId10" Type="http://schemas.openxmlformats.org/officeDocument/2006/relationships/image" Target="../media/image29.jpeg"/><Relationship Id="rId4" Type="http://schemas.openxmlformats.org/officeDocument/2006/relationships/diagramLayout" Target="../diagrams/layout3.xml"/><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84213" y="3141663"/>
            <a:ext cx="7772400" cy="1362075"/>
          </a:xfrm>
        </p:spPr>
        <p:txBody>
          <a:bodyPr rtlCol="0">
            <a:noAutofit/>
          </a:bodyPr>
          <a:lstStyle/>
          <a:p>
            <a:pPr eaLnBrk="1" fontAlgn="auto" hangingPunct="1">
              <a:spcAft>
                <a:spcPts val="0"/>
              </a:spcAft>
              <a:defRPr/>
            </a:pPr>
            <a:r>
              <a:rPr lang="da-DK" sz="3200" dirty="0" smtClean="0">
                <a:solidFill>
                  <a:schemeClr val="tx1">
                    <a:lumMod val="65000"/>
                    <a:lumOff val="35000"/>
                  </a:schemeClr>
                </a:solidFill>
              </a:rPr>
              <a:t>Sund by netværksdagene</a:t>
            </a:r>
            <a:endParaRPr lang="da-DK" sz="3200" dirty="0">
              <a:solidFill>
                <a:schemeClr val="tx1">
                  <a:lumMod val="65000"/>
                  <a:lumOff val="35000"/>
                </a:schemeClr>
              </a:solidFill>
            </a:endParaRPr>
          </a:p>
        </p:txBody>
      </p:sp>
      <p:sp>
        <p:nvSpPr>
          <p:cNvPr id="3" name="Undertitel 2"/>
          <p:cNvSpPr>
            <a:spLocks noGrp="1"/>
          </p:cNvSpPr>
          <p:nvPr>
            <p:ph type="body" idx="1"/>
          </p:nvPr>
        </p:nvSpPr>
        <p:spPr>
          <a:xfrm>
            <a:off x="684213" y="1641475"/>
            <a:ext cx="7772400" cy="1500188"/>
          </a:xfrm>
        </p:spPr>
        <p:txBody>
          <a:bodyPr rtlCol="0">
            <a:normAutofit/>
          </a:bodyPr>
          <a:lstStyle/>
          <a:p>
            <a:pPr eaLnBrk="1" fontAlgn="auto" hangingPunct="1">
              <a:spcAft>
                <a:spcPts val="0"/>
              </a:spcAft>
              <a:buFont typeface="Arial" pitchFamily="34" charset="0"/>
              <a:buNone/>
              <a:defRPr/>
            </a:pPr>
            <a:r>
              <a:rPr lang="da-DK" dirty="0" smtClean="0"/>
              <a:t>Hosea Dutschke, 19. marts 2014</a:t>
            </a:r>
            <a:endParaRPr lang="da-DK" dirty="0"/>
          </a:p>
        </p:txBody>
      </p:sp>
      <p:pic>
        <p:nvPicPr>
          <p:cNvPr id="5124" name="Picture 2" descr="http://www.infinitelearning.dk/wp-content/uploads/Kurser_udvikling5.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7400" y="4292600"/>
            <a:ext cx="2968625" cy="219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 nordisk velfærdsmodel</a:t>
            </a:r>
            <a:endParaRPr lang="da-DK" dirty="0"/>
          </a:p>
        </p:txBody>
      </p:sp>
      <p:sp>
        <p:nvSpPr>
          <p:cNvPr id="3" name="Pladsholder til indhold 2"/>
          <p:cNvSpPr>
            <a:spLocks noGrp="1"/>
          </p:cNvSpPr>
          <p:nvPr>
            <p:ph idx="1"/>
          </p:nvPr>
        </p:nvSpPr>
        <p:spPr/>
        <p:txBody>
          <a:bodyPr/>
          <a:lstStyle/>
          <a:p>
            <a:pPr>
              <a:buNone/>
            </a:pPr>
            <a:r>
              <a:rPr lang="da-DK" dirty="0" smtClean="0">
                <a:sym typeface="Wingdings" pitchFamily="2" charset="2"/>
              </a:rPr>
              <a:t>Skal give </a:t>
            </a:r>
            <a:r>
              <a:rPr lang="da-DK" dirty="0" smtClean="0">
                <a:solidFill>
                  <a:schemeClr val="accent6">
                    <a:lumMod val="75000"/>
                  </a:schemeClr>
                </a:solidFill>
                <a:sym typeface="Wingdings" pitchFamily="2" charset="2"/>
              </a:rPr>
              <a:t>frihed</a:t>
            </a:r>
            <a:r>
              <a:rPr lang="da-DK" dirty="0" smtClean="0">
                <a:sym typeface="Wingdings" pitchFamily="2" charset="2"/>
              </a:rPr>
              <a:t>, sikre </a:t>
            </a:r>
            <a:r>
              <a:rPr lang="da-DK" dirty="0" smtClean="0">
                <a:solidFill>
                  <a:schemeClr val="accent6">
                    <a:lumMod val="75000"/>
                  </a:schemeClr>
                </a:solidFill>
                <a:sym typeface="Wingdings" pitchFamily="2" charset="2"/>
              </a:rPr>
              <a:t>lighed</a:t>
            </a:r>
            <a:r>
              <a:rPr lang="da-DK" dirty="0" smtClean="0">
                <a:sym typeface="Wingdings" pitchFamily="2" charset="2"/>
              </a:rPr>
              <a:t> og være </a:t>
            </a:r>
            <a:r>
              <a:rPr lang="da-DK" dirty="0" smtClean="0">
                <a:solidFill>
                  <a:schemeClr val="accent6">
                    <a:lumMod val="75000"/>
                  </a:schemeClr>
                </a:solidFill>
                <a:sym typeface="Wingdings" pitchFamily="2" charset="2"/>
              </a:rPr>
              <a:t>kærlig</a:t>
            </a:r>
          </a:p>
          <a:p>
            <a:r>
              <a:rPr lang="da-DK" sz="2400" dirty="0" smtClean="0"/>
              <a:t>Velfærdsydelser</a:t>
            </a:r>
          </a:p>
          <a:p>
            <a:r>
              <a:rPr lang="da-DK" sz="2400" dirty="0" smtClean="0">
                <a:sym typeface="Wingdings" pitchFamily="2" charset="2"/>
              </a:rPr>
              <a:t>Finansiering</a:t>
            </a:r>
            <a:endParaRPr lang="da-DK" sz="2400" dirty="0" smtClean="0"/>
          </a:p>
          <a:p>
            <a:r>
              <a:rPr lang="da-DK" sz="2400" dirty="0" smtClean="0">
                <a:sym typeface="Wingdings" pitchFamily="2" charset="2"/>
              </a:rPr>
              <a:t>Udførelse </a:t>
            </a:r>
          </a:p>
          <a:p>
            <a:r>
              <a:rPr lang="da-DK" sz="2400" dirty="0" smtClean="0">
                <a:sym typeface="Wingdings" pitchFamily="2" charset="2"/>
              </a:rPr>
              <a:t>Forventninger </a:t>
            </a:r>
          </a:p>
          <a:p>
            <a:endParaRPr lang="da-DK" sz="2400" dirty="0" smtClean="0">
              <a:sym typeface="Wingdings" pitchFamily="2" charset="2"/>
            </a:endParaRPr>
          </a:p>
          <a:p>
            <a:pPr>
              <a:buNone/>
            </a:pPr>
            <a:r>
              <a:rPr lang="da-DK" sz="2400" dirty="0" smtClean="0">
                <a:sym typeface="Wingdings" pitchFamily="2" charset="2"/>
              </a:rPr>
              <a:t> Ret til ikke at have brug for ydelserne</a:t>
            </a:r>
          </a:p>
          <a:p>
            <a:pPr>
              <a:buNone/>
            </a:pPr>
            <a:r>
              <a:rPr lang="da-DK" sz="2400" dirty="0" smtClean="0">
                <a:sym typeface="Wingdings" pitchFamily="2" charset="2"/>
              </a:rPr>
              <a:t> Generøsitet over for medborgere</a:t>
            </a:r>
          </a:p>
          <a:p>
            <a:pPr>
              <a:buNone/>
            </a:pPr>
            <a:r>
              <a:rPr lang="da-DK" sz="2400" dirty="0" smtClean="0">
                <a:sym typeface="Wingdings" pitchFamily="2" charset="2"/>
              </a:rPr>
              <a:t> Offentliges relationelle koordinering</a:t>
            </a:r>
          </a:p>
          <a:p>
            <a:pPr>
              <a:buNone/>
            </a:pPr>
            <a:r>
              <a:rPr lang="da-DK" sz="2400" dirty="0" smtClean="0">
                <a:sym typeface="Wingdings" pitchFamily="2" charset="2"/>
              </a:rPr>
              <a:t> Medborgerskab (JFK)</a:t>
            </a:r>
            <a:endParaRPr lang="da-DK" sz="2400" dirty="0" smtClean="0"/>
          </a:p>
          <a:p>
            <a:endParaRPr lang="da-DK" sz="2400" dirty="0" smtClean="0"/>
          </a:p>
          <a:p>
            <a:pPr>
              <a:buNone/>
            </a:pPr>
            <a:endParaRPr lang="da-DK" dirty="0" smtClean="0">
              <a:sym typeface="Wingdings" pitchFamily="2" charset="2"/>
            </a:endParaRPr>
          </a:p>
          <a:p>
            <a:pPr>
              <a:buNone/>
            </a:pPr>
            <a:endParaRPr lang="da-DK" dirty="0" smtClean="0"/>
          </a:p>
        </p:txBody>
      </p:sp>
      <p:pic>
        <p:nvPicPr>
          <p:cNvPr id="4" name="Billede 3" descr="http://www.clausmeyer.dk/uploads/pg_content/2611_image_2677_1.jpg"/>
          <p:cNvPicPr/>
          <p:nvPr/>
        </p:nvPicPr>
        <p:blipFill>
          <a:blip r:embed="rId3" cstate="print">
            <a:clrChange>
              <a:clrFrom>
                <a:srgbClr val="FEFEFE"/>
              </a:clrFrom>
              <a:clrTo>
                <a:srgbClr val="FEFEFE">
                  <a:alpha val="0"/>
                </a:srgbClr>
              </a:clrTo>
            </a:clrChange>
          </a:blip>
          <a:srcRect l="26460" r="20621"/>
          <a:stretch>
            <a:fillRect/>
          </a:stretch>
        </p:blipFill>
        <p:spPr bwMode="auto">
          <a:xfrm>
            <a:off x="6156176" y="3789040"/>
            <a:ext cx="3024336" cy="1047750"/>
          </a:xfrm>
          <a:prstGeom prst="rect">
            <a:avLst/>
          </a:prstGeom>
          <a:noFill/>
          <a:ln w="9525">
            <a:noFill/>
            <a:miter lim="800000"/>
            <a:headEnd/>
            <a:tailEnd/>
          </a:ln>
        </p:spPr>
      </p:pic>
      <p:pic>
        <p:nvPicPr>
          <p:cNvPr id="1026" name="Picture 2" descr="C:\Users\azmda59\Desktop\COLOURBOX672723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24128" y="2780928"/>
            <a:ext cx="3783556" cy="37835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festtema.dk/media/catalog/product/cache/7/small_image/188x222/9df78eab33525d08d6e5fb8d27136e95/f/r/frankrig_p_pind_30x45.jpg"/>
          <p:cNvPicPr>
            <a:picLocks noChangeAspect="1" noChangeArrowheads="1"/>
          </p:cNvPicPr>
          <p:nvPr/>
        </p:nvPicPr>
        <p:blipFill>
          <a:blip r:embed="rId3" cstate="print"/>
          <a:srcRect t="16091" b="15998"/>
          <a:stretch>
            <a:fillRect/>
          </a:stretch>
        </p:blipFill>
        <p:spPr bwMode="auto">
          <a:xfrm>
            <a:off x="6921252" y="4077072"/>
            <a:ext cx="2222748" cy="1782474"/>
          </a:xfrm>
          <a:prstGeom prst="rect">
            <a:avLst/>
          </a:prstGeom>
          <a:noFill/>
        </p:spPr>
      </p:pic>
      <p:sp>
        <p:nvSpPr>
          <p:cNvPr id="2" name="Titel 1"/>
          <p:cNvSpPr>
            <a:spLocks noGrp="1"/>
          </p:cNvSpPr>
          <p:nvPr>
            <p:ph type="title"/>
          </p:nvPr>
        </p:nvSpPr>
        <p:spPr/>
        <p:txBody>
          <a:bodyPr/>
          <a:lstStyle/>
          <a:p>
            <a:r>
              <a:rPr lang="da-DK" dirty="0" smtClean="0"/>
              <a:t>Nye nordiske grundsætninger</a:t>
            </a:r>
          </a:p>
        </p:txBody>
      </p:sp>
      <p:sp>
        <p:nvSpPr>
          <p:cNvPr id="3" name="Pladsholder til indhold 2"/>
          <p:cNvSpPr>
            <a:spLocks noGrp="1"/>
          </p:cNvSpPr>
          <p:nvPr>
            <p:ph idx="1"/>
          </p:nvPr>
        </p:nvSpPr>
        <p:spPr/>
        <p:txBody>
          <a:bodyPr>
            <a:normAutofit/>
          </a:bodyPr>
          <a:lstStyle/>
          <a:p>
            <a:r>
              <a:rPr lang="da-DK" dirty="0" smtClean="0"/>
              <a:t>De gamle grundsætninger</a:t>
            </a:r>
          </a:p>
          <a:p>
            <a:pPr lvl="1"/>
            <a:r>
              <a:rPr lang="da-DK" dirty="0" smtClean="0"/>
              <a:t>Rettigheder </a:t>
            </a:r>
          </a:p>
          <a:p>
            <a:pPr lvl="1"/>
            <a:r>
              <a:rPr lang="da-DK" dirty="0" smtClean="0"/>
              <a:t>Service</a:t>
            </a:r>
          </a:p>
          <a:p>
            <a:pPr lvl="1"/>
            <a:r>
              <a:rPr lang="da-DK" dirty="0" smtClean="0"/>
              <a:t>Institutionalisering</a:t>
            </a:r>
          </a:p>
          <a:p>
            <a:r>
              <a:rPr lang="da-DK" dirty="0" smtClean="0"/>
              <a:t>Nye nordiske grundsætninger</a:t>
            </a:r>
          </a:p>
          <a:p>
            <a:pPr lvl="1"/>
            <a:r>
              <a:rPr lang="da-DK" dirty="0" smtClean="0"/>
              <a:t>Frihed</a:t>
            </a:r>
          </a:p>
          <a:p>
            <a:pPr lvl="1"/>
            <a:r>
              <a:rPr lang="da-DK" dirty="0" smtClean="0"/>
              <a:t>Lighed</a:t>
            </a:r>
            <a:endParaRPr lang="da-DK" dirty="0" smtClean="0">
              <a:solidFill>
                <a:srgbClr val="FF0000"/>
              </a:solidFill>
            </a:endParaRPr>
          </a:p>
          <a:p>
            <a:pPr lvl="1"/>
            <a:r>
              <a:rPr lang="da-DK" dirty="0" smtClean="0"/>
              <a:t>Broderskab og kærlighed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7" name="Vinklet forbindelse 17"/>
          <p:cNvCxnSpPr>
            <a:cxnSpLocks noChangeShapeType="1"/>
          </p:cNvCxnSpPr>
          <p:nvPr/>
        </p:nvCxnSpPr>
        <p:spPr bwMode="auto">
          <a:xfrm>
            <a:off x="4318000" y="3175000"/>
            <a:ext cx="642938" cy="642938"/>
          </a:xfrm>
          <a:prstGeom prst="bentConnector3">
            <a:avLst>
              <a:gd name="adj1" fmla="val 50000"/>
            </a:avLst>
          </a:prstGeom>
          <a:noFill/>
          <a:ln w="12700" algn="ctr">
            <a:noFill/>
            <a:miter lim="0"/>
            <a:headEnd/>
            <a:tailEnd/>
          </a:ln>
        </p:spPr>
      </p:cxnSp>
      <p:graphicFrame>
        <p:nvGraphicFramePr>
          <p:cNvPr id="30" name="Diagram 29"/>
          <p:cNvGraphicFramePr/>
          <p:nvPr/>
        </p:nvGraphicFramePr>
        <p:xfrm>
          <a:off x="395536" y="1556792"/>
          <a:ext cx="784887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kstboks 30"/>
          <p:cNvSpPr txBox="1"/>
          <p:nvPr/>
        </p:nvSpPr>
        <p:spPr>
          <a:xfrm>
            <a:off x="3005242" y="6084004"/>
            <a:ext cx="2646878" cy="369332"/>
          </a:xfrm>
          <a:prstGeom prst="rect">
            <a:avLst/>
          </a:prstGeom>
          <a:noFill/>
        </p:spPr>
        <p:txBody>
          <a:bodyPr wrap="none" rtlCol="0">
            <a:spAutoFit/>
          </a:bodyPr>
          <a:lstStyle/>
          <a:p>
            <a:r>
              <a:rPr lang="da-DK" dirty="0" smtClean="0"/>
              <a:t>Uddan borger og familie</a:t>
            </a:r>
          </a:p>
        </p:txBody>
      </p:sp>
      <p:sp>
        <p:nvSpPr>
          <p:cNvPr id="12291" name="Tekstboks 5"/>
          <p:cNvSpPr txBox="1">
            <a:spLocks noChangeArrowheads="1"/>
          </p:cNvSpPr>
          <p:nvPr/>
        </p:nvSpPr>
        <p:spPr bwMode="auto">
          <a:xfrm>
            <a:off x="3203848" y="5031878"/>
            <a:ext cx="2232248" cy="557362"/>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a:solidFill>
                  <a:schemeClr val="tx1"/>
                </a:solidFill>
                <a:latin typeface="Calibri" pitchFamily="34" charset="0"/>
              </a:rPr>
              <a:t>Velfærdsteknologi - hjælpemidler</a:t>
            </a:r>
          </a:p>
        </p:txBody>
      </p:sp>
      <p:sp>
        <p:nvSpPr>
          <p:cNvPr id="12292" name="Tekstboks 6"/>
          <p:cNvSpPr txBox="1">
            <a:spLocks noChangeArrowheads="1"/>
          </p:cNvSpPr>
          <p:nvPr/>
        </p:nvSpPr>
        <p:spPr bwMode="auto">
          <a:xfrm>
            <a:off x="3203848" y="5710147"/>
            <a:ext cx="2232248"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a:solidFill>
                  <a:schemeClr val="tx1"/>
                </a:solidFill>
                <a:latin typeface="Calibri" pitchFamily="34" charset="0"/>
              </a:rPr>
              <a:t>Rehabilitering</a:t>
            </a:r>
          </a:p>
        </p:txBody>
      </p:sp>
      <p:sp>
        <p:nvSpPr>
          <p:cNvPr id="12293" name="Tekstboks 7"/>
          <p:cNvSpPr txBox="1">
            <a:spLocks noChangeArrowheads="1"/>
          </p:cNvSpPr>
          <p:nvPr/>
        </p:nvSpPr>
        <p:spPr bwMode="auto">
          <a:xfrm>
            <a:off x="611560" y="3645024"/>
            <a:ext cx="2160241" cy="557362"/>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err="1" smtClean="0">
                <a:solidFill>
                  <a:schemeClr val="tx1"/>
                </a:solidFill>
                <a:latin typeface="Calibri" pitchFamily="34" charset="0"/>
              </a:rPr>
              <a:t>Besjæling/personlig-gørelse/hjemliggørelse</a:t>
            </a:r>
            <a:endParaRPr lang="da-DK" sz="1600" dirty="0">
              <a:solidFill>
                <a:schemeClr val="tx1"/>
              </a:solidFill>
              <a:latin typeface="Calibri" pitchFamily="34" charset="0"/>
            </a:endParaRPr>
          </a:p>
        </p:txBody>
      </p:sp>
      <p:sp>
        <p:nvSpPr>
          <p:cNvPr id="12294" name="Tekstboks 8"/>
          <p:cNvSpPr txBox="1">
            <a:spLocks noChangeArrowheads="1"/>
          </p:cNvSpPr>
          <p:nvPr/>
        </p:nvSpPr>
        <p:spPr bwMode="auto">
          <a:xfrm>
            <a:off x="611560" y="4437112"/>
            <a:ext cx="2160240"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Medborgerskab</a:t>
            </a:r>
            <a:endParaRPr lang="da-DK" sz="1600" dirty="0">
              <a:solidFill>
                <a:schemeClr val="tx1"/>
              </a:solidFill>
              <a:latin typeface="Calibri" pitchFamily="34" charset="0"/>
            </a:endParaRPr>
          </a:p>
        </p:txBody>
      </p:sp>
      <p:sp>
        <p:nvSpPr>
          <p:cNvPr id="12303" name="Tekstboks 8"/>
          <p:cNvSpPr txBox="1">
            <a:spLocks noChangeArrowheads="1"/>
          </p:cNvSpPr>
          <p:nvPr/>
        </p:nvSpPr>
        <p:spPr bwMode="auto">
          <a:xfrm>
            <a:off x="611560" y="4959895"/>
            <a:ext cx="2160240"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a:solidFill>
                  <a:schemeClr val="tx1"/>
                </a:solidFill>
                <a:latin typeface="Calibri" pitchFamily="34" charset="0"/>
              </a:rPr>
              <a:t>Frivilligt arbejde</a:t>
            </a:r>
          </a:p>
        </p:txBody>
      </p:sp>
      <p:sp>
        <p:nvSpPr>
          <p:cNvPr id="15" name="Tekstboks 14"/>
          <p:cNvSpPr txBox="1">
            <a:spLocks noChangeArrowheads="1"/>
          </p:cNvSpPr>
          <p:nvPr/>
        </p:nvSpPr>
        <p:spPr bwMode="auto">
          <a:xfrm>
            <a:off x="1187624" y="1556792"/>
            <a:ext cx="1224136" cy="338554"/>
          </a:xfrm>
          <a:prstGeom prst="rect">
            <a:avLst/>
          </a:prstGeom>
          <a:noFill/>
          <a:ln w="9525">
            <a:noFill/>
            <a:miter lim="800000"/>
            <a:headEnd/>
            <a:tailEnd/>
          </a:ln>
        </p:spPr>
        <p:txBody>
          <a:bodyPr wrap="square">
            <a:spAutoFit/>
          </a:bodyPr>
          <a:lstStyle/>
          <a:p>
            <a:r>
              <a:rPr lang="da-DK" b="1" dirty="0" smtClean="0">
                <a:solidFill>
                  <a:schemeClr val="tx1"/>
                </a:solidFill>
                <a:latin typeface="Calibri" pitchFamily="34" charset="0"/>
              </a:rPr>
              <a:t>Kærlighed</a:t>
            </a:r>
            <a:endParaRPr lang="da-DK" b="1" dirty="0">
              <a:solidFill>
                <a:schemeClr val="tx1"/>
              </a:solidFill>
              <a:latin typeface="Calibri" pitchFamily="34" charset="0"/>
            </a:endParaRPr>
          </a:p>
        </p:txBody>
      </p:sp>
      <p:sp>
        <p:nvSpPr>
          <p:cNvPr id="21" name="Tekstboks 20"/>
          <p:cNvSpPr txBox="1">
            <a:spLocks noChangeArrowheads="1"/>
          </p:cNvSpPr>
          <p:nvPr/>
        </p:nvSpPr>
        <p:spPr bwMode="auto">
          <a:xfrm>
            <a:off x="3923928" y="1556792"/>
            <a:ext cx="936104" cy="338554"/>
          </a:xfrm>
          <a:prstGeom prst="rect">
            <a:avLst/>
          </a:prstGeom>
          <a:noFill/>
          <a:ln w="9525">
            <a:noFill/>
            <a:miter lim="800000"/>
            <a:headEnd/>
            <a:tailEnd/>
          </a:ln>
        </p:spPr>
        <p:txBody>
          <a:bodyPr wrap="square">
            <a:spAutoFit/>
          </a:bodyPr>
          <a:lstStyle/>
          <a:p>
            <a:r>
              <a:rPr lang="da-DK" b="1" dirty="0" smtClean="0">
                <a:solidFill>
                  <a:schemeClr val="tx1"/>
                </a:solidFill>
                <a:latin typeface="Calibri" pitchFamily="34" charset="0"/>
              </a:rPr>
              <a:t>Frihed</a:t>
            </a:r>
            <a:endParaRPr lang="da-DK" b="1" dirty="0">
              <a:solidFill>
                <a:schemeClr val="tx1"/>
              </a:solidFill>
              <a:latin typeface="Calibri" pitchFamily="34" charset="0"/>
            </a:endParaRPr>
          </a:p>
        </p:txBody>
      </p:sp>
      <p:sp>
        <p:nvSpPr>
          <p:cNvPr id="41" name="Tekstboks 6"/>
          <p:cNvSpPr txBox="1">
            <a:spLocks noChangeArrowheads="1"/>
          </p:cNvSpPr>
          <p:nvPr/>
        </p:nvSpPr>
        <p:spPr bwMode="auto">
          <a:xfrm>
            <a:off x="5796136" y="3645024"/>
            <a:ext cx="2232248"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Modvirke social ulighed</a:t>
            </a:r>
            <a:endParaRPr lang="da-DK" sz="1600" dirty="0">
              <a:solidFill>
                <a:schemeClr val="tx1"/>
              </a:solidFill>
              <a:latin typeface="Calibri" pitchFamily="34" charset="0"/>
            </a:endParaRPr>
          </a:p>
        </p:txBody>
      </p:sp>
      <p:sp>
        <p:nvSpPr>
          <p:cNvPr id="42" name="Tekstboks 6"/>
          <p:cNvSpPr txBox="1">
            <a:spLocks noChangeArrowheads="1"/>
          </p:cNvSpPr>
          <p:nvPr/>
        </p:nvSpPr>
        <p:spPr bwMode="auto">
          <a:xfrm>
            <a:off x="5796136" y="4167782"/>
            <a:ext cx="2232248" cy="557362"/>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Modvirke sundhedsmæssig ulighed</a:t>
            </a:r>
            <a:endParaRPr lang="da-DK" sz="1600" dirty="0">
              <a:solidFill>
                <a:schemeClr val="tx1"/>
              </a:solidFill>
              <a:latin typeface="Calibri" pitchFamily="34" charset="0"/>
            </a:endParaRPr>
          </a:p>
        </p:txBody>
      </p:sp>
      <p:sp>
        <p:nvSpPr>
          <p:cNvPr id="43" name="Tekstboks 6"/>
          <p:cNvSpPr txBox="1">
            <a:spLocks noChangeArrowheads="1"/>
          </p:cNvSpPr>
          <p:nvPr/>
        </p:nvSpPr>
        <p:spPr bwMode="auto">
          <a:xfrm>
            <a:off x="5796136" y="4918059"/>
            <a:ext cx="2232248" cy="557362"/>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Opgør med strukturel ulighed</a:t>
            </a:r>
            <a:endParaRPr lang="da-DK" sz="1600" dirty="0">
              <a:solidFill>
                <a:schemeClr val="tx1"/>
              </a:solidFill>
              <a:latin typeface="Calibri" pitchFamily="34" charset="0"/>
            </a:endParaRPr>
          </a:p>
        </p:txBody>
      </p:sp>
      <p:sp>
        <p:nvSpPr>
          <p:cNvPr id="45" name="Tekstboks 44"/>
          <p:cNvSpPr txBox="1">
            <a:spLocks noChangeArrowheads="1"/>
          </p:cNvSpPr>
          <p:nvPr/>
        </p:nvSpPr>
        <p:spPr bwMode="auto">
          <a:xfrm>
            <a:off x="6588224" y="1556792"/>
            <a:ext cx="864096" cy="338554"/>
          </a:xfrm>
          <a:prstGeom prst="rect">
            <a:avLst/>
          </a:prstGeom>
          <a:noFill/>
          <a:ln w="9525">
            <a:noFill/>
            <a:miter lim="800000"/>
            <a:headEnd/>
            <a:tailEnd/>
          </a:ln>
        </p:spPr>
        <p:txBody>
          <a:bodyPr wrap="square">
            <a:spAutoFit/>
          </a:bodyPr>
          <a:lstStyle/>
          <a:p>
            <a:r>
              <a:rPr lang="da-DK" b="1" dirty="0" smtClean="0">
                <a:solidFill>
                  <a:schemeClr val="tx1"/>
                </a:solidFill>
                <a:latin typeface="Calibri" pitchFamily="34" charset="0"/>
              </a:rPr>
              <a:t>Lighed</a:t>
            </a:r>
            <a:endParaRPr lang="da-DK" b="1" dirty="0">
              <a:solidFill>
                <a:schemeClr val="tx1"/>
              </a:solidFill>
              <a:latin typeface="Calibri" pitchFamily="34" charset="0"/>
            </a:endParaRPr>
          </a:p>
        </p:txBody>
      </p:sp>
      <p:sp>
        <p:nvSpPr>
          <p:cNvPr id="23" name="Titel 1"/>
          <p:cNvSpPr>
            <a:spLocks noGrp="1"/>
          </p:cNvSpPr>
          <p:nvPr>
            <p:ph type="title"/>
          </p:nvPr>
        </p:nvSpPr>
        <p:spPr>
          <a:xfrm>
            <a:off x="683568" y="0"/>
            <a:ext cx="6491064" cy="908720"/>
          </a:xfrm>
        </p:spPr>
        <p:txBody>
          <a:bodyPr/>
          <a:lstStyle/>
          <a:p>
            <a:r>
              <a:rPr lang="da-DK" sz="3200" dirty="0" smtClean="0"/>
              <a:t>Kærlig Kommune</a:t>
            </a:r>
            <a:br>
              <a:rPr lang="da-DK" sz="3200" dirty="0" smtClean="0"/>
            </a:br>
            <a:r>
              <a:rPr lang="da-DK" sz="3200" dirty="0" smtClean="0"/>
              <a:t>– den nye nordiske velfærdsmodel</a:t>
            </a:r>
            <a:endParaRPr lang="da-DK" sz="3200" dirty="0"/>
          </a:p>
        </p:txBody>
      </p:sp>
      <p:sp>
        <p:nvSpPr>
          <p:cNvPr id="17" name="Tekstboks 8"/>
          <p:cNvSpPr txBox="1">
            <a:spLocks noChangeArrowheads="1"/>
          </p:cNvSpPr>
          <p:nvPr/>
        </p:nvSpPr>
        <p:spPr bwMode="auto">
          <a:xfrm>
            <a:off x="611560" y="5422115"/>
            <a:ext cx="2160240" cy="557362"/>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Relationskoordinering - </a:t>
            </a:r>
            <a:r>
              <a:rPr lang="da-DK" sz="1600" dirty="0" err="1" smtClean="0">
                <a:solidFill>
                  <a:schemeClr val="tx1"/>
                </a:solidFill>
                <a:latin typeface="Calibri" pitchFamily="34" charset="0"/>
              </a:rPr>
              <a:t>coproduktion</a:t>
            </a:r>
            <a:endParaRPr lang="da-DK" sz="1600" dirty="0">
              <a:solidFill>
                <a:schemeClr val="tx1"/>
              </a:solidFill>
              <a:latin typeface="Calibri" pitchFamily="34" charset="0"/>
            </a:endParaRPr>
          </a:p>
        </p:txBody>
      </p:sp>
      <p:sp>
        <p:nvSpPr>
          <p:cNvPr id="18" name="Tekstboks 6"/>
          <p:cNvSpPr txBox="1">
            <a:spLocks noChangeArrowheads="1"/>
          </p:cNvSpPr>
          <p:nvPr/>
        </p:nvSpPr>
        <p:spPr bwMode="auto">
          <a:xfrm>
            <a:off x="3203848" y="3765931"/>
            <a:ext cx="2232248"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Retten til eget liv</a:t>
            </a:r>
            <a:endParaRPr lang="da-DK" sz="1600" dirty="0">
              <a:solidFill>
                <a:schemeClr val="tx1"/>
              </a:solidFill>
              <a:latin typeface="Calibri" pitchFamily="34" charset="0"/>
            </a:endParaRPr>
          </a:p>
        </p:txBody>
      </p:sp>
      <p:sp>
        <p:nvSpPr>
          <p:cNvPr id="19" name="Tekstboks 6"/>
          <p:cNvSpPr txBox="1">
            <a:spLocks noChangeArrowheads="1"/>
          </p:cNvSpPr>
          <p:nvPr/>
        </p:nvSpPr>
        <p:spPr bwMode="auto">
          <a:xfrm>
            <a:off x="3203848" y="4197979"/>
            <a:ext cx="2232248"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Fra service til selvhjulpen</a:t>
            </a:r>
            <a:endParaRPr lang="da-DK" sz="1600" dirty="0">
              <a:solidFill>
                <a:schemeClr val="tx1"/>
              </a:solidFill>
              <a:latin typeface="Calibri" pitchFamily="34" charset="0"/>
            </a:endParaRPr>
          </a:p>
        </p:txBody>
      </p:sp>
      <p:sp>
        <p:nvSpPr>
          <p:cNvPr id="20" name="Tekstboks 6"/>
          <p:cNvSpPr txBox="1">
            <a:spLocks noChangeArrowheads="1"/>
          </p:cNvSpPr>
          <p:nvPr/>
        </p:nvSpPr>
        <p:spPr bwMode="auto">
          <a:xfrm>
            <a:off x="3203848" y="4630027"/>
            <a:ext cx="2232248"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Træning</a:t>
            </a:r>
            <a:endParaRPr lang="da-DK" sz="1600" dirty="0">
              <a:solidFill>
                <a:schemeClr val="tx1"/>
              </a:solidFill>
              <a:latin typeface="Calibri" pitchFamily="34" charset="0"/>
            </a:endParaRPr>
          </a:p>
        </p:txBody>
      </p:sp>
      <p:sp>
        <p:nvSpPr>
          <p:cNvPr id="22" name="Tekstboks 6"/>
          <p:cNvSpPr txBox="1">
            <a:spLocks noChangeArrowheads="1"/>
          </p:cNvSpPr>
          <p:nvPr/>
        </p:nvSpPr>
        <p:spPr bwMode="auto">
          <a:xfrm>
            <a:off x="5796136" y="5566131"/>
            <a:ext cx="2232248" cy="311141"/>
          </a:xfrm>
          <a:prstGeom prst="rect">
            <a:avLst/>
          </a:prstGeom>
          <a:noFill/>
          <a:ln w="9525">
            <a:solidFill>
              <a:schemeClr val="tx1">
                <a:alpha val="54901"/>
              </a:schemeClr>
            </a:solidFill>
            <a:miter lim="800000"/>
            <a:headEnd/>
            <a:tailEnd/>
          </a:ln>
        </p:spPr>
        <p:txBody>
          <a:bodyPr wrap="square" lIns="64291" tIns="32146" rIns="64291" bIns="32146">
            <a:spAutoFit/>
          </a:bodyPr>
          <a:lstStyle/>
          <a:p>
            <a:r>
              <a:rPr lang="da-DK" sz="1600" dirty="0" smtClean="0">
                <a:solidFill>
                  <a:schemeClr val="tx1"/>
                </a:solidFill>
                <a:latin typeface="Calibri" pitchFamily="34" charset="0"/>
              </a:rPr>
              <a:t>Lige muligheder</a:t>
            </a:r>
            <a:endParaRPr lang="da-DK" sz="1600" dirty="0">
              <a:solidFill>
                <a:schemeClr val="tx1"/>
              </a:solidFill>
              <a:latin typeface="Calibri" pitchFamily="34" charset="0"/>
            </a:endParaRPr>
          </a:p>
        </p:txBody>
      </p:sp>
      <p:grpSp>
        <p:nvGrpSpPr>
          <p:cNvPr id="2" name="Gruppe 7"/>
          <p:cNvGrpSpPr>
            <a:grpSpLocks noChangeAspect="1"/>
          </p:cNvGrpSpPr>
          <p:nvPr/>
        </p:nvGrpSpPr>
        <p:grpSpPr bwMode="auto">
          <a:xfrm rot="21277539">
            <a:off x="5602878" y="6185638"/>
            <a:ext cx="1999610" cy="579991"/>
            <a:chOff x="743808" y="2708920"/>
            <a:chExt cx="7947161" cy="2305065"/>
          </a:xfrm>
        </p:grpSpPr>
        <p:pic>
          <p:nvPicPr>
            <p:cNvPr id="25" name="Picture 2" descr="V:\Strategi sekretariat og kommunikation\Kommunikation\Ledetråde\borgerne_væk_lille.jpg"/>
            <p:cNvPicPr>
              <a:picLocks noChangeAspect="1" noChangeArrowheads="1"/>
            </p:cNvPicPr>
            <p:nvPr/>
          </p:nvPicPr>
          <p:blipFill>
            <a:blip r:embed="rId8" cstate="print"/>
            <a:srcRect/>
            <a:stretch>
              <a:fillRect/>
            </a:stretch>
          </p:blipFill>
          <p:spPr bwMode="auto">
            <a:xfrm>
              <a:off x="743808" y="2708920"/>
              <a:ext cx="1595944" cy="2304256"/>
            </a:xfrm>
            <a:prstGeom prst="rect">
              <a:avLst/>
            </a:prstGeom>
            <a:noFill/>
            <a:ln w="9525">
              <a:noFill/>
              <a:miter lim="800000"/>
              <a:headEnd/>
              <a:tailEnd/>
            </a:ln>
          </p:spPr>
        </p:pic>
        <p:pic>
          <p:nvPicPr>
            <p:cNvPr id="26" name="Picture 3" descr="V:\Strategi sekretariat og kommunikation\Kommunikation\Ledetråde\Kopi af al_magt_lille.jpg"/>
            <p:cNvPicPr>
              <a:picLocks noChangeAspect="1" noChangeArrowheads="1"/>
            </p:cNvPicPr>
            <p:nvPr/>
          </p:nvPicPr>
          <p:blipFill>
            <a:blip r:embed="rId9" cstate="print"/>
            <a:srcRect/>
            <a:stretch>
              <a:fillRect/>
            </a:stretch>
          </p:blipFill>
          <p:spPr bwMode="auto">
            <a:xfrm>
              <a:off x="2339752" y="2708920"/>
              <a:ext cx="1584176" cy="2305065"/>
            </a:xfrm>
            <a:prstGeom prst="rect">
              <a:avLst/>
            </a:prstGeom>
            <a:noFill/>
            <a:ln w="9525">
              <a:noFill/>
              <a:miter lim="800000"/>
              <a:headEnd/>
              <a:tailEnd/>
            </a:ln>
          </p:spPr>
        </p:pic>
        <p:pic>
          <p:nvPicPr>
            <p:cNvPr id="27" name="Picture 4" descr="V:\Strategi sekretariat og kommunikation\Kommunikation\Ledetråde\sammen_med_lille.jpg"/>
            <p:cNvPicPr>
              <a:picLocks noChangeAspect="1" noChangeArrowheads="1"/>
            </p:cNvPicPr>
            <p:nvPr/>
          </p:nvPicPr>
          <p:blipFill>
            <a:blip r:embed="rId10" cstate="print"/>
            <a:srcRect/>
            <a:stretch>
              <a:fillRect/>
            </a:stretch>
          </p:blipFill>
          <p:spPr bwMode="auto">
            <a:xfrm>
              <a:off x="7092280" y="2708920"/>
              <a:ext cx="1598689" cy="2304256"/>
            </a:xfrm>
            <a:prstGeom prst="rect">
              <a:avLst/>
            </a:prstGeom>
            <a:noFill/>
            <a:ln w="9525">
              <a:noFill/>
              <a:miter lim="800000"/>
              <a:headEnd/>
              <a:tailEnd/>
            </a:ln>
          </p:spPr>
        </p:pic>
        <p:pic>
          <p:nvPicPr>
            <p:cNvPr id="28" name="Picture 5" descr="V:\Strategi sekretariat og kommunikation\Kommunikation\Ledetråde\slip_fri_lille.jpg"/>
            <p:cNvPicPr>
              <a:picLocks noChangeAspect="1" noChangeArrowheads="1"/>
            </p:cNvPicPr>
            <p:nvPr/>
          </p:nvPicPr>
          <p:blipFill>
            <a:blip r:embed="rId11" cstate="print"/>
            <a:srcRect/>
            <a:stretch>
              <a:fillRect/>
            </a:stretch>
          </p:blipFill>
          <p:spPr bwMode="auto">
            <a:xfrm>
              <a:off x="3923928" y="2708920"/>
              <a:ext cx="1592517" cy="2304256"/>
            </a:xfrm>
            <a:prstGeom prst="rect">
              <a:avLst/>
            </a:prstGeom>
            <a:noFill/>
            <a:ln w="9525">
              <a:noFill/>
              <a:miter lim="800000"/>
              <a:headEnd/>
              <a:tailEnd/>
            </a:ln>
          </p:spPr>
        </p:pic>
        <p:pic>
          <p:nvPicPr>
            <p:cNvPr id="29" name="Picture 7" descr="V:\Strategi sekretariat og kommunikation\Kommunikation\Ledetråde\ledelseskort2.jpg"/>
            <p:cNvPicPr>
              <a:picLocks noChangeAspect="1" noChangeArrowheads="1"/>
            </p:cNvPicPr>
            <p:nvPr/>
          </p:nvPicPr>
          <p:blipFill>
            <a:blip r:embed="rId12" cstate="print"/>
            <a:srcRect/>
            <a:stretch>
              <a:fillRect/>
            </a:stretch>
          </p:blipFill>
          <p:spPr bwMode="auto">
            <a:xfrm>
              <a:off x="5508104" y="2708920"/>
              <a:ext cx="1609622" cy="2304256"/>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a-DK" smtClean="0">
                <a:latin typeface="Arial" charset="0"/>
                <a:cs typeface="Arial" charset="0"/>
              </a:rPr>
              <a:t>Kærlighed</a:t>
            </a:r>
          </a:p>
        </p:txBody>
      </p:sp>
      <p:sp>
        <p:nvSpPr>
          <p:cNvPr id="3" name="Pladsholder til indhold 2"/>
          <p:cNvSpPr>
            <a:spLocks noGrp="1"/>
          </p:cNvSpPr>
          <p:nvPr>
            <p:ph idx="1"/>
          </p:nvPr>
        </p:nvSpPr>
        <p:spPr>
          <a:xfrm>
            <a:off x="457200" y="1772816"/>
            <a:ext cx="8686800" cy="4525963"/>
          </a:xfrm>
        </p:spPr>
        <p:txBody>
          <a:bodyPr/>
          <a:lstStyle/>
          <a:p>
            <a:pPr marL="342900" lvl="1" indent="-342900">
              <a:buFont typeface="Arial" charset="0"/>
              <a:buChar char="•"/>
              <a:defRPr/>
            </a:pPr>
            <a:r>
              <a:rPr lang="da-DK" sz="2400" dirty="0" smtClean="0"/>
              <a:t>Vi skal tænke de pårørende, familien, netværket, de frivillige og civilsamfundet ind i alle sammenhænge</a:t>
            </a:r>
          </a:p>
          <a:p>
            <a:pPr lvl="1">
              <a:defRPr/>
            </a:pPr>
            <a:r>
              <a:rPr lang="da-DK" sz="2000" dirty="0"/>
              <a:t>I</a:t>
            </a:r>
            <a:r>
              <a:rPr lang="da-DK" sz="2000" dirty="0" smtClean="0"/>
              <a:t>nddrage, støtte, oplære og uddanne de pårørende og netværket</a:t>
            </a:r>
          </a:p>
          <a:p>
            <a:pPr lvl="1">
              <a:defRPr/>
            </a:pPr>
            <a:r>
              <a:rPr lang="da-DK" sz="2000" dirty="0" smtClean="0"/>
              <a:t>Understøtte medborgerskabet og skabe stærkere fællesskaber</a:t>
            </a:r>
          </a:p>
          <a:p>
            <a:pPr lvl="1">
              <a:defRPr/>
            </a:pPr>
            <a:r>
              <a:rPr lang="da-DK" sz="2000" dirty="0"/>
              <a:t>De skal kunne løfte sig selv, hinanden og den de </a:t>
            </a:r>
            <a:r>
              <a:rPr lang="da-DK" sz="2000" dirty="0" smtClean="0"/>
              <a:t>elsker</a:t>
            </a:r>
          </a:p>
          <a:p>
            <a:pPr lvl="1">
              <a:defRPr/>
            </a:pPr>
            <a:endParaRPr lang="da-DK" sz="2000" dirty="0"/>
          </a:p>
          <a:p>
            <a:pPr>
              <a:buNone/>
              <a:defRPr/>
            </a:pPr>
            <a:endParaRPr lang="da-DK" sz="1800" dirty="0"/>
          </a:p>
          <a:p>
            <a:pPr>
              <a:buNone/>
              <a:defRPr/>
            </a:pPr>
            <a:endParaRPr lang="da-DK" sz="1400" dirty="0" smtClean="0"/>
          </a:p>
          <a:p>
            <a:pPr>
              <a:buNone/>
              <a:defRPr/>
            </a:pPr>
            <a:endParaRPr lang="da-DK" sz="1400" dirty="0"/>
          </a:p>
          <a:p>
            <a:pPr>
              <a:buNone/>
              <a:defRPr/>
            </a:pPr>
            <a:r>
              <a:rPr lang="da-DK" sz="1800" dirty="0" smtClean="0"/>
              <a:t>Vores </a:t>
            </a:r>
            <a:r>
              <a:rPr lang="da-DK" sz="1800" dirty="0"/>
              <a:t>målsætning er, at så mange som muligt</a:t>
            </a:r>
          </a:p>
          <a:p>
            <a:pPr>
              <a:buNone/>
              <a:defRPr/>
            </a:pPr>
            <a:r>
              <a:rPr lang="da-DK" sz="1800" dirty="0"/>
              <a:t>oplever at være en del af </a:t>
            </a:r>
            <a:r>
              <a:rPr lang="da-DK" sz="1800" dirty="0" smtClean="0"/>
              <a:t>fællesskabet </a:t>
            </a:r>
            <a:r>
              <a:rPr lang="da-DK" sz="1800" dirty="0"/>
              <a:t>(</a:t>
            </a:r>
            <a:r>
              <a:rPr lang="da-DK" sz="1800" dirty="0" smtClean="0"/>
              <a:t>JB)</a:t>
            </a:r>
          </a:p>
          <a:p>
            <a:pPr>
              <a:defRPr/>
            </a:pPr>
            <a:r>
              <a:rPr lang="da-DK" sz="1400" dirty="0" smtClean="0"/>
              <a:t>Bruger </a:t>
            </a:r>
            <a:r>
              <a:rPr lang="da-DK" sz="1400" dirty="0"/>
              <a:t>vi midlerne og ressourcerne rigtigt</a:t>
            </a:r>
            <a:r>
              <a:rPr lang="da-DK" sz="1400" dirty="0" smtClean="0"/>
              <a:t>? (</a:t>
            </a:r>
            <a:r>
              <a:rPr lang="da-DK" sz="1400" dirty="0"/>
              <a:t>90/10, 90/10)</a:t>
            </a:r>
          </a:p>
          <a:p>
            <a:pPr lvl="1">
              <a:buNone/>
              <a:defRPr/>
            </a:pPr>
            <a:endParaRPr lang="da-DK" sz="2000" dirty="0" smtClean="0"/>
          </a:p>
          <a:p>
            <a:pPr>
              <a:buNone/>
              <a:defRPr/>
            </a:pPr>
            <a:endParaRPr lang="da-DK" sz="2400" dirty="0" smtClean="0"/>
          </a:p>
          <a:p>
            <a:pPr lvl="1">
              <a:buNone/>
              <a:defRPr/>
            </a:pPr>
            <a:endParaRPr lang="da-DK" sz="2000" dirty="0" smtClean="0"/>
          </a:p>
          <a:p>
            <a:pPr lvl="1">
              <a:defRPr/>
            </a:pPr>
            <a:endParaRPr lang="da-DK" sz="2000" dirty="0" smtClean="0"/>
          </a:p>
          <a:p>
            <a:pPr>
              <a:defRPr/>
            </a:pPr>
            <a:endParaRPr lang="da-DK" dirty="0"/>
          </a:p>
        </p:txBody>
      </p:sp>
      <p:pic>
        <p:nvPicPr>
          <p:cNvPr id="8196" name="Picture 2" descr="http://vov.aeldresagen.dk/Medlemmer/raadgivning/paaroerende/paaroerendeogaeldreomraadet/PublishingImages/456x200_inspirationspjece.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80112">
            <a:off x="4906933" y="4117485"/>
            <a:ext cx="4343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3"/>
          <p:cNvSpPr>
            <a:spLocks noGrp="1"/>
          </p:cNvSpPr>
          <p:nvPr>
            <p:ph type="title"/>
          </p:nvPr>
        </p:nvSpPr>
        <p:spPr/>
        <p:txBody>
          <a:bodyPr/>
          <a:lstStyle/>
          <a:p>
            <a:r>
              <a:rPr lang="da-DK" dirty="0" smtClean="0">
                <a:latin typeface="Arial" charset="0"/>
                <a:cs typeface="Arial" charset="0"/>
              </a:rPr>
              <a:t>Frihed</a:t>
            </a:r>
          </a:p>
        </p:txBody>
      </p:sp>
      <p:sp>
        <p:nvSpPr>
          <p:cNvPr id="5" name="Pladsholder til indhold 4"/>
          <p:cNvSpPr>
            <a:spLocks noGrp="1"/>
          </p:cNvSpPr>
          <p:nvPr>
            <p:ph idx="1"/>
          </p:nvPr>
        </p:nvSpPr>
        <p:spPr>
          <a:xfrm>
            <a:off x="323528" y="1340768"/>
            <a:ext cx="8229600" cy="4895850"/>
          </a:xfrm>
        </p:spPr>
        <p:txBody>
          <a:bodyPr/>
          <a:lstStyle/>
          <a:p>
            <a:pPr>
              <a:defRPr/>
            </a:pPr>
            <a:r>
              <a:rPr lang="da-DK" sz="2200" b="1" dirty="0" smtClean="0"/>
              <a:t>Borgeroplæring og borgeruddannelse</a:t>
            </a:r>
          </a:p>
          <a:p>
            <a:pPr lvl="1">
              <a:defRPr/>
            </a:pPr>
            <a:r>
              <a:rPr lang="da-DK" sz="1800" dirty="0" err="1" smtClean="0"/>
              <a:t>Selvhjulpenhed</a:t>
            </a:r>
            <a:r>
              <a:rPr lang="da-DK" sz="1800" dirty="0" smtClean="0"/>
              <a:t> (fra praktisk hjælp, til pleje til behandling)</a:t>
            </a:r>
          </a:p>
          <a:p>
            <a:pPr lvl="1">
              <a:defRPr/>
            </a:pPr>
            <a:r>
              <a:rPr lang="da-DK" sz="1800" dirty="0" smtClean="0"/>
              <a:t>Viljen og evnen til at klare sig selv (demente, pårørende)</a:t>
            </a:r>
          </a:p>
          <a:p>
            <a:pPr lvl="1">
              <a:defRPr/>
            </a:pPr>
            <a:r>
              <a:rPr lang="da-DK" sz="1800" dirty="0" smtClean="0"/>
              <a:t>Fra medarbejder til </a:t>
            </a:r>
            <a:r>
              <a:rPr lang="da-DK" sz="1800" dirty="0" err="1" smtClean="0"/>
              <a:t>medskaber</a:t>
            </a:r>
            <a:endParaRPr lang="da-DK" sz="1800" dirty="0" smtClean="0"/>
          </a:p>
          <a:p>
            <a:pPr lvl="1">
              <a:buFont typeface="Arial" charset="0"/>
              <a:buNone/>
              <a:defRPr/>
            </a:pPr>
            <a:endParaRPr lang="da-DK" sz="1800" dirty="0" smtClean="0"/>
          </a:p>
          <a:p>
            <a:pPr marL="342900" lvl="1" indent="-342900">
              <a:buFont typeface="Arial" charset="0"/>
              <a:buChar char="•"/>
              <a:defRPr/>
            </a:pPr>
            <a:r>
              <a:rPr lang="da-DK" sz="2200" b="1" dirty="0" smtClean="0"/>
              <a:t>Sundhedsfremme og forebyggelse skal styrkes</a:t>
            </a:r>
          </a:p>
          <a:p>
            <a:pPr lvl="1">
              <a:defRPr/>
            </a:pPr>
            <a:r>
              <a:rPr lang="da-DK" sz="1800" dirty="0" smtClean="0"/>
              <a:t>Helt ind i opgaveløsningen</a:t>
            </a:r>
          </a:p>
          <a:p>
            <a:pPr lvl="1">
              <a:defRPr/>
            </a:pPr>
            <a:r>
              <a:rPr lang="da-DK" sz="1800" dirty="0" smtClean="0"/>
              <a:t>Styrke tværfagligheden</a:t>
            </a:r>
          </a:p>
          <a:p>
            <a:pPr lvl="1">
              <a:defRPr/>
            </a:pPr>
            <a:r>
              <a:rPr lang="da-DK" sz="1800" dirty="0" smtClean="0"/>
              <a:t>Grib hverdagen i alt - rehabilitering</a:t>
            </a:r>
          </a:p>
          <a:p>
            <a:pPr lvl="1">
              <a:defRPr/>
            </a:pPr>
            <a:endParaRPr lang="da-DK" sz="1800" dirty="0" smtClean="0"/>
          </a:p>
          <a:p>
            <a:pPr>
              <a:defRPr/>
            </a:pPr>
            <a:r>
              <a:rPr lang="da-DK" sz="2200" b="1" dirty="0" smtClean="0">
                <a:latin typeface="Arial" charset="0"/>
                <a:cs typeface="Arial" charset="0"/>
              </a:rPr>
              <a:t>Hjælpemidler og velfærdsteknologi </a:t>
            </a:r>
          </a:p>
          <a:p>
            <a:pPr lvl="1">
              <a:defRPr/>
            </a:pPr>
            <a:r>
              <a:rPr lang="da-DK" sz="1800" dirty="0" smtClean="0">
                <a:latin typeface="Arial" charset="0"/>
                <a:cs typeface="Arial" charset="0"/>
              </a:rPr>
              <a:t>Endnu mere af det - Give hjælpemidler som slik</a:t>
            </a:r>
          </a:p>
          <a:p>
            <a:pPr lvl="1">
              <a:defRPr/>
            </a:pPr>
            <a:r>
              <a:rPr lang="da-DK" sz="1800" dirty="0" smtClean="0">
                <a:latin typeface="Arial" charset="0"/>
                <a:cs typeface="Arial" charset="0"/>
              </a:rPr>
              <a:t>Telemedicin, online omsorg, robothjernetræning</a:t>
            </a:r>
            <a:endParaRPr lang="da-DK" sz="2200" dirty="0" smtClean="0">
              <a:latin typeface="Arial" charset="0"/>
              <a:cs typeface="Arial" charset="0"/>
            </a:endParaRPr>
          </a:p>
          <a:p>
            <a:pPr lvl="1">
              <a:defRPr/>
            </a:pPr>
            <a:endParaRPr lang="da-DK" sz="1800" dirty="0" smtClean="0"/>
          </a:p>
        </p:txBody>
      </p:sp>
      <p:pic>
        <p:nvPicPr>
          <p:cNvPr id="7173" name="Picture 4" descr="http://s-dialog.dk/upload/images/file_4b1d8e8d-c8fe-47b2-9288-3fda972c296e.jpg?w250"/>
          <p:cNvPicPr>
            <a:picLocks noChangeAspect="1" noChangeArrowheads="1"/>
          </p:cNvPicPr>
          <p:nvPr/>
        </p:nvPicPr>
        <p:blipFill>
          <a:blip r:embed="rId2" cstate="print"/>
          <a:srcRect/>
          <a:stretch>
            <a:fillRect/>
          </a:stretch>
        </p:blipFill>
        <p:spPr bwMode="auto">
          <a:xfrm rot="195375">
            <a:off x="6957710" y="1904776"/>
            <a:ext cx="2149475"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3"/>
          <p:cNvSpPr>
            <a:spLocks noGrp="1"/>
          </p:cNvSpPr>
          <p:nvPr>
            <p:ph type="title"/>
          </p:nvPr>
        </p:nvSpPr>
        <p:spPr/>
        <p:txBody>
          <a:bodyPr/>
          <a:lstStyle/>
          <a:p>
            <a:r>
              <a:rPr lang="da-DK" dirty="0" smtClean="0">
                <a:latin typeface="Arial" charset="0"/>
                <a:cs typeface="Arial" charset="0"/>
              </a:rPr>
              <a:t>Frihed og kærlighed</a:t>
            </a:r>
          </a:p>
        </p:txBody>
      </p:sp>
      <p:pic>
        <p:nvPicPr>
          <p:cNvPr id="6" name="Picture 1" descr="C:\Users\azsdan6\AppData\Local\Microsoft\Windows\Temporary Internet Files\Content.Outlook\IIKZU25C\foto.JPG"/>
          <p:cNvPicPr>
            <a:picLocks noGrp="1" noChangeAspect="1" noChangeArrowheads="1"/>
          </p:cNvPicPr>
          <p:nvPr>
            <p:ph idx="1"/>
          </p:nvPr>
        </p:nvPicPr>
        <p:blipFill>
          <a:blip r:embed="rId2" cstate="print"/>
          <a:srcRect t="10340" b="10340"/>
          <a:stretch>
            <a:fillRect/>
          </a:stretch>
        </p:blipFill>
        <p:spPr bwMode="auto">
          <a:xfrm>
            <a:off x="-32589" y="1334220"/>
            <a:ext cx="9285109" cy="5523780"/>
          </a:xfrm>
          <a:prstGeom prst="rect">
            <a:avLst/>
          </a:prstGeom>
          <a:noFill/>
          <a:ln w="9525">
            <a:noFill/>
            <a:miter lim="800000"/>
            <a:headEnd/>
            <a:tailEnd/>
          </a:ln>
        </p:spPr>
      </p:pic>
    </p:spTree>
    <p:extLst>
      <p:ext uri="{BB962C8B-B14F-4D97-AF65-F5344CB8AC3E}">
        <p14:creationId xmlns:p14="http://schemas.microsoft.com/office/powerpoint/2010/main" val="3551159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a-DK" dirty="0" smtClean="0">
                <a:latin typeface="Arial" charset="0"/>
                <a:cs typeface="Arial" charset="0"/>
              </a:rPr>
              <a:t>Lighed</a:t>
            </a:r>
          </a:p>
        </p:txBody>
      </p:sp>
      <p:sp>
        <p:nvSpPr>
          <p:cNvPr id="3" name="Pladsholder til indhold 2"/>
          <p:cNvSpPr>
            <a:spLocks noGrp="1"/>
          </p:cNvSpPr>
          <p:nvPr>
            <p:ph idx="1"/>
          </p:nvPr>
        </p:nvSpPr>
        <p:spPr/>
        <p:txBody>
          <a:bodyPr/>
          <a:lstStyle/>
          <a:p>
            <a:pPr marL="342900" lvl="1" indent="-342900">
              <a:buFont typeface="Arial" charset="0"/>
              <a:buChar char="•"/>
              <a:defRPr/>
            </a:pPr>
            <a:r>
              <a:rPr lang="da-DK" sz="3200" dirty="0" smtClean="0"/>
              <a:t>Vi skal målrette vores indsatser til de målgrupper, der har det svært</a:t>
            </a:r>
          </a:p>
          <a:p>
            <a:pPr lvl="1">
              <a:defRPr/>
            </a:pPr>
            <a:r>
              <a:rPr lang="da-DK" dirty="0" smtClean="0"/>
              <a:t>misbrug</a:t>
            </a:r>
          </a:p>
          <a:p>
            <a:pPr lvl="1">
              <a:defRPr/>
            </a:pPr>
            <a:r>
              <a:rPr lang="da-DK" dirty="0" smtClean="0"/>
              <a:t>depression</a:t>
            </a:r>
          </a:p>
          <a:p>
            <a:pPr lvl="1">
              <a:defRPr/>
            </a:pPr>
            <a:r>
              <a:rPr lang="da-DK" dirty="0" smtClean="0"/>
              <a:t>ensomme</a:t>
            </a:r>
          </a:p>
          <a:p>
            <a:pPr lvl="1">
              <a:defRPr/>
            </a:pPr>
            <a:r>
              <a:rPr lang="da-DK" dirty="0" smtClean="0"/>
              <a:t>forladte</a:t>
            </a:r>
          </a:p>
          <a:p>
            <a:pPr lvl="1">
              <a:defRPr/>
            </a:pPr>
            <a:r>
              <a:rPr lang="da-DK" dirty="0" smtClean="0"/>
              <a:t>svage ældre</a:t>
            </a:r>
          </a:p>
        </p:txBody>
      </p:sp>
      <p:pic>
        <p:nvPicPr>
          <p:cNvPr id="10244" name="Picture 2" descr="http://www.aeldresagen.dk/presse/nyheder/PublishingImages/ensom469.jpg"/>
          <p:cNvPicPr>
            <a:picLocks noChangeAspect="1" noChangeArrowheads="1"/>
          </p:cNvPicPr>
          <p:nvPr/>
        </p:nvPicPr>
        <p:blipFill>
          <a:blip r:embed="rId2" cstate="print"/>
          <a:srcRect/>
          <a:stretch>
            <a:fillRect/>
          </a:stretch>
        </p:blipFill>
        <p:spPr bwMode="auto">
          <a:xfrm>
            <a:off x="5924550" y="3933825"/>
            <a:ext cx="2895600" cy="1708150"/>
          </a:xfrm>
          <a:prstGeom prst="rect">
            <a:avLst/>
          </a:prstGeom>
          <a:noFill/>
          <a:ln w="9525">
            <a:noFill/>
            <a:miter lim="800000"/>
            <a:headEnd/>
            <a:tailEnd/>
          </a:ln>
        </p:spPr>
      </p:pic>
      <p:sp>
        <p:nvSpPr>
          <p:cNvPr id="2" name="Rektangel 1"/>
          <p:cNvSpPr/>
          <p:nvPr/>
        </p:nvSpPr>
        <p:spPr>
          <a:xfrm>
            <a:off x="179512" y="5445224"/>
            <a:ext cx="9865096" cy="584776"/>
          </a:xfrm>
          <a:prstGeom prst="rect">
            <a:avLst/>
          </a:prstGeom>
        </p:spPr>
        <p:txBody>
          <a:bodyPr wrap="square">
            <a:spAutoFit/>
          </a:bodyPr>
          <a:lstStyle/>
          <a:p>
            <a:pPr>
              <a:buNone/>
              <a:defRPr/>
            </a:pPr>
            <a:endParaRPr lang="da-DK" b="1" dirty="0"/>
          </a:p>
          <a:p>
            <a:pPr>
              <a:buNone/>
              <a:defRPr/>
            </a:pPr>
            <a:r>
              <a:rPr lang="da-DK" sz="1400" b="1" dirty="0" smtClean="0"/>
              <a:t>     Vi </a:t>
            </a:r>
            <a:r>
              <a:rPr lang="da-DK" sz="1400" b="1" dirty="0"/>
              <a:t>skal rumme det kaos, det kan være at behandle folk forskelligt ”Institut for menneskerettigheder” </a:t>
            </a:r>
            <a:endParaRPr lang="da-DK"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331640" y="332656"/>
            <a:ext cx="6489700" cy="704850"/>
          </a:xfrm>
        </p:spPr>
        <p:txBody>
          <a:bodyPr/>
          <a:lstStyle/>
          <a:p>
            <a:r>
              <a:rPr lang="da-DK" sz="3000" dirty="0" smtClean="0">
                <a:latin typeface="Arial" charset="0"/>
                <a:cs typeface="Arial" charset="0"/>
              </a:rPr>
              <a:t>Handlingskapacitet</a:t>
            </a:r>
            <a:endParaRPr lang="da-DK" sz="2800" dirty="0" smtClean="0">
              <a:latin typeface="Arial" charset="0"/>
              <a:cs typeface="Arial" charset="0"/>
            </a:endParaRPr>
          </a:p>
        </p:txBody>
      </p:sp>
      <p:graphicFrame>
        <p:nvGraphicFramePr>
          <p:cNvPr id="6" name="Tabel 5"/>
          <p:cNvGraphicFramePr>
            <a:graphicFrameLocks noGrp="1"/>
          </p:cNvGraphicFramePr>
          <p:nvPr/>
        </p:nvGraphicFramePr>
        <p:xfrm>
          <a:off x="323528" y="1340768"/>
          <a:ext cx="8676456" cy="4179482"/>
        </p:xfrm>
        <a:graphic>
          <a:graphicData uri="http://schemas.openxmlformats.org/drawingml/2006/table">
            <a:tbl>
              <a:tblPr/>
              <a:tblGrid>
                <a:gridCol w="1858353"/>
                <a:gridCol w="3775307"/>
                <a:gridCol w="3042796"/>
              </a:tblGrid>
              <a:tr h="572949">
                <a:tc>
                  <a:txBody>
                    <a:bodyPr/>
                    <a:lstStyle/>
                    <a:p>
                      <a:pPr>
                        <a:spcAft>
                          <a:spcPts val="0"/>
                        </a:spcAft>
                      </a:pPr>
                      <a:r>
                        <a:rPr lang="da-DK" sz="1200" b="1" dirty="0">
                          <a:latin typeface="Cambria"/>
                          <a:ea typeface="ＭＳ 明朝"/>
                          <a:cs typeface="Times New Roman"/>
                        </a:rPr>
                        <a:t>Handlingskapacitet</a:t>
                      </a:r>
                      <a:endParaRPr lang="da-DK" sz="1200" dirty="0">
                        <a:latin typeface="Cambria"/>
                        <a:ea typeface="ＭＳ 明朝"/>
                        <a:cs typeface="Times New Roman"/>
                      </a:endParaRP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a-DK" sz="1200" b="1" dirty="0">
                          <a:latin typeface="Cambria"/>
                          <a:ea typeface="ＭＳ 明朝"/>
                          <a:cs typeface="Times New Roman"/>
                        </a:rPr>
                        <a:t>Hvordan kommer det til udtryk i MSO sammenhæng?  (eks. i visitering af </a:t>
                      </a:r>
                      <a:r>
                        <a:rPr lang="da-DK" sz="1200" b="1" dirty="0" err="1" smtClean="0">
                          <a:latin typeface="Cambria"/>
                          <a:ea typeface="ＭＳ 明朝"/>
                          <a:cs typeface="Times New Roman"/>
                        </a:rPr>
                        <a:t>hjælå</a:t>
                      </a:r>
                      <a:r>
                        <a:rPr lang="da-DK" sz="1200" b="1" dirty="0" smtClean="0">
                          <a:latin typeface="Cambria"/>
                          <a:ea typeface="ＭＳ 明朝"/>
                          <a:cs typeface="Times New Roman"/>
                        </a:rPr>
                        <a:t>)</a:t>
                      </a:r>
                      <a:endParaRPr lang="da-DK" sz="1200" dirty="0">
                        <a:latin typeface="Cambria"/>
                        <a:ea typeface="ＭＳ 明朝"/>
                        <a:cs typeface="Times New Roman"/>
                      </a:endParaRP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a-DK" sz="1200" b="1">
                          <a:latin typeface="Cambria"/>
                          <a:ea typeface="ＭＳ 明朝"/>
                          <a:cs typeface="Times New Roman"/>
                        </a:rPr>
                        <a:t>Hvilke faktorer hjælper borgeren?</a:t>
                      </a:r>
                      <a:endParaRPr lang="da-DK" sz="1200">
                        <a:latin typeface="Cambria"/>
                        <a:ea typeface="ＭＳ 明朝"/>
                        <a:cs typeface="Times New Roman"/>
                      </a:endParaRP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612">
                <a:tc>
                  <a:txBody>
                    <a:bodyPr/>
                    <a:lstStyle/>
                    <a:p>
                      <a:pPr>
                        <a:spcAft>
                          <a:spcPts val="0"/>
                        </a:spcAft>
                      </a:pPr>
                      <a:r>
                        <a:rPr lang="da-DK" sz="1200">
                          <a:latin typeface="Cambria"/>
                          <a:ea typeface="ＭＳ 明朝"/>
                          <a:cs typeface="Times New Roman"/>
                        </a:rPr>
                        <a:t>Lav</a:t>
                      </a: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da-DK" sz="1200" dirty="0">
                          <a:latin typeface="Cambria"/>
                          <a:ea typeface="ＭＳ 明朝"/>
                          <a:cs typeface="Arial"/>
                        </a:rPr>
                        <a:t>Passivt </a:t>
                      </a:r>
                      <a:r>
                        <a:rPr lang="da-DK" sz="1200" dirty="0" err="1">
                          <a:latin typeface="Cambria"/>
                          <a:ea typeface="ＭＳ 明朝"/>
                          <a:cs typeface="Arial"/>
                        </a:rPr>
                        <a:t>med-</a:t>
                      </a:r>
                      <a:r>
                        <a:rPr lang="da-DK" sz="1200" dirty="0">
                          <a:latin typeface="Cambria"/>
                          <a:ea typeface="ＭＳ 明朝"/>
                          <a:cs typeface="Arial"/>
                        </a:rPr>
                        <a:t> og modspil</a:t>
                      </a:r>
                      <a:endParaRPr lang="da-DK" sz="1200" dirty="0">
                        <a:latin typeface="Cambria"/>
                        <a:ea typeface="ＭＳ 明朝"/>
                        <a:cs typeface="Times New Roman"/>
                      </a:endParaRPr>
                    </a:p>
                    <a:p>
                      <a:pPr marL="342900" lvl="0" indent="-342900">
                        <a:spcAft>
                          <a:spcPts val="0"/>
                        </a:spcAft>
                        <a:buFont typeface="Symbol"/>
                        <a:buChar char=""/>
                      </a:pPr>
                      <a:r>
                        <a:rPr lang="da-DK" sz="1200" dirty="0">
                          <a:latin typeface="Cambria"/>
                          <a:ea typeface="ＭＳ 明朝"/>
                          <a:cs typeface="Arial"/>
                        </a:rPr>
                        <a:t>Inaktiv og uforstående i interaktionen de indgår i</a:t>
                      </a:r>
                      <a:endParaRPr lang="da-DK" sz="1200" dirty="0">
                        <a:latin typeface="Cambria"/>
                        <a:ea typeface="ＭＳ 明朝"/>
                        <a:cs typeface="Times New Roman"/>
                      </a:endParaRPr>
                    </a:p>
                    <a:p>
                      <a:pPr marL="342900" lvl="0" indent="-342900">
                        <a:spcAft>
                          <a:spcPts val="0"/>
                        </a:spcAft>
                        <a:buFont typeface="Symbol"/>
                        <a:buChar char=""/>
                      </a:pPr>
                      <a:r>
                        <a:rPr lang="da-DK" sz="1200" dirty="0">
                          <a:latin typeface="Cambria"/>
                          <a:ea typeface="ＭＳ 明朝"/>
                          <a:cs typeface="Arial"/>
                        </a:rPr>
                        <a:t>Formår ikke at give deres mening til kende</a:t>
                      </a:r>
                      <a:endParaRPr lang="da-DK" sz="1200" dirty="0">
                        <a:latin typeface="Cambria"/>
                        <a:ea typeface="ＭＳ 明朝"/>
                        <a:cs typeface="Times New Roman"/>
                      </a:endParaRPr>
                    </a:p>
                    <a:p>
                      <a:pPr marL="342900" lvl="0" indent="-342900">
                        <a:spcAft>
                          <a:spcPts val="0"/>
                        </a:spcAft>
                        <a:buFont typeface="Symbol"/>
                        <a:buChar char=""/>
                      </a:pPr>
                      <a:r>
                        <a:rPr lang="da-DK" sz="1200" dirty="0">
                          <a:latin typeface="Cambria"/>
                          <a:ea typeface="ＭＳ 明朝"/>
                          <a:cs typeface="Arial"/>
                        </a:rPr>
                        <a:t>Kan ikke vælge til og </a:t>
                      </a:r>
                      <a:r>
                        <a:rPr lang="da-DK" sz="1200" dirty="0" smtClean="0">
                          <a:latin typeface="Cambria"/>
                          <a:ea typeface="ＭＳ 明朝"/>
                          <a:cs typeface="Arial"/>
                        </a:rPr>
                        <a:t>fra</a:t>
                      </a:r>
                    </a:p>
                    <a:p>
                      <a:pPr>
                        <a:spcAft>
                          <a:spcPts val="0"/>
                        </a:spcAft>
                      </a:pPr>
                      <a:r>
                        <a:rPr lang="da-DK" sz="1200" dirty="0" smtClean="0">
                          <a:latin typeface="Cambria"/>
                          <a:ea typeface="ＭＳ 明朝"/>
                          <a:cs typeface="Arial"/>
                        </a:rPr>
                        <a:t>Kan </a:t>
                      </a:r>
                      <a:r>
                        <a:rPr lang="da-DK" sz="1200" dirty="0">
                          <a:latin typeface="Cambria"/>
                          <a:ea typeface="ＭＳ 明朝"/>
                          <a:cs typeface="Arial"/>
                        </a:rPr>
                        <a:t>føre til kapitulation og </a:t>
                      </a:r>
                      <a:r>
                        <a:rPr lang="da-DK" sz="1200" dirty="0" smtClean="0">
                          <a:latin typeface="Cambria"/>
                          <a:ea typeface="ＭＳ 明朝"/>
                          <a:cs typeface="Arial"/>
                        </a:rPr>
                        <a:t>afkobling</a:t>
                      </a:r>
                    </a:p>
                    <a:p>
                      <a:pPr>
                        <a:spcAft>
                          <a:spcPts val="0"/>
                        </a:spcAft>
                      </a:pPr>
                      <a:endParaRPr lang="da-DK" sz="1200" dirty="0" smtClean="0">
                        <a:latin typeface="Cambria"/>
                        <a:ea typeface="ＭＳ 明朝"/>
                        <a:cs typeface="Arial"/>
                      </a:endParaRPr>
                    </a:p>
                    <a:p>
                      <a:pPr>
                        <a:spcAft>
                          <a:spcPts val="0"/>
                        </a:spcAft>
                      </a:pPr>
                      <a:r>
                        <a:rPr lang="da-DK" sz="1200" dirty="0" smtClean="0">
                          <a:latin typeface="Cambria"/>
                          <a:ea typeface="ＭＳ 明朝"/>
                          <a:cs typeface="Arial"/>
                        </a:rPr>
                        <a:t>- Får</a:t>
                      </a:r>
                      <a:r>
                        <a:rPr lang="da-DK" sz="1200" baseline="0" dirty="0" smtClean="0">
                          <a:latin typeface="Cambria"/>
                          <a:ea typeface="ＭＳ 明朝"/>
                          <a:cs typeface="Arial"/>
                        </a:rPr>
                        <a:t> mindre hjælp</a:t>
                      </a:r>
                      <a:endParaRPr lang="da-DK" sz="1200" dirty="0">
                        <a:latin typeface="Cambria"/>
                        <a:ea typeface="ＭＳ 明朝"/>
                        <a:cs typeface="Times New Roman"/>
                      </a:endParaRP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da-DK" sz="1200" dirty="0">
                          <a:latin typeface="Cambria"/>
                          <a:ea typeface="ＭＳ 明朝"/>
                          <a:cs typeface="Times New Roman"/>
                        </a:rPr>
                        <a:t>Borgeren har ofte ikke kendskab til serviceydelserne der </a:t>
                      </a:r>
                      <a:r>
                        <a:rPr lang="da-DK" sz="1200" dirty="0" smtClean="0">
                          <a:latin typeface="Cambria"/>
                          <a:ea typeface="ＭＳ 明朝"/>
                          <a:cs typeface="Times New Roman"/>
                        </a:rPr>
                        <a:t>tilbydes</a:t>
                      </a:r>
                    </a:p>
                    <a:p>
                      <a:pPr marL="342900" lvl="0" indent="-342900">
                        <a:spcAft>
                          <a:spcPts val="0"/>
                        </a:spcAft>
                        <a:buFont typeface="Symbol"/>
                        <a:buChar char=""/>
                      </a:pPr>
                      <a:r>
                        <a:rPr lang="da-DK" sz="1200" dirty="0" smtClean="0">
                          <a:latin typeface="Cambria"/>
                          <a:ea typeface="ＭＳ 明朝"/>
                          <a:cs typeface="Times New Roman"/>
                        </a:rPr>
                        <a:t>Afhængige </a:t>
                      </a:r>
                      <a:r>
                        <a:rPr lang="da-DK" sz="1200" dirty="0">
                          <a:latin typeface="Cambria"/>
                          <a:ea typeface="ＭＳ 明朝"/>
                          <a:cs typeface="Times New Roman"/>
                        </a:rPr>
                        <a:t>af, at </a:t>
                      </a:r>
                      <a:r>
                        <a:rPr lang="da-DK" sz="1200" dirty="0" smtClean="0">
                          <a:latin typeface="Cambria"/>
                          <a:ea typeface="ＭＳ 明朝"/>
                          <a:cs typeface="Times New Roman"/>
                        </a:rPr>
                        <a:t>borgerkonsulentens, sygeplejerskerne,</a:t>
                      </a:r>
                      <a:r>
                        <a:rPr lang="da-DK" sz="1200" baseline="0" dirty="0" smtClean="0">
                          <a:latin typeface="Cambria"/>
                          <a:ea typeface="ＭＳ 明朝"/>
                          <a:cs typeface="Times New Roman"/>
                        </a:rPr>
                        <a:t> fysioterapeuternes</a:t>
                      </a:r>
                      <a:r>
                        <a:rPr lang="da-DK" sz="1200" dirty="0" smtClean="0">
                          <a:latin typeface="Cambria"/>
                          <a:ea typeface="ＭＳ 明朝"/>
                          <a:cs typeface="Times New Roman"/>
                        </a:rPr>
                        <a:t> </a:t>
                      </a:r>
                      <a:r>
                        <a:rPr lang="da-DK" sz="1200" dirty="0">
                          <a:latin typeface="Cambria"/>
                          <a:ea typeface="ＭＳ 明朝"/>
                          <a:cs typeface="Times New Roman"/>
                        </a:rPr>
                        <a:t>forslag matcher deres </a:t>
                      </a:r>
                      <a:r>
                        <a:rPr lang="da-DK" sz="1200" dirty="0" smtClean="0">
                          <a:latin typeface="Cambria"/>
                          <a:ea typeface="ＭＳ 明朝"/>
                          <a:cs typeface="Times New Roman"/>
                        </a:rPr>
                        <a:t>behov</a:t>
                      </a:r>
                      <a:endParaRPr lang="da-DK" sz="1200" dirty="0">
                        <a:latin typeface="Cambria"/>
                        <a:ea typeface="ＭＳ 明朝"/>
                        <a:cs typeface="Times New Roman"/>
                      </a:endParaRPr>
                    </a:p>
                    <a:p>
                      <a:pPr marL="342900" lvl="0" indent="-342900">
                        <a:spcAft>
                          <a:spcPts val="0"/>
                        </a:spcAft>
                        <a:buFont typeface="Symbol"/>
                        <a:buChar char=""/>
                      </a:pPr>
                      <a:r>
                        <a:rPr lang="da-DK" sz="1200" dirty="0">
                          <a:latin typeface="Cambria"/>
                          <a:ea typeface="ＭＳ 明朝"/>
                          <a:cs typeface="Times New Roman"/>
                        </a:rPr>
                        <a:t>Oprettelse af hjælpende organer, der </a:t>
                      </a:r>
                      <a:r>
                        <a:rPr lang="da-DK" sz="1200" dirty="0" smtClean="0">
                          <a:latin typeface="Cambria"/>
                          <a:ea typeface="ＭＳ 明朝"/>
                          <a:cs typeface="Times New Roman"/>
                        </a:rPr>
                        <a:t>oplyser borger </a:t>
                      </a:r>
                      <a:r>
                        <a:rPr lang="da-DK" sz="1200" dirty="0">
                          <a:latin typeface="Cambria"/>
                          <a:ea typeface="ＭＳ 明朝"/>
                          <a:cs typeface="Times New Roman"/>
                        </a:rPr>
                        <a:t>om </a:t>
                      </a:r>
                      <a:r>
                        <a:rPr lang="da-DK" sz="1200" dirty="0" smtClean="0">
                          <a:latin typeface="Cambria"/>
                          <a:ea typeface="ＭＳ 明朝"/>
                          <a:cs typeface="Times New Roman"/>
                        </a:rPr>
                        <a:t>muligheder</a:t>
                      </a:r>
                      <a:r>
                        <a:rPr lang="da-DK" sz="1200" baseline="0" dirty="0" smtClean="0">
                          <a:latin typeface="Cambria"/>
                          <a:ea typeface="ＭＳ 明朝"/>
                          <a:cs typeface="Times New Roman"/>
                        </a:rPr>
                        <a:t> </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da-DK" sz="1200" dirty="0" smtClean="0">
                          <a:latin typeface="Cambria"/>
                          <a:ea typeface="ＭＳ 明朝"/>
                          <a:cs typeface="Times New Roman"/>
                        </a:rPr>
                        <a:t>Borgernes engagement kan understøttes gennem netværk og sociale relationer</a:t>
                      </a:r>
                    </a:p>
                    <a:p>
                      <a:pPr marL="342900" lvl="0" indent="-342900">
                        <a:spcAft>
                          <a:spcPts val="0"/>
                        </a:spcAft>
                        <a:buFont typeface="Symbol"/>
                        <a:buChar char=""/>
                      </a:pPr>
                      <a:r>
                        <a:rPr lang="da-DK" sz="1200" dirty="0" smtClean="0">
                          <a:latin typeface="Cambria"/>
                          <a:ea typeface="ＭＳ 明朝"/>
                          <a:cs typeface="Times New Roman"/>
                        </a:rPr>
                        <a:t>Fritvalgsordninger </a:t>
                      </a:r>
                      <a:r>
                        <a:rPr lang="da-DK" sz="1200" dirty="0">
                          <a:latin typeface="Cambria"/>
                          <a:ea typeface="ＭＳ 明朝"/>
                          <a:cs typeface="Times New Roman"/>
                        </a:rPr>
                        <a:t>ikke </a:t>
                      </a:r>
                      <a:r>
                        <a:rPr lang="da-DK" sz="1200" dirty="0" smtClean="0">
                          <a:latin typeface="Cambria"/>
                          <a:ea typeface="ＭＳ 明朝"/>
                          <a:cs typeface="Times New Roman"/>
                        </a:rPr>
                        <a:t>optimale</a:t>
                      </a:r>
                      <a:endParaRPr lang="da-DK" sz="1200" dirty="0">
                        <a:latin typeface="Cambria"/>
                        <a:ea typeface="ＭＳ 明朝"/>
                        <a:cs typeface="Times New Roman"/>
                      </a:endParaRP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4853">
                <a:tc>
                  <a:txBody>
                    <a:bodyPr/>
                    <a:lstStyle/>
                    <a:p>
                      <a:pPr>
                        <a:spcAft>
                          <a:spcPts val="0"/>
                        </a:spcAft>
                      </a:pPr>
                      <a:r>
                        <a:rPr lang="da-DK" sz="1200" dirty="0">
                          <a:latin typeface="Cambria"/>
                          <a:ea typeface="ＭＳ 明朝"/>
                          <a:cs typeface="Times New Roman"/>
                        </a:rPr>
                        <a:t>Høj</a:t>
                      </a: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da-DK" sz="1200" dirty="0">
                          <a:latin typeface="Cambria"/>
                          <a:ea typeface="ＭＳ 明朝"/>
                          <a:cs typeface="Times New Roman"/>
                        </a:rPr>
                        <a:t>Aktivt </a:t>
                      </a:r>
                      <a:r>
                        <a:rPr lang="da-DK" sz="1200" dirty="0" err="1">
                          <a:latin typeface="Cambria"/>
                          <a:ea typeface="ＭＳ 明朝"/>
                          <a:cs typeface="Times New Roman"/>
                        </a:rPr>
                        <a:t>med-</a:t>
                      </a:r>
                      <a:r>
                        <a:rPr lang="da-DK" sz="1200" dirty="0">
                          <a:latin typeface="Cambria"/>
                          <a:ea typeface="ＭＳ 明朝"/>
                          <a:cs typeface="Times New Roman"/>
                        </a:rPr>
                        <a:t> og modspil</a:t>
                      </a:r>
                    </a:p>
                    <a:p>
                      <a:pPr marL="342900" lvl="0" indent="-342900">
                        <a:spcAft>
                          <a:spcPts val="0"/>
                        </a:spcAft>
                        <a:buFont typeface="Symbol"/>
                        <a:buChar char=""/>
                      </a:pPr>
                      <a:r>
                        <a:rPr lang="da-DK" sz="1200" dirty="0">
                          <a:latin typeface="Cambria"/>
                          <a:ea typeface="ＭＳ 明朝"/>
                          <a:cs typeface="Times New Roman"/>
                        </a:rPr>
                        <a:t>Anvender viden, kan formulere og konstruere argumenter</a:t>
                      </a:r>
                    </a:p>
                    <a:p>
                      <a:pPr marL="342900" lvl="0" indent="-342900">
                        <a:spcAft>
                          <a:spcPts val="0"/>
                        </a:spcAft>
                        <a:buFont typeface="Symbol"/>
                        <a:buChar char=""/>
                      </a:pPr>
                      <a:r>
                        <a:rPr lang="da-DK" sz="1200" dirty="0">
                          <a:latin typeface="Cambria"/>
                          <a:ea typeface="ＭＳ 明朝"/>
                          <a:cs typeface="Times New Roman"/>
                        </a:rPr>
                        <a:t>Finder smuthuller i lovgivning og anvender dem strategisk til sin egen fordel</a:t>
                      </a:r>
                    </a:p>
                    <a:p>
                      <a:pPr>
                        <a:spcAft>
                          <a:spcPts val="0"/>
                        </a:spcAft>
                      </a:pPr>
                      <a:r>
                        <a:rPr lang="da-DK" sz="1200" dirty="0">
                          <a:latin typeface="Cambria"/>
                          <a:ea typeface="ＭＳ 明朝"/>
                          <a:cs typeface="Times New Roman"/>
                        </a:rPr>
                        <a:t>Kan føre til engagement og ”sund skepsis</a:t>
                      </a:r>
                      <a:r>
                        <a:rPr lang="da-DK" sz="1200" dirty="0" smtClean="0">
                          <a:latin typeface="Cambria"/>
                          <a:ea typeface="ＭＳ 明朝"/>
                          <a:cs typeface="Times New Roman"/>
                        </a:rPr>
                        <a:t>”</a:t>
                      </a:r>
                    </a:p>
                    <a:p>
                      <a:pPr>
                        <a:spcAft>
                          <a:spcPts val="0"/>
                        </a:spcAft>
                      </a:pPr>
                      <a:endParaRPr lang="da-DK" sz="1200" dirty="0" smtClean="0">
                        <a:latin typeface="Cambria"/>
                        <a:ea typeface="ＭＳ 明朝"/>
                        <a:cs typeface="Times New Roman"/>
                      </a:endParaRPr>
                    </a:p>
                    <a:p>
                      <a:pPr>
                        <a:spcAft>
                          <a:spcPts val="0"/>
                        </a:spcAft>
                      </a:pPr>
                      <a:r>
                        <a:rPr lang="da-DK" sz="1200" dirty="0" smtClean="0">
                          <a:latin typeface="Cambria"/>
                          <a:ea typeface="ＭＳ 明朝"/>
                          <a:cs typeface="Times New Roman"/>
                        </a:rPr>
                        <a:t>- Får mere hjælp</a:t>
                      </a:r>
                      <a:endParaRPr lang="da-DK" sz="1200" dirty="0">
                        <a:latin typeface="Cambria"/>
                        <a:ea typeface="ＭＳ 明朝"/>
                        <a:cs typeface="Times New Roman"/>
                      </a:endParaRP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da-DK" sz="1200" dirty="0">
                          <a:latin typeface="Cambria"/>
                          <a:ea typeface="ＭＳ 明朝"/>
                          <a:cs typeface="Times New Roman"/>
                        </a:rPr>
                        <a:t>Her er fritvalgsordninger </a:t>
                      </a:r>
                      <a:r>
                        <a:rPr lang="da-DK" sz="1200" dirty="0" smtClean="0">
                          <a:latin typeface="Cambria"/>
                          <a:ea typeface="ＭＳ 明朝"/>
                          <a:cs typeface="Times New Roman"/>
                        </a:rPr>
                        <a:t>optimale</a:t>
                      </a:r>
                      <a:endParaRPr lang="da-DK" sz="1200" dirty="0">
                        <a:latin typeface="Cambria"/>
                        <a:ea typeface="ＭＳ 明朝"/>
                        <a:cs typeface="Times New Roman"/>
                      </a:endParaRPr>
                    </a:p>
                    <a:p>
                      <a:pPr marL="342900" lvl="0" indent="-342900">
                        <a:spcAft>
                          <a:spcPts val="0"/>
                        </a:spcAft>
                        <a:buFont typeface="Symbol"/>
                        <a:buChar char=""/>
                      </a:pPr>
                      <a:r>
                        <a:rPr lang="da-DK" sz="1200" dirty="0">
                          <a:latin typeface="Cambria"/>
                          <a:ea typeface="ＭＳ 明朝"/>
                          <a:cs typeface="Times New Roman"/>
                        </a:rPr>
                        <a:t>Oprettelse af organer, hvor borgeren kan engagere </a:t>
                      </a:r>
                      <a:r>
                        <a:rPr lang="da-DK" sz="1200" dirty="0" smtClean="0">
                          <a:latin typeface="Cambria"/>
                          <a:ea typeface="ＭＳ 明朝"/>
                          <a:cs typeface="Times New Roman"/>
                        </a:rPr>
                        <a:t>sig yderligere</a:t>
                      </a:r>
                    </a:p>
                    <a:p>
                      <a:pPr marL="342900" lvl="0" indent="-342900">
                        <a:spcAft>
                          <a:spcPts val="0"/>
                        </a:spcAft>
                        <a:buFont typeface="Symbol"/>
                        <a:buChar char=""/>
                      </a:pPr>
                      <a:r>
                        <a:rPr lang="da-DK" sz="1200" dirty="0" smtClean="0">
                          <a:latin typeface="Cambria"/>
                          <a:ea typeface="ＭＳ 明朝"/>
                          <a:cs typeface="Times New Roman"/>
                        </a:rPr>
                        <a:t>Borgerbudgetter</a:t>
                      </a:r>
                    </a:p>
                    <a:p>
                      <a:pPr marL="342900" lvl="0" indent="-342900">
                        <a:spcAft>
                          <a:spcPts val="0"/>
                        </a:spcAft>
                        <a:buFont typeface="Symbol"/>
                        <a:buChar char=""/>
                      </a:pPr>
                      <a:r>
                        <a:rPr lang="da-DK" sz="1200" dirty="0" smtClean="0">
                          <a:latin typeface="Cambria"/>
                          <a:ea typeface="ＭＳ 明朝"/>
                          <a:cs typeface="Times New Roman"/>
                        </a:rPr>
                        <a:t>Bestyrelser</a:t>
                      </a:r>
                    </a:p>
                    <a:p>
                      <a:pPr marL="342900" lvl="0" indent="-342900">
                        <a:spcAft>
                          <a:spcPts val="0"/>
                        </a:spcAft>
                        <a:buFont typeface="Symbol"/>
                        <a:buNone/>
                      </a:pPr>
                      <a:endParaRPr lang="da-DK" sz="1200" dirty="0">
                        <a:latin typeface="Cambria"/>
                        <a:ea typeface="ＭＳ 明朝"/>
                        <a:cs typeface="Times New Roman"/>
                      </a:endParaRPr>
                    </a:p>
                  </a:txBody>
                  <a:tcPr marL="64394" marR="6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kstboks 8"/>
          <p:cNvSpPr txBox="1"/>
          <p:nvPr/>
        </p:nvSpPr>
        <p:spPr>
          <a:xfrm>
            <a:off x="395536" y="5229200"/>
            <a:ext cx="8424936" cy="1200329"/>
          </a:xfrm>
          <a:prstGeom prst="rect">
            <a:avLst/>
          </a:prstGeom>
          <a:noFill/>
        </p:spPr>
        <p:txBody>
          <a:bodyPr wrap="square" rtlCol="0">
            <a:spAutoFit/>
          </a:bodyPr>
          <a:lstStyle/>
          <a:p>
            <a:endParaRPr lang="da-DK" dirty="0" smtClean="0"/>
          </a:p>
          <a:p>
            <a:r>
              <a:rPr lang="da-DK" dirty="0" smtClean="0"/>
              <a:t>Hvad kan vi gøre for at skabe mere lighed? </a:t>
            </a:r>
          </a:p>
          <a:p>
            <a:r>
              <a:rPr lang="da-DK" dirty="0" smtClean="0"/>
              <a:t>Styrke handlingskapaciteten hos borgerne?</a:t>
            </a:r>
          </a:p>
          <a:p>
            <a:endParaRPr lang="da-DK"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899592" y="404664"/>
            <a:ext cx="6489700" cy="704850"/>
          </a:xfrm>
        </p:spPr>
        <p:txBody>
          <a:bodyPr/>
          <a:lstStyle/>
          <a:p>
            <a:r>
              <a:rPr lang="da-DK" sz="3000" dirty="0" smtClean="0">
                <a:latin typeface="Arial" charset="0"/>
                <a:cs typeface="Arial" charset="0"/>
              </a:rPr>
              <a:t>Eskalation i indsatsen – </a:t>
            </a:r>
            <a:br>
              <a:rPr lang="da-DK" sz="3000" dirty="0" smtClean="0">
                <a:latin typeface="Arial" charset="0"/>
                <a:cs typeface="Arial" charset="0"/>
              </a:rPr>
            </a:br>
            <a:r>
              <a:rPr lang="da-DK" sz="2800" dirty="0" smtClean="0">
                <a:latin typeface="Arial" charset="0"/>
                <a:cs typeface="Arial" charset="0"/>
              </a:rPr>
              <a:t>Vi skal altid tænke borgeroplæring først</a:t>
            </a:r>
            <a:br>
              <a:rPr lang="da-DK" sz="2800" dirty="0" smtClean="0">
                <a:latin typeface="Arial" charset="0"/>
                <a:cs typeface="Arial" charset="0"/>
              </a:rPr>
            </a:br>
            <a:endParaRPr lang="da-DK" sz="2800" dirty="0" smtClean="0">
              <a:latin typeface="Arial" charset="0"/>
              <a:cs typeface="Arial" charset="0"/>
            </a:endParaRPr>
          </a:p>
        </p:txBody>
      </p:sp>
      <p:graphicFrame>
        <p:nvGraphicFramePr>
          <p:cNvPr id="4" name="Pladsholder til indhold 3"/>
          <p:cNvGraphicFramePr>
            <a:graphicFrameLocks noGrp="1"/>
          </p:cNvGraphicFramePr>
          <p:nvPr>
            <p:ph idx="1"/>
          </p:nvPr>
        </p:nvGraphicFramePr>
        <p:xfrm>
          <a:off x="457200"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9" name="Picture 5" descr="http://www.aarhus.dk/sitecore/content/Subsites/OmraadeVest/Home/Lokalcentre/Kopi-af-Lokalcenter-Naeshoej/~/media/Subsites/OmraadeVest/Fotos-og-Film/438---xx/aktivitet.bmp"/>
          <p:cNvPicPr>
            <a:picLocks noChangeAspect="1" noChangeArrowheads="1"/>
          </p:cNvPicPr>
          <p:nvPr/>
        </p:nvPicPr>
        <p:blipFill>
          <a:blip r:embed="rId7" cstate="print"/>
          <a:srcRect/>
          <a:stretch>
            <a:fillRect/>
          </a:stretch>
        </p:blipFill>
        <p:spPr bwMode="auto">
          <a:xfrm>
            <a:off x="4644008" y="4005064"/>
            <a:ext cx="4171950" cy="2466975"/>
          </a:xfrm>
          <a:prstGeom prst="rect">
            <a:avLst/>
          </a:prstGeom>
          <a:noFill/>
        </p:spPr>
      </p:pic>
      <p:sp>
        <p:nvSpPr>
          <p:cNvPr id="7" name="Tekstboks 6"/>
          <p:cNvSpPr txBox="1"/>
          <p:nvPr/>
        </p:nvSpPr>
        <p:spPr>
          <a:xfrm>
            <a:off x="6444208" y="3356992"/>
            <a:ext cx="2699792" cy="738664"/>
          </a:xfrm>
          <a:prstGeom prst="rect">
            <a:avLst/>
          </a:prstGeom>
          <a:noFill/>
        </p:spPr>
        <p:txBody>
          <a:bodyPr wrap="square" rtlCol="0">
            <a:spAutoFit/>
          </a:bodyPr>
          <a:lstStyle/>
          <a:p>
            <a:r>
              <a:rPr lang="da-DK" sz="1400" dirty="0" smtClean="0"/>
              <a:t>Skabe, understøtte sociale fællesskaber uafhængig af kommunen</a:t>
            </a:r>
            <a:endParaRPr lang="da-DK"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2656"/>
            <a:ext cx="6912000" cy="575394"/>
          </a:xfrm>
        </p:spPr>
        <p:txBody>
          <a:bodyPr>
            <a:normAutofit/>
          </a:bodyPr>
          <a:lstStyle/>
          <a:p>
            <a:r>
              <a:rPr lang="da-DK" sz="2800" dirty="0" smtClean="0"/>
              <a:t>Eksempel 1: Forebyggende hjemmebesøg</a:t>
            </a:r>
            <a:endParaRPr lang="da-DK" sz="2800" dirty="0"/>
          </a:p>
        </p:txBody>
      </p:sp>
      <p:sp>
        <p:nvSpPr>
          <p:cNvPr id="3" name="Pladsholder til indhold 2"/>
          <p:cNvSpPr>
            <a:spLocks noGrp="1"/>
          </p:cNvSpPr>
          <p:nvPr>
            <p:ph idx="1"/>
          </p:nvPr>
        </p:nvSpPr>
        <p:spPr>
          <a:xfrm>
            <a:off x="395536" y="1412776"/>
            <a:ext cx="8229600" cy="4525963"/>
          </a:xfrm>
        </p:spPr>
        <p:txBody>
          <a:bodyPr>
            <a:normAutofit fontScale="70000" lnSpcReduction="20000"/>
          </a:bodyPr>
          <a:lstStyle/>
          <a:p>
            <a:r>
              <a:rPr lang="da-DK" sz="3100" dirty="0"/>
              <a:t>Forebyggende hjemmebesøg og strategisk samarbejde med </a:t>
            </a:r>
            <a:r>
              <a:rPr lang="da-DK" sz="3100" dirty="0" smtClean="0"/>
              <a:t>frivilligområdet</a:t>
            </a:r>
          </a:p>
          <a:p>
            <a:r>
              <a:rPr lang="da-DK" sz="3100" dirty="0" smtClean="0"/>
              <a:t>Opsøge de svageste (ikke alder, hændelser)</a:t>
            </a:r>
          </a:p>
          <a:p>
            <a:r>
              <a:rPr lang="da-DK" sz="3100" dirty="0" smtClean="0"/>
              <a:t>At vende en lovbestemt opgave </a:t>
            </a:r>
            <a:r>
              <a:rPr lang="da-DK" sz="3100" dirty="0"/>
              <a:t>til et </a:t>
            </a:r>
            <a:r>
              <a:rPr lang="da-DK" sz="3100" dirty="0" smtClean="0"/>
              <a:t>udviklingsfelt - sammen </a:t>
            </a:r>
            <a:r>
              <a:rPr lang="da-DK" sz="3100" dirty="0"/>
              <a:t>med nye parter. </a:t>
            </a:r>
            <a:endParaRPr lang="da-DK" sz="3100" dirty="0" smtClean="0"/>
          </a:p>
          <a:p>
            <a:pPr>
              <a:buNone/>
            </a:pPr>
            <a:endParaRPr lang="da-DK" sz="2400" dirty="0" smtClean="0"/>
          </a:p>
          <a:p>
            <a:pPr>
              <a:buNone/>
            </a:pPr>
            <a:r>
              <a:rPr lang="da-DK" sz="2400" dirty="0" smtClean="0"/>
              <a:t>Perspektivet skifter:</a:t>
            </a:r>
          </a:p>
          <a:p>
            <a:pPr lvl="1"/>
            <a:r>
              <a:rPr lang="da-DK" sz="2400" dirty="0" smtClean="0"/>
              <a:t>fra: ”du er ensom – du har brug for en besøgsven”</a:t>
            </a:r>
          </a:p>
          <a:p>
            <a:pPr lvl="1"/>
            <a:r>
              <a:rPr lang="da-DK" sz="2400" dirty="0" smtClean="0"/>
              <a:t>til: ”du sidder meget alene – hvad kan du være for andre”?</a:t>
            </a:r>
          </a:p>
          <a:p>
            <a:pPr lvl="1"/>
            <a:endParaRPr lang="da-DK" sz="2400" dirty="0" smtClean="0"/>
          </a:p>
          <a:p>
            <a:pPr>
              <a:buNone/>
            </a:pPr>
            <a:r>
              <a:rPr lang="da-DK" sz="2400" b="1" i="1" dirty="0" smtClean="0">
                <a:solidFill>
                  <a:schemeClr val="accent6">
                    <a:lumMod val="75000"/>
                  </a:schemeClr>
                </a:solidFill>
              </a:rPr>
              <a:t>				Det motiverer!</a:t>
            </a:r>
          </a:p>
          <a:p>
            <a:pPr>
              <a:buNone/>
            </a:pPr>
            <a:endParaRPr lang="da-DK" sz="2400" b="1" i="1" dirty="0" smtClean="0">
              <a:solidFill>
                <a:schemeClr val="accent6">
                  <a:lumMod val="75000"/>
                </a:schemeClr>
              </a:solidFill>
            </a:endParaRPr>
          </a:p>
          <a:p>
            <a:pPr>
              <a:buNone/>
            </a:pPr>
            <a:r>
              <a:rPr lang="da-DK" sz="2400" dirty="0" smtClean="0"/>
              <a:t>En lille håndsrækning fra kommunen – frivillige griber opgaven</a:t>
            </a:r>
          </a:p>
          <a:p>
            <a:pPr>
              <a:buNone/>
            </a:pPr>
            <a:r>
              <a:rPr lang="da-DK" sz="2400" b="1" i="1" dirty="0" smtClean="0">
                <a:solidFill>
                  <a:schemeClr val="accent6">
                    <a:lumMod val="75000"/>
                  </a:schemeClr>
                </a:solidFill>
              </a:rPr>
              <a:t>				</a:t>
            </a:r>
          </a:p>
          <a:p>
            <a:pPr>
              <a:buNone/>
            </a:pPr>
            <a:r>
              <a:rPr lang="da-DK" sz="2400" b="1" i="1" dirty="0" smtClean="0">
                <a:solidFill>
                  <a:schemeClr val="accent6">
                    <a:lumMod val="75000"/>
                  </a:schemeClr>
                </a:solidFill>
              </a:rPr>
              <a:t>				Det virker!</a:t>
            </a:r>
          </a:p>
          <a:p>
            <a:pPr>
              <a:buNone/>
            </a:pPr>
            <a:endParaRPr lang="da-DK" sz="2400" b="1" i="1" dirty="0" smtClean="0">
              <a:solidFill>
                <a:schemeClr val="accent6">
                  <a:lumMod val="75000"/>
                </a:schemeClr>
              </a:solidFill>
            </a:endParaRPr>
          </a:p>
          <a:p>
            <a:pPr>
              <a:buNone/>
            </a:pPr>
            <a:endParaRPr lang="da-DK" sz="2400" b="1" i="1" dirty="0" smtClean="0">
              <a:solidFill>
                <a:schemeClr val="accent6">
                  <a:lumMod val="75000"/>
                </a:schemeClr>
              </a:solidFill>
            </a:endParaRPr>
          </a:p>
          <a:p>
            <a:endParaRPr lang="da-DK" dirty="0" smtClean="0"/>
          </a:p>
          <a:p>
            <a:endParaRPr lang="da-DK" dirty="0"/>
          </a:p>
        </p:txBody>
      </p:sp>
      <p:graphicFrame>
        <p:nvGraphicFramePr>
          <p:cNvPr id="4" name="Diagram 3"/>
          <p:cNvGraphicFramePr/>
          <p:nvPr/>
        </p:nvGraphicFramePr>
        <p:xfrm>
          <a:off x="6300192" y="5013176"/>
          <a:ext cx="2592288" cy="18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0" y="188640"/>
            <a:ext cx="7812360" cy="704850"/>
          </a:xfrm>
        </p:spPr>
        <p:txBody>
          <a:bodyPr/>
          <a:lstStyle/>
          <a:p>
            <a:r>
              <a:rPr lang="da-DK" sz="3200" dirty="0" smtClean="0"/>
              <a:t>Oplæggets indhold</a:t>
            </a:r>
            <a:endParaRPr lang="da-DK" sz="3200" dirty="0"/>
          </a:p>
        </p:txBody>
      </p:sp>
      <p:sp>
        <p:nvSpPr>
          <p:cNvPr id="6" name="Pladsholder til indhold 5"/>
          <p:cNvSpPr>
            <a:spLocks noGrp="1"/>
          </p:cNvSpPr>
          <p:nvPr>
            <p:ph idx="1"/>
          </p:nvPr>
        </p:nvSpPr>
        <p:spPr>
          <a:xfrm>
            <a:off x="457200" y="1412776"/>
            <a:ext cx="8229600" cy="3917032"/>
          </a:xfrm>
        </p:spPr>
        <p:txBody>
          <a:bodyPr/>
          <a:lstStyle/>
          <a:p>
            <a:r>
              <a:rPr lang="da-DK" b="1" dirty="0" smtClean="0"/>
              <a:t>Er medborgerskab det nye sort?</a:t>
            </a:r>
          </a:p>
          <a:p>
            <a:endParaRPr lang="da-DK" b="1" dirty="0" smtClean="0"/>
          </a:p>
          <a:p>
            <a:pPr lvl="1"/>
            <a:r>
              <a:rPr lang="da-DK" b="1" dirty="0" smtClean="0"/>
              <a:t>Medborgerskabet i den kærlige kommune</a:t>
            </a:r>
          </a:p>
          <a:p>
            <a:pPr lvl="1"/>
            <a:endParaRPr lang="da-DK" sz="1200" b="1" dirty="0" smtClean="0"/>
          </a:p>
          <a:p>
            <a:pPr lvl="1"/>
            <a:r>
              <a:rPr lang="da-DK" b="1" dirty="0" smtClean="0"/>
              <a:t>Konkrete eksempler på medborgerskab</a:t>
            </a:r>
          </a:p>
          <a:p>
            <a:pPr lvl="1"/>
            <a:endParaRPr lang="da-DK" sz="1200" b="1" dirty="0" smtClean="0"/>
          </a:p>
          <a:p>
            <a:pPr lvl="1"/>
            <a:r>
              <a:rPr lang="da-DK" b="1" dirty="0" smtClean="0"/>
              <a:t>Perspektiver på medborgerskabet i fremtidens velfærdsmodel</a:t>
            </a:r>
          </a:p>
        </p:txBody>
      </p:sp>
      <p:pic>
        <p:nvPicPr>
          <p:cNvPr id="43010" name="Picture 2" descr="http://www.trinenebel.dk/wp-content/uploads/2012/06/sp%C3%B8rgsm%C3%A5lsteg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410336">
            <a:off x="7653501" y="1327283"/>
            <a:ext cx="1044040" cy="1022515"/>
          </a:xfrm>
          <a:prstGeom prst="rect">
            <a:avLst/>
          </a:prstGeom>
          <a:noFill/>
        </p:spPr>
      </p:pic>
      <p:grpSp>
        <p:nvGrpSpPr>
          <p:cNvPr id="11" name="Gruppe 10"/>
          <p:cNvGrpSpPr/>
          <p:nvPr/>
        </p:nvGrpSpPr>
        <p:grpSpPr>
          <a:xfrm>
            <a:off x="1428328" y="3613472"/>
            <a:ext cx="6096000" cy="4064000"/>
            <a:chOff x="1428328" y="3613472"/>
            <a:chExt cx="6096000" cy="4064000"/>
          </a:xfrm>
        </p:grpSpPr>
        <p:graphicFrame>
          <p:nvGraphicFramePr>
            <p:cNvPr id="7" name="Diagram 6"/>
            <p:cNvGraphicFramePr/>
            <p:nvPr/>
          </p:nvGraphicFramePr>
          <p:xfrm>
            <a:off x="1428328" y="361347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llipse 7"/>
            <p:cNvSpPr/>
            <p:nvPr/>
          </p:nvSpPr>
          <p:spPr>
            <a:xfrm>
              <a:off x="2771800" y="5085184"/>
              <a:ext cx="432048" cy="36004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solidFill>
                    <a:schemeClr val="accent1">
                      <a:lumMod val="75000"/>
                    </a:schemeClr>
                  </a:solidFill>
                </a:rPr>
                <a:t>1</a:t>
              </a:r>
              <a:endParaRPr lang="da-DK" b="1" dirty="0">
                <a:solidFill>
                  <a:schemeClr val="accent1">
                    <a:lumMod val="75000"/>
                  </a:schemeClr>
                </a:solidFill>
              </a:endParaRPr>
            </a:p>
          </p:txBody>
        </p:sp>
        <p:sp>
          <p:nvSpPr>
            <p:cNvPr id="9" name="Ellipse 8"/>
            <p:cNvSpPr/>
            <p:nvPr/>
          </p:nvSpPr>
          <p:spPr>
            <a:xfrm>
              <a:off x="4716016" y="5085184"/>
              <a:ext cx="432048" cy="36004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solidFill>
                    <a:schemeClr val="accent1">
                      <a:lumMod val="75000"/>
                    </a:schemeClr>
                  </a:solidFill>
                </a:rPr>
                <a:t>2</a:t>
              </a:r>
              <a:endParaRPr lang="da-DK" b="1" dirty="0">
                <a:solidFill>
                  <a:schemeClr val="accent1">
                    <a:lumMod val="75000"/>
                  </a:schemeClr>
                </a:solidFill>
              </a:endParaRPr>
            </a:p>
          </p:txBody>
        </p:sp>
        <p:sp>
          <p:nvSpPr>
            <p:cNvPr id="10" name="Ellipse 9"/>
            <p:cNvSpPr/>
            <p:nvPr/>
          </p:nvSpPr>
          <p:spPr>
            <a:xfrm>
              <a:off x="6660232" y="5085184"/>
              <a:ext cx="432048" cy="36004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solidFill>
                    <a:schemeClr val="accent1">
                      <a:lumMod val="75000"/>
                    </a:schemeClr>
                  </a:solidFill>
                </a:rPr>
                <a:t>3</a:t>
              </a:r>
              <a:endParaRPr lang="da-DK" b="1" dirty="0">
                <a:solidFill>
                  <a:schemeClr val="accent1">
                    <a:lumMod val="75000"/>
                  </a:schemeClr>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rundet rektangel 5"/>
          <p:cNvSpPr/>
          <p:nvPr/>
        </p:nvSpPr>
        <p:spPr>
          <a:xfrm>
            <a:off x="539552" y="6237312"/>
            <a:ext cx="1368152"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2" descr="http://www.ptu.dk/uploads/pics/Medborgerskab_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191790"/>
            <a:ext cx="3707904" cy="1666210"/>
          </a:xfrm>
          <a:prstGeom prst="rect">
            <a:avLst/>
          </a:prstGeom>
          <a:noFill/>
        </p:spPr>
      </p:pic>
      <p:sp>
        <p:nvSpPr>
          <p:cNvPr id="2" name="Titel 1"/>
          <p:cNvSpPr>
            <a:spLocks noGrp="1"/>
          </p:cNvSpPr>
          <p:nvPr>
            <p:ph type="title"/>
          </p:nvPr>
        </p:nvSpPr>
        <p:spPr>
          <a:xfrm>
            <a:off x="0" y="203200"/>
            <a:ext cx="7308303" cy="704850"/>
          </a:xfrm>
        </p:spPr>
        <p:txBody>
          <a:bodyPr/>
          <a:lstStyle/>
          <a:p>
            <a:r>
              <a:rPr lang="da-DK" sz="3200" dirty="0" smtClean="0"/>
              <a:t>Eksempel 2: Partnerskaber</a:t>
            </a:r>
            <a:endParaRPr lang="da-DK" sz="3200" dirty="0"/>
          </a:p>
        </p:txBody>
      </p:sp>
      <p:sp>
        <p:nvSpPr>
          <p:cNvPr id="3" name="Pladsholder til indhold 2"/>
          <p:cNvSpPr>
            <a:spLocks noGrp="1"/>
          </p:cNvSpPr>
          <p:nvPr>
            <p:ph idx="1"/>
          </p:nvPr>
        </p:nvSpPr>
        <p:spPr>
          <a:xfrm>
            <a:off x="467544" y="1412776"/>
            <a:ext cx="8496944" cy="5688632"/>
          </a:xfrm>
        </p:spPr>
        <p:txBody>
          <a:bodyPr/>
          <a:lstStyle/>
          <a:p>
            <a:pPr>
              <a:spcAft>
                <a:spcPts val="600"/>
              </a:spcAft>
              <a:buNone/>
            </a:pPr>
            <a:r>
              <a:rPr lang="da-DK" sz="2000" b="1" dirty="0" smtClean="0"/>
              <a:t>Partnerskab med idrætsforeningerne i Aarhus (Sabro IF)</a:t>
            </a:r>
          </a:p>
          <a:p>
            <a:pPr>
              <a:spcAft>
                <a:spcPts val="600"/>
              </a:spcAft>
            </a:pPr>
            <a:r>
              <a:rPr lang="da-DK" sz="1800" b="1" dirty="0" smtClean="0"/>
              <a:t>Holdene kører på samme vilkår som et fodboldhold…</a:t>
            </a:r>
          </a:p>
          <a:p>
            <a:pPr lvl="1">
              <a:spcAft>
                <a:spcPts val="600"/>
              </a:spcAft>
            </a:pPr>
            <a:r>
              <a:rPr lang="da-DK" sz="2000" dirty="0" smtClean="0"/>
              <a:t>men instruktørerne har modtaget undervisning, så de kan tage hånd om kostråd, tegn på sygdom, mv.</a:t>
            </a:r>
          </a:p>
          <a:p>
            <a:pPr lvl="1">
              <a:spcAft>
                <a:spcPts val="600"/>
              </a:spcAft>
            </a:pPr>
            <a:r>
              <a:rPr lang="da-DK" sz="2000" dirty="0" smtClean="0"/>
              <a:t>På den måde udvider vi pludselig målgruppen i forebyggelsesregi med syvmileskridt!</a:t>
            </a:r>
          </a:p>
          <a:p>
            <a:pPr>
              <a:spcAft>
                <a:spcPts val="600"/>
              </a:spcAft>
            </a:pPr>
            <a:r>
              <a:rPr lang="da-DK" sz="2000" b="1" dirty="0" smtClean="0"/>
              <a:t>Førstehjælp/Psykisk førstehjælp for frivillige seniorer(Røde Kors)</a:t>
            </a:r>
          </a:p>
          <a:p>
            <a:pPr lvl="1">
              <a:spcAft>
                <a:spcPts val="600"/>
              </a:spcAft>
            </a:pPr>
            <a:r>
              <a:rPr lang="da-DK" sz="2000" dirty="0" smtClean="0"/>
              <a:t>Redskabskasse til psykisk førstehjælp</a:t>
            </a:r>
          </a:p>
          <a:p>
            <a:pPr lvl="1">
              <a:spcAft>
                <a:spcPts val="600"/>
              </a:spcAft>
            </a:pPr>
            <a:endParaRPr lang="da-DK" sz="2000" dirty="0" smtClean="0"/>
          </a:p>
          <a:p>
            <a:pPr>
              <a:spcAft>
                <a:spcPts val="600"/>
              </a:spcAft>
              <a:buNone/>
            </a:pPr>
            <a:r>
              <a:rPr lang="da-DK" sz="2000" dirty="0" smtClean="0"/>
              <a:t>Det skal starte, der hvor borgerne er – forebyggelse er hele livet!</a:t>
            </a:r>
          </a:p>
          <a:p>
            <a:pPr lvl="1">
              <a:spcAft>
                <a:spcPts val="600"/>
              </a:spcAft>
              <a:buNone/>
            </a:pPr>
            <a:endParaRPr lang="da-DK" sz="2000" dirty="0"/>
          </a:p>
        </p:txBody>
      </p:sp>
      <p:graphicFrame>
        <p:nvGraphicFramePr>
          <p:cNvPr id="8" name="Diagram 7"/>
          <p:cNvGraphicFramePr/>
          <p:nvPr/>
        </p:nvGraphicFramePr>
        <p:xfrm>
          <a:off x="6300192" y="5013176"/>
          <a:ext cx="2592288" cy="184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Billede 9"/>
          <p:cNvPicPr/>
          <p:nvPr/>
        </p:nvPicPr>
        <p:blipFill>
          <a:blip r:embed="rId8" cstate="print"/>
          <a:srcRect/>
          <a:stretch>
            <a:fillRect/>
          </a:stretch>
        </p:blipFill>
        <p:spPr bwMode="auto">
          <a:xfrm rot="16200000">
            <a:off x="7817240" y="1479905"/>
            <a:ext cx="350281" cy="1080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rundet rektangel 5"/>
          <p:cNvSpPr/>
          <p:nvPr/>
        </p:nvSpPr>
        <p:spPr>
          <a:xfrm>
            <a:off x="539552" y="6237312"/>
            <a:ext cx="1368152"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2" descr="http://www.ptu.dk/uploads/pics/Medborgerskab_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191790"/>
            <a:ext cx="3707904" cy="1666210"/>
          </a:xfrm>
          <a:prstGeom prst="rect">
            <a:avLst/>
          </a:prstGeom>
          <a:noFill/>
        </p:spPr>
      </p:pic>
      <p:sp>
        <p:nvSpPr>
          <p:cNvPr id="2" name="Titel 1"/>
          <p:cNvSpPr>
            <a:spLocks noGrp="1"/>
          </p:cNvSpPr>
          <p:nvPr>
            <p:ph type="title"/>
          </p:nvPr>
        </p:nvSpPr>
        <p:spPr>
          <a:xfrm>
            <a:off x="0" y="203200"/>
            <a:ext cx="7308303" cy="704850"/>
          </a:xfrm>
        </p:spPr>
        <p:txBody>
          <a:bodyPr/>
          <a:lstStyle/>
          <a:p>
            <a:r>
              <a:rPr lang="da-DK" sz="3200" dirty="0" smtClean="0"/>
              <a:t>Eksempel 2b: Partnerskaber</a:t>
            </a:r>
            <a:endParaRPr lang="da-DK" sz="3200" dirty="0"/>
          </a:p>
        </p:txBody>
      </p:sp>
      <p:sp>
        <p:nvSpPr>
          <p:cNvPr id="3" name="Pladsholder til indhold 2"/>
          <p:cNvSpPr>
            <a:spLocks noGrp="1"/>
          </p:cNvSpPr>
          <p:nvPr>
            <p:ph idx="1"/>
          </p:nvPr>
        </p:nvSpPr>
        <p:spPr>
          <a:xfrm>
            <a:off x="467544" y="1484784"/>
            <a:ext cx="8507288" cy="4752528"/>
          </a:xfrm>
        </p:spPr>
        <p:txBody>
          <a:bodyPr/>
          <a:lstStyle/>
          <a:p>
            <a:pPr>
              <a:spcAft>
                <a:spcPts val="600"/>
              </a:spcAft>
              <a:buNone/>
            </a:pPr>
            <a:r>
              <a:rPr lang="da-DK" sz="2000" b="1" dirty="0" smtClean="0"/>
              <a:t>Partnerskaber fortsat</a:t>
            </a:r>
          </a:p>
          <a:p>
            <a:r>
              <a:rPr lang="da-DK" sz="1200" dirty="0" smtClean="0"/>
              <a:t>Nå de målgrupper, der er svære at fange (særligt mændene)</a:t>
            </a:r>
          </a:p>
          <a:p>
            <a:pPr>
              <a:buNone/>
            </a:pPr>
            <a:endParaRPr lang="da-DK" sz="1200" dirty="0" smtClean="0"/>
          </a:p>
          <a:p>
            <a:r>
              <a:rPr lang="da-DK" sz="1200" dirty="0" smtClean="0"/>
              <a:t>Samarbejde mellem FO og Cykelklub Aarhus om forebyggelse for mænd. Mænd og cykling  - koblet med mad og træning. Målgruppe de 40 – 55 </a:t>
            </a:r>
            <a:r>
              <a:rPr lang="da-DK" sz="1200" dirty="0" err="1" smtClean="0"/>
              <a:t>årige</a:t>
            </a:r>
            <a:r>
              <a:rPr lang="da-DK" sz="1200" dirty="0" smtClean="0"/>
              <a:t> mænd. Risiko for </a:t>
            </a:r>
            <a:r>
              <a:rPr lang="da-DK" sz="1200" dirty="0" err="1" smtClean="0"/>
              <a:t>hjerte-kar</a:t>
            </a:r>
            <a:r>
              <a:rPr lang="da-DK" sz="1200" dirty="0" smtClean="0"/>
              <a:t>, diabetes. Her er det ikke kommunen, der forebygger – men foreningslivet, der tager ansvar. </a:t>
            </a:r>
          </a:p>
          <a:p>
            <a:endParaRPr lang="da-DK" sz="1200" dirty="0" smtClean="0"/>
          </a:p>
          <a:p>
            <a:r>
              <a:rPr lang="da-DK" sz="1200" dirty="0" smtClean="0"/>
              <a:t>Rehabilitering for mænd med kræft i samarbejde med DBU – (Flemming Poulsen er ambassadør). Mænd vil ikke det klassiske </a:t>
            </a:r>
            <a:r>
              <a:rPr lang="da-DK" sz="1200" dirty="0" err="1" smtClean="0"/>
              <a:t>rehab</a:t>
            </a:r>
            <a:r>
              <a:rPr lang="da-DK" sz="1200" dirty="0" smtClean="0"/>
              <a:t>., så vi går nye veje med fokus på ”tilbage til livet gennem fodbold og fællesskaber”</a:t>
            </a:r>
          </a:p>
          <a:p>
            <a:r>
              <a:rPr lang="da-DK" sz="1200" dirty="0" smtClean="0"/>
              <a:t> </a:t>
            </a:r>
          </a:p>
          <a:p>
            <a:r>
              <a:rPr lang="da-DK" sz="1200" dirty="0" smtClean="0"/>
              <a:t>FOF – overtager lokalcenter: fra aktiviteter til cafedrift til træning. Giver nøglen til samfundsborgere og oplysningsforbund.</a:t>
            </a:r>
          </a:p>
          <a:p>
            <a:pPr>
              <a:buNone/>
            </a:pPr>
            <a:endParaRPr lang="da-DK" sz="1200" dirty="0" smtClean="0"/>
          </a:p>
          <a:p>
            <a:r>
              <a:rPr lang="da-DK" sz="1200" dirty="0" smtClean="0"/>
              <a:t>Partnerskab med Dansk Flygtninge Hjælp om cafedrift på et lokalcenter – målgruppe er nydanskere, der gennem sprogskolen får praktikplads på cafe. Beskæftigelse, integration = mere sundhed. Grupper, vi som kommune har svært ved at nå – her kobler vi sundhed gennem beskæftigelse ind i de regi, hvor borgerne er i forvejen. </a:t>
            </a:r>
          </a:p>
          <a:p>
            <a:pPr>
              <a:buNone/>
            </a:pPr>
            <a:endParaRPr lang="da-DK" sz="1200" dirty="0" smtClean="0"/>
          </a:p>
          <a:p>
            <a:r>
              <a:rPr lang="da-DK" sz="1200" dirty="0" smtClean="0"/>
              <a:t>Aarhus TECH  vi har elimineret frafald fra </a:t>
            </a:r>
            <a:r>
              <a:rPr lang="da-DK" sz="1200" dirty="0" err="1" smtClean="0"/>
              <a:t>kokke/cateruddannelsen</a:t>
            </a:r>
            <a:r>
              <a:rPr lang="da-DK" sz="1200" dirty="0" smtClean="0"/>
              <a:t> ved at skabe nye partnerskaber til praktikforløb (cafedriften). Udvider nu til flere cafeer i Aarhus ud fra tækningen om at uddannelse og skaber sundhed. </a:t>
            </a:r>
          </a:p>
          <a:p>
            <a:pPr lvl="1">
              <a:spcAft>
                <a:spcPts val="600"/>
              </a:spcAft>
            </a:pPr>
            <a:endParaRPr lang="da-DK" sz="1000" dirty="0" smtClean="0"/>
          </a:p>
          <a:p>
            <a:pPr lvl="1">
              <a:spcAft>
                <a:spcPts val="600"/>
              </a:spcAft>
            </a:pPr>
            <a:endParaRPr lang="da-DK" sz="1000" dirty="0" smtClean="0"/>
          </a:p>
          <a:p>
            <a:pPr>
              <a:spcAft>
                <a:spcPts val="600"/>
              </a:spcAft>
            </a:pPr>
            <a:endParaRPr lang="da-DK" sz="1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3: </a:t>
            </a:r>
            <a:r>
              <a:rPr lang="da-DK" dirty="0" err="1" smtClean="0"/>
              <a:t>Spisevenner</a:t>
            </a:r>
            <a:endParaRPr lang="da-DK" dirty="0"/>
          </a:p>
        </p:txBody>
      </p:sp>
      <p:sp>
        <p:nvSpPr>
          <p:cNvPr id="4" name="Pladsholder til indhold 3"/>
          <p:cNvSpPr>
            <a:spLocks noGrp="1"/>
          </p:cNvSpPr>
          <p:nvPr>
            <p:ph idx="1"/>
          </p:nvPr>
        </p:nvSpPr>
        <p:spPr>
          <a:xfrm>
            <a:off x="457200" y="1484784"/>
            <a:ext cx="8229600" cy="4641379"/>
          </a:xfrm>
        </p:spPr>
        <p:txBody>
          <a:bodyPr/>
          <a:lstStyle/>
          <a:p>
            <a:pPr>
              <a:buNone/>
            </a:pPr>
            <a:r>
              <a:rPr lang="da-DK" sz="2400" b="1" dirty="0" smtClean="0"/>
              <a:t>Projekt </a:t>
            </a:r>
            <a:r>
              <a:rPr lang="da-DK" sz="2400" b="1" dirty="0" err="1" smtClean="0"/>
              <a:t>Spisevenner</a:t>
            </a:r>
            <a:endParaRPr lang="da-DK" sz="2400" b="1" dirty="0" smtClean="0"/>
          </a:p>
          <a:p>
            <a:pPr>
              <a:buNone/>
            </a:pPr>
            <a:endParaRPr lang="da-DK" sz="2400" b="1" dirty="0" smtClean="0"/>
          </a:p>
          <a:p>
            <a:r>
              <a:rPr lang="da-DK" sz="2400" dirty="0" smtClean="0"/>
              <a:t>I 2013 har vi nået ud til knap 400 ældre, der var ensomme – eller i </a:t>
            </a:r>
            <a:r>
              <a:rPr lang="da-DK" sz="2400" dirty="0" err="1" smtClean="0"/>
              <a:t>højrisiko</a:t>
            </a:r>
            <a:r>
              <a:rPr lang="da-DK" sz="2400" dirty="0" smtClean="0"/>
              <a:t> for isolation.</a:t>
            </a:r>
          </a:p>
          <a:p>
            <a:pPr lvl="1"/>
            <a:r>
              <a:rPr lang="da-DK" sz="2400" dirty="0" smtClean="0"/>
              <a:t>De opspores af </a:t>
            </a:r>
            <a:r>
              <a:rPr lang="da-DK" sz="2400" dirty="0" err="1" smtClean="0"/>
              <a:t>fagpersonalet</a:t>
            </a:r>
            <a:r>
              <a:rPr lang="da-DK" sz="2400" dirty="0" smtClean="0"/>
              <a:t> – og kobles i fællesskaber med frivillige tovholdere. </a:t>
            </a:r>
          </a:p>
          <a:p>
            <a:pPr>
              <a:buNone/>
            </a:pPr>
            <a:endParaRPr lang="da-DK" sz="2400" dirty="0" smtClean="0"/>
          </a:p>
        </p:txBody>
      </p:sp>
      <p:pic>
        <p:nvPicPr>
          <p:cNvPr id="1026" name="Picture 2" descr="http://1.bp.blogspot.com/-Sz7yW-eyIvQ/T0icd5JxxwI/AAAAAAAAGLU/aUxTue7PNw4/s400/imagesCA7CDYTI.jpg"/>
          <p:cNvPicPr>
            <a:picLocks noChangeAspect="1" noChangeArrowheads="1"/>
          </p:cNvPicPr>
          <p:nvPr/>
        </p:nvPicPr>
        <p:blipFill>
          <a:blip r:embed="rId2" cstate="print"/>
          <a:srcRect/>
          <a:stretch>
            <a:fillRect/>
          </a:stretch>
        </p:blipFill>
        <p:spPr bwMode="auto">
          <a:xfrm rot="21404290">
            <a:off x="4244974" y="4250435"/>
            <a:ext cx="3868921" cy="216659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Medborger – kom nu!</a:t>
            </a:r>
            <a:endParaRPr lang="da-DK" dirty="0"/>
          </a:p>
        </p:txBody>
      </p:sp>
      <p:sp>
        <p:nvSpPr>
          <p:cNvPr id="3" name="Pladsholder til indhold 2"/>
          <p:cNvSpPr>
            <a:spLocks noGrp="1"/>
          </p:cNvSpPr>
          <p:nvPr>
            <p:ph idx="1"/>
          </p:nvPr>
        </p:nvSpPr>
        <p:spPr>
          <a:xfrm>
            <a:off x="467544" y="1556792"/>
            <a:ext cx="8229600" cy="4525963"/>
          </a:xfrm>
        </p:spPr>
        <p:txBody>
          <a:bodyPr/>
          <a:lstStyle/>
          <a:p>
            <a:r>
              <a:rPr lang="da-DK" sz="1700" dirty="0" smtClean="0"/>
              <a:t>50 procent højere risiko for at dø, hvis man er </a:t>
            </a:r>
            <a:r>
              <a:rPr lang="da-DK" sz="1700" b="1" dirty="0" smtClean="0">
                <a:solidFill>
                  <a:schemeClr val="accent6">
                    <a:lumMod val="75000"/>
                  </a:schemeClr>
                </a:solidFill>
              </a:rPr>
              <a:t>ensom</a:t>
            </a:r>
            <a:r>
              <a:rPr lang="da-DK" sz="1700" dirty="0" smtClean="0"/>
              <a:t>. (= 15 smøger eller alkoholiker)</a:t>
            </a:r>
          </a:p>
          <a:p>
            <a:endParaRPr lang="da-DK" sz="1700" dirty="0" smtClean="0"/>
          </a:p>
          <a:p>
            <a:r>
              <a:rPr lang="da-DK" sz="1700" dirty="0" smtClean="0"/>
              <a:t>Hver 4. over 80 år er på </a:t>
            </a:r>
            <a:r>
              <a:rPr lang="da-DK" sz="1700" b="1" dirty="0" smtClean="0">
                <a:solidFill>
                  <a:schemeClr val="accent6">
                    <a:lumMod val="75000"/>
                  </a:schemeClr>
                </a:solidFill>
              </a:rPr>
              <a:t>anti-depressiv</a:t>
            </a:r>
            <a:r>
              <a:rPr lang="da-DK" sz="1700" dirty="0" smtClean="0"/>
              <a:t> medicin </a:t>
            </a:r>
          </a:p>
          <a:p>
            <a:endParaRPr lang="da-DK" sz="1700" dirty="0" smtClean="0"/>
          </a:p>
          <a:p>
            <a:r>
              <a:rPr lang="da-DK" sz="1700" dirty="0" smtClean="0"/>
              <a:t>Hæmmede sanser forstærker følelsen af </a:t>
            </a:r>
            <a:r>
              <a:rPr lang="da-DK" sz="1700" b="1" dirty="0" smtClean="0">
                <a:solidFill>
                  <a:schemeClr val="accent6">
                    <a:lumMod val="75000"/>
                  </a:schemeClr>
                </a:solidFill>
              </a:rPr>
              <a:t>ensomhed</a:t>
            </a:r>
            <a:endParaRPr lang="da-DK" sz="1700" dirty="0" smtClean="0"/>
          </a:p>
          <a:p>
            <a:endParaRPr lang="da-DK" sz="1700" dirty="0" smtClean="0"/>
          </a:p>
          <a:p>
            <a:r>
              <a:rPr lang="da-DK" sz="1700" dirty="0" smtClean="0"/>
              <a:t>Ældre der bor alene, har dobbelt risiko for </a:t>
            </a:r>
            <a:r>
              <a:rPr lang="da-DK" sz="1700" b="1" dirty="0" smtClean="0">
                <a:solidFill>
                  <a:schemeClr val="accent6">
                    <a:lumMod val="75000"/>
                  </a:schemeClr>
                </a:solidFill>
              </a:rPr>
              <a:t>demens</a:t>
            </a:r>
            <a:endParaRPr lang="da-DK" sz="1700" dirty="0" smtClean="0"/>
          </a:p>
          <a:p>
            <a:endParaRPr lang="da-DK" sz="1700" b="1" dirty="0" smtClean="0">
              <a:solidFill>
                <a:schemeClr val="accent6">
                  <a:lumMod val="75000"/>
                </a:schemeClr>
              </a:solidFill>
            </a:endParaRPr>
          </a:p>
          <a:p>
            <a:r>
              <a:rPr lang="da-DK" sz="1700" b="1" dirty="0" smtClean="0">
                <a:solidFill>
                  <a:schemeClr val="accent6">
                    <a:lumMod val="75000"/>
                  </a:schemeClr>
                </a:solidFill>
              </a:rPr>
              <a:t>Selvmordsraten</a:t>
            </a:r>
            <a:r>
              <a:rPr lang="da-DK" sz="1700" dirty="0" smtClean="0"/>
              <a:t> er markant højere blandt mennesker, der bor alene</a:t>
            </a:r>
          </a:p>
          <a:p>
            <a:endParaRPr lang="da-DK" sz="1700" dirty="0" smtClean="0"/>
          </a:p>
          <a:p>
            <a:r>
              <a:rPr lang="da-DK" sz="1700" dirty="0" smtClean="0"/>
              <a:t>70 procent af borgere i grib hverdagen </a:t>
            </a:r>
            <a:r>
              <a:rPr lang="da-DK" sz="1700" b="1" dirty="0" smtClean="0">
                <a:solidFill>
                  <a:schemeClr val="accent6">
                    <a:lumMod val="75000"/>
                  </a:schemeClr>
                </a:solidFill>
              </a:rPr>
              <a:t>bor alene</a:t>
            </a:r>
            <a:r>
              <a:rPr lang="da-DK" sz="1700" dirty="0" smtClean="0"/>
              <a:t>. Stort forebyggelsespotentiale</a:t>
            </a:r>
          </a:p>
          <a:p>
            <a:endParaRPr lang="da-DK" sz="1700" dirty="0" smtClean="0"/>
          </a:p>
          <a:p>
            <a:r>
              <a:rPr lang="da-DK" sz="1700" dirty="0" smtClean="0"/>
              <a:t>6/10 ældre, der modtager hjemmehjælp er </a:t>
            </a:r>
            <a:r>
              <a:rPr lang="da-DK" sz="1700" b="1" dirty="0" smtClean="0">
                <a:solidFill>
                  <a:schemeClr val="accent6">
                    <a:lumMod val="75000"/>
                  </a:schemeClr>
                </a:solidFill>
              </a:rPr>
              <a:t>underernærede</a:t>
            </a:r>
            <a:r>
              <a:rPr lang="da-DK" sz="1700" dirty="0" smtClean="0"/>
              <a:t/>
            </a:r>
            <a:br>
              <a:rPr lang="da-DK" sz="1700" dirty="0" smtClean="0"/>
            </a:br>
            <a:endParaRPr lang="da-DK" sz="1700" dirty="0"/>
          </a:p>
        </p:txBody>
      </p:sp>
      <p:sp>
        <p:nvSpPr>
          <p:cNvPr id="4" name="Rektangel 3"/>
          <p:cNvSpPr/>
          <p:nvPr/>
        </p:nvSpPr>
        <p:spPr>
          <a:xfrm>
            <a:off x="467544" y="1196752"/>
            <a:ext cx="2659702" cy="369332"/>
          </a:xfrm>
          <a:prstGeom prst="rect">
            <a:avLst/>
          </a:prstGeom>
        </p:spPr>
        <p:txBody>
          <a:bodyPr wrap="none">
            <a:spAutoFit/>
          </a:bodyPr>
          <a:lstStyle/>
          <a:p>
            <a:r>
              <a:rPr lang="da-DK" dirty="0" smtClean="0"/>
              <a:t>Sprækker og tendenser </a:t>
            </a:r>
            <a:endParaRPr lang="da-D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 skal videre…</a:t>
            </a:r>
            <a:endParaRPr lang="da-DK" dirty="0"/>
          </a:p>
        </p:txBody>
      </p:sp>
      <p:sp>
        <p:nvSpPr>
          <p:cNvPr id="3" name="Pladsholder til indhold 2"/>
          <p:cNvSpPr>
            <a:spLocks noGrp="1"/>
          </p:cNvSpPr>
          <p:nvPr>
            <p:ph idx="1"/>
          </p:nvPr>
        </p:nvSpPr>
        <p:spPr>
          <a:xfrm>
            <a:off x="467544" y="1268760"/>
            <a:ext cx="8229600" cy="4896544"/>
          </a:xfrm>
        </p:spPr>
        <p:txBody>
          <a:bodyPr/>
          <a:lstStyle/>
          <a:p>
            <a:pPr>
              <a:buNone/>
            </a:pPr>
            <a:r>
              <a:rPr lang="da-DK" sz="1600" b="1" dirty="0" smtClean="0"/>
              <a:t>Kærlighed:</a:t>
            </a:r>
          </a:p>
          <a:p>
            <a:r>
              <a:rPr lang="da-DK" sz="1600" b="1" dirty="0" smtClean="0">
                <a:solidFill>
                  <a:schemeClr val="accent6">
                    <a:lumMod val="75000"/>
                  </a:schemeClr>
                </a:solidFill>
              </a:rPr>
              <a:t>Tidlig opsporing </a:t>
            </a:r>
            <a:r>
              <a:rPr lang="da-DK" sz="1600" dirty="0" smtClean="0"/>
              <a:t>ud til borgerne - naboen, ægtefællen og borgeren selv skal opspore sygdom mv. med lette værktøjer. </a:t>
            </a:r>
          </a:p>
          <a:p>
            <a:r>
              <a:rPr lang="da-DK" sz="1600" b="1" dirty="0" smtClean="0">
                <a:solidFill>
                  <a:schemeClr val="accent6">
                    <a:lumMod val="75000"/>
                  </a:schemeClr>
                </a:solidFill>
              </a:rPr>
              <a:t>Ensomhed</a:t>
            </a:r>
            <a:r>
              <a:rPr lang="da-DK" sz="1600" dirty="0" smtClean="0"/>
              <a:t> og den eksistentielle livskvalitet – præster, frivillige støttepersoner, - forebyggelse af selvmord. </a:t>
            </a:r>
          </a:p>
          <a:p>
            <a:r>
              <a:rPr lang="da-DK" sz="1600" b="1" dirty="0" smtClean="0">
                <a:solidFill>
                  <a:schemeClr val="accent6">
                    <a:lumMod val="75000"/>
                  </a:schemeClr>
                </a:solidFill>
              </a:rPr>
              <a:t>Nye boligformer </a:t>
            </a:r>
            <a:r>
              <a:rPr lang="da-DK" sz="1600" dirty="0" smtClean="0"/>
              <a:t>– der modvirker ensomhed. Generationsbyggerier, flerfamilier.</a:t>
            </a:r>
          </a:p>
          <a:p>
            <a:endParaRPr lang="da-DK" sz="1600" dirty="0" smtClean="0"/>
          </a:p>
          <a:p>
            <a:pPr>
              <a:buNone/>
            </a:pPr>
            <a:r>
              <a:rPr lang="da-DK" sz="1600" b="1" dirty="0" smtClean="0"/>
              <a:t>Lighed:</a:t>
            </a:r>
          </a:p>
          <a:p>
            <a:r>
              <a:rPr lang="da-DK" sz="1600" b="1" dirty="0" smtClean="0">
                <a:solidFill>
                  <a:schemeClr val="accent6">
                    <a:lumMod val="75000"/>
                  </a:schemeClr>
                </a:solidFill>
              </a:rPr>
              <a:t>Støttefamilier inden for psykiatri og misbrug</a:t>
            </a:r>
            <a:r>
              <a:rPr lang="da-DK" sz="1600" dirty="0" smtClean="0"/>
              <a:t> – netværksfamilier ind som ressourcer.</a:t>
            </a:r>
          </a:p>
          <a:p>
            <a:r>
              <a:rPr lang="da-DK" sz="1600" dirty="0" smtClean="0"/>
              <a:t>Støttefamilier til ensomme og svage ældre. </a:t>
            </a:r>
          </a:p>
          <a:p>
            <a:r>
              <a:rPr lang="da-DK" sz="1600" dirty="0" smtClean="0"/>
              <a:t>Handlingskapacitet. Skabe Handlingskapacitet. Tage magten fra systemet.</a:t>
            </a:r>
          </a:p>
          <a:p>
            <a:endParaRPr lang="da-DK" sz="1600" dirty="0" smtClean="0"/>
          </a:p>
          <a:p>
            <a:pPr>
              <a:buNone/>
            </a:pPr>
            <a:r>
              <a:rPr lang="da-DK" sz="1600" b="1" dirty="0" smtClean="0"/>
              <a:t>Frihed</a:t>
            </a:r>
          </a:p>
          <a:p>
            <a:r>
              <a:rPr lang="da-DK" sz="1600" b="1" dirty="0" smtClean="0">
                <a:solidFill>
                  <a:schemeClr val="accent6">
                    <a:lumMod val="75000"/>
                  </a:schemeClr>
                </a:solidFill>
              </a:rPr>
              <a:t>Genoptræningsopgaver(</a:t>
            </a:r>
            <a:r>
              <a:rPr lang="da-DK" sz="1600" dirty="0" smtClean="0"/>
              <a:t>Lette )varetages i folkeoplysende-regi/foreninger.  </a:t>
            </a:r>
          </a:p>
          <a:p>
            <a:r>
              <a:rPr lang="da-DK" sz="1600" dirty="0" smtClean="0"/>
              <a:t>Lokalcentre/ældrecentre(bibliotekerne) </a:t>
            </a:r>
            <a:r>
              <a:rPr lang="da-DK" sz="1600" b="1" dirty="0" smtClean="0">
                <a:solidFill>
                  <a:schemeClr val="accent6">
                    <a:lumMod val="75000"/>
                  </a:schemeClr>
                </a:solidFill>
              </a:rPr>
              <a:t>drives af borgerne selv</a:t>
            </a:r>
            <a:r>
              <a:rPr lang="da-DK" sz="1600" dirty="0" smtClean="0"/>
              <a:t>. </a:t>
            </a:r>
          </a:p>
          <a:p>
            <a:r>
              <a:rPr lang="da-DK" sz="1600" dirty="0" smtClean="0"/>
              <a:t>Flere aktører på banen! De tænker tanker, vi ikke kan tænke (Velfærdsalliancer-KL)</a:t>
            </a:r>
          </a:p>
          <a:p>
            <a:endParaRPr lang="da-DK" sz="1600" dirty="0" smtClean="0"/>
          </a:p>
          <a:p>
            <a:endParaRPr lang="da-DK"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88640"/>
            <a:ext cx="6489700" cy="704850"/>
          </a:xfrm>
        </p:spPr>
        <p:txBody>
          <a:bodyPr/>
          <a:lstStyle/>
          <a:p>
            <a:r>
              <a:rPr lang="da-DK" dirty="0" smtClean="0"/>
              <a:t>Vi skal videre, men vi skal udfordre præmisserne! </a:t>
            </a:r>
            <a:endParaRPr lang="da-DK" dirty="0"/>
          </a:p>
        </p:txBody>
      </p:sp>
      <p:sp>
        <p:nvSpPr>
          <p:cNvPr id="3" name="Pladsholder til indhold 2"/>
          <p:cNvSpPr>
            <a:spLocks noGrp="1"/>
          </p:cNvSpPr>
          <p:nvPr>
            <p:ph idx="1"/>
          </p:nvPr>
        </p:nvSpPr>
        <p:spPr/>
        <p:txBody>
          <a:bodyPr/>
          <a:lstStyle/>
          <a:p>
            <a:pPr>
              <a:buNone/>
            </a:pPr>
            <a:r>
              <a:rPr lang="da-DK" sz="1800" b="1" dirty="0" smtClean="0"/>
              <a:t>Sundhedstilbuddene skal være til alle </a:t>
            </a:r>
            <a:r>
              <a:rPr lang="da-DK" sz="1800" b="1" dirty="0" err="1" smtClean="0"/>
              <a:t>aarhusianere</a:t>
            </a:r>
            <a:r>
              <a:rPr lang="da-DK" sz="1800" b="1" dirty="0" smtClean="0"/>
              <a:t>(danskere)</a:t>
            </a:r>
          </a:p>
          <a:p>
            <a:pPr lvl="0"/>
            <a:r>
              <a:rPr lang="da-DK" sz="1800" dirty="0" smtClean="0"/>
              <a:t>Strukturelle indsatser får ofte en større effekt på </a:t>
            </a:r>
          </a:p>
          <a:p>
            <a:pPr lvl="0">
              <a:buNone/>
            </a:pPr>
            <a:r>
              <a:rPr lang="da-DK" sz="1800" dirty="0" smtClean="0"/>
              <a:t>	de grupper, der har de største udfordringer.</a:t>
            </a:r>
          </a:p>
          <a:p>
            <a:r>
              <a:rPr lang="da-DK" sz="1800" dirty="0" smtClean="0"/>
              <a:t>Opbakningen til det fælles sundhedsvæsen </a:t>
            </a:r>
          </a:p>
          <a:p>
            <a:pPr>
              <a:buNone/>
            </a:pPr>
            <a:r>
              <a:rPr lang="da-DK" sz="1800" dirty="0" smtClean="0"/>
              <a:t>	afhænger af, hvad folk får for deres skattekroner.</a:t>
            </a:r>
            <a:r>
              <a:rPr lang="da-DK" sz="1800" baseline="30000" dirty="0" smtClean="0"/>
              <a:t> </a:t>
            </a:r>
            <a:endParaRPr lang="da-DK" sz="1800" dirty="0" smtClean="0"/>
          </a:p>
          <a:p>
            <a:pPr lvl="0">
              <a:lnSpc>
                <a:spcPts val="1500"/>
              </a:lnSpc>
              <a:buNone/>
            </a:pPr>
            <a:endParaRPr lang="da-DK" sz="1800" dirty="0" smtClean="0"/>
          </a:p>
          <a:p>
            <a:pPr lvl="0">
              <a:buNone/>
            </a:pPr>
            <a:r>
              <a:rPr lang="da-DK" sz="1800" dirty="0" smtClean="0"/>
              <a:t>VS</a:t>
            </a:r>
          </a:p>
          <a:p>
            <a:pPr>
              <a:lnSpc>
                <a:spcPts val="100"/>
              </a:lnSpc>
              <a:buNone/>
            </a:pPr>
            <a:endParaRPr lang="da-DK" sz="1800" dirty="0" smtClean="0"/>
          </a:p>
          <a:p>
            <a:pPr>
              <a:lnSpc>
                <a:spcPts val="100"/>
              </a:lnSpc>
              <a:buNone/>
            </a:pPr>
            <a:endParaRPr lang="da-DK" sz="1800" dirty="0" smtClean="0"/>
          </a:p>
          <a:p>
            <a:pPr>
              <a:lnSpc>
                <a:spcPts val="100"/>
              </a:lnSpc>
              <a:buNone/>
            </a:pPr>
            <a:r>
              <a:rPr lang="da-DK" sz="1800" dirty="0" smtClean="0"/>
              <a:t> </a:t>
            </a:r>
          </a:p>
          <a:p>
            <a:pPr>
              <a:buNone/>
            </a:pPr>
            <a:r>
              <a:rPr lang="da-DK" sz="1800" b="1" dirty="0" smtClean="0"/>
              <a:t>Sundhedstilbuddene skal målrettes højrisikogrupper</a:t>
            </a:r>
          </a:p>
          <a:p>
            <a:pPr lvl="0"/>
            <a:r>
              <a:rPr lang="da-DK" sz="1800" dirty="0" smtClean="0"/>
              <a:t>Vi skal igangsætte indsatser med udgangspunkt i de sociale og økonomiske forskelle, der kan anskues.</a:t>
            </a:r>
          </a:p>
          <a:p>
            <a:pPr lvl="0"/>
            <a:r>
              <a:rPr lang="da-DK" sz="1800" dirty="0" smtClean="0"/>
              <a:t>De fleste danskere mener, at vi skal målrette ydelserne til de mindre ressourcestærke grupper</a:t>
            </a:r>
          </a:p>
          <a:p>
            <a:pPr>
              <a:buNone/>
            </a:pPr>
            <a:endParaRPr lang="da-DK" sz="1600" dirty="0" smtClean="0"/>
          </a:p>
          <a:p>
            <a:pPr>
              <a:buNone/>
            </a:pPr>
            <a:r>
              <a:rPr lang="da-DK" sz="1000" dirty="0" smtClean="0"/>
              <a:t>						</a:t>
            </a:r>
            <a:endParaRPr lang="da-DK" sz="1000" dirty="0"/>
          </a:p>
        </p:txBody>
      </p:sp>
      <p:sp>
        <p:nvSpPr>
          <p:cNvPr id="4" name="Ellipse 3"/>
          <p:cNvSpPr/>
          <p:nvPr/>
        </p:nvSpPr>
        <p:spPr>
          <a:xfrm>
            <a:off x="6804248" y="2060848"/>
            <a:ext cx="1702485" cy="1702485"/>
          </a:xfrm>
          <a:prstGeom prst="ellipse">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ekstboks 4"/>
          <p:cNvSpPr txBox="1">
            <a:spLocks noChangeArrowheads="1"/>
          </p:cNvSpPr>
          <p:nvPr/>
        </p:nvSpPr>
        <p:spPr bwMode="auto">
          <a:xfrm>
            <a:off x="7236296" y="1556792"/>
            <a:ext cx="864096" cy="368300"/>
          </a:xfrm>
          <a:prstGeom prst="rect">
            <a:avLst/>
          </a:prstGeom>
          <a:noFill/>
          <a:ln w="9525">
            <a:noFill/>
            <a:miter lim="800000"/>
            <a:headEnd/>
            <a:tailEnd/>
          </a:ln>
        </p:spPr>
        <p:txBody>
          <a:bodyPr wrap="square">
            <a:spAutoFit/>
          </a:bodyPr>
          <a:lstStyle/>
          <a:p>
            <a:r>
              <a:rPr lang="da-DK" b="1" dirty="0" smtClean="0">
                <a:latin typeface="Calibri" pitchFamily="34" charset="0"/>
              </a:rPr>
              <a:t>Lighed</a:t>
            </a:r>
            <a:endParaRPr lang="da-DK" b="1"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88640"/>
            <a:ext cx="6489700" cy="704850"/>
          </a:xfrm>
        </p:spPr>
        <p:txBody>
          <a:bodyPr/>
          <a:lstStyle/>
          <a:p>
            <a:r>
              <a:rPr lang="da-DK" dirty="0" smtClean="0"/>
              <a:t>Vi skal videre, men vi skal udfordre præmisserne! </a:t>
            </a:r>
            <a:endParaRPr lang="da-DK" dirty="0"/>
          </a:p>
        </p:txBody>
      </p:sp>
      <p:sp>
        <p:nvSpPr>
          <p:cNvPr id="3" name="Pladsholder til indhold 2"/>
          <p:cNvSpPr>
            <a:spLocks noGrp="1"/>
          </p:cNvSpPr>
          <p:nvPr>
            <p:ph idx="1"/>
          </p:nvPr>
        </p:nvSpPr>
        <p:spPr/>
        <p:txBody>
          <a:bodyPr/>
          <a:lstStyle/>
          <a:p>
            <a:pPr>
              <a:buNone/>
            </a:pPr>
            <a:r>
              <a:rPr lang="da-DK" sz="1800" b="1" dirty="0" smtClean="0"/>
              <a:t>Kommunen har et ansvar for sundheden</a:t>
            </a:r>
          </a:p>
          <a:p>
            <a:pPr lvl="0"/>
            <a:r>
              <a:rPr lang="da-DK" sz="1800" dirty="0" smtClean="0"/>
              <a:t>Kommunen skal skabe rammer, der gør det sunde valg let</a:t>
            </a:r>
          </a:p>
          <a:p>
            <a:pPr lvl="0"/>
            <a:r>
              <a:rPr lang="da-DK" sz="1800" dirty="0" smtClean="0"/>
              <a:t>Der er økonomiske incitamenter for at forebyggelse betaler </a:t>
            </a:r>
          </a:p>
          <a:p>
            <a:pPr lvl="0">
              <a:buNone/>
            </a:pPr>
            <a:r>
              <a:rPr lang="da-DK" sz="1800" dirty="0" smtClean="0"/>
              <a:t>	sig både på kort og lang sigt, hvilket er med til at løse </a:t>
            </a:r>
          </a:p>
          <a:p>
            <a:pPr lvl="0">
              <a:buNone/>
            </a:pPr>
            <a:r>
              <a:rPr lang="da-DK" sz="1800" dirty="0" smtClean="0"/>
              <a:t>	de demografiske udfordringer i kommunen</a:t>
            </a:r>
          </a:p>
          <a:p>
            <a:pPr>
              <a:lnSpc>
                <a:spcPts val="1500"/>
              </a:lnSpc>
              <a:buNone/>
            </a:pPr>
            <a:endParaRPr lang="da-DK" sz="1800" dirty="0" smtClean="0"/>
          </a:p>
          <a:p>
            <a:pPr>
              <a:buNone/>
            </a:pPr>
            <a:r>
              <a:rPr lang="da-DK" sz="1800" dirty="0" smtClean="0"/>
              <a:t>VS</a:t>
            </a:r>
          </a:p>
          <a:p>
            <a:pPr>
              <a:lnSpc>
                <a:spcPts val="1500"/>
              </a:lnSpc>
              <a:buNone/>
            </a:pPr>
            <a:endParaRPr lang="da-DK" sz="1800" dirty="0" smtClean="0"/>
          </a:p>
          <a:p>
            <a:pPr>
              <a:buNone/>
            </a:pPr>
            <a:r>
              <a:rPr lang="da-DK" sz="1800" b="1" dirty="0" smtClean="0"/>
              <a:t>Den formynderiske kommune skaber stigmatisering</a:t>
            </a:r>
          </a:p>
          <a:p>
            <a:pPr lvl="0"/>
            <a:r>
              <a:rPr lang="da-DK" sz="1800" dirty="0" smtClean="0"/>
              <a:t>Den enkelte skal selv have lov at definere, hvad der er sundt og godt</a:t>
            </a:r>
          </a:p>
          <a:p>
            <a:pPr lvl="0"/>
            <a:r>
              <a:rPr lang="da-DK" sz="1800" dirty="0" smtClean="0"/>
              <a:t>Det øgede fokus på </a:t>
            </a:r>
            <a:r>
              <a:rPr lang="da-DK" sz="1800" i="1" dirty="0" smtClean="0"/>
              <a:t>sundhed</a:t>
            </a:r>
            <a:r>
              <a:rPr lang="da-DK" sz="1800" dirty="0" smtClean="0"/>
              <a:t> i samfundet bidrager til at </a:t>
            </a:r>
            <a:r>
              <a:rPr lang="da-DK" sz="1800" i="1" dirty="0" smtClean="0"/>
              <a:t>stigmatisere</a:t>
            </a:r>
            <a:r>
              <a:rPr lang="da-DK" sz="1800" dirty="0" smtClean="0"/>
              <a:t> dem, der ikke lever sundt</a:t>
            </a:r>
          </a:p>
          <a:p>
            <a:pPr lvl="0"/>
            <a:r>
              <a:rPr lang="da-DK" sz="1800" dirty="0" smtClean="0"/>
              <a:t>Forebyggelsesindsatsen skal tilrettelægges med fokus på det enkelte individ og dennes eget ansvar</a:t>
            </a:r>
          </a:p>
          <a:p>
            <a:pPr lvl="0"/>
            <a:endParaRPr lang="da-DK" sz="1800" dirty="0" smtClean="0"/>
          </a:p>
          <a:p>
            <a:pPr>
              <a:buNone/>
            </a:pPr>
            <a:r>
              <a:rPr lang="da-DK" sz="1100" i="1" dirty="0" smtClean="0"/>
              <a:t>					</a:t>
            </a:r>
            <a:endParaRPr lang="da-DK" sz="1000" dirty="0"/>
          </a:p>
        </p:txBody>
      </p:sp>
      <p:sp>
        <p:nvSpPr>
          <p:cNvPr id="5" name="Tekstboks 4"/>
          <p:cNvSpPr txBox="1">
            <a:spLocks noChangeArrowheads="1"/>
          </p:cNvSpPr>
          <p:nvPr/>
        </p:nvSpPr>
        <p:spPr bwMode="auto">
          <a:xfrm>
            <a:off x="7236296" y="1556792"/>
            <a:ext cx="864096" cy="368300"/>
          </a:xfrm>
          <a:prstGeom prst="rect">
            <a:avLst/>
          </a:prstGeom>
          <a:noFill/>
          <a:ln w="9525">
            <a:noFill/>
            <a:miter lim="800000"/>
            <a:headEnd/>
            <a:tailEnd/>
          </a:ln>
        </p:spPr>
        <p:txBody>
          <a:bodyPr wrap="square">
            <a:spAutoFit/>
          </a:bodyPr>
          <a:lstStyle/>
          <a:p>
            <a:r>
              <a:rPr lang="da-DK" b="1" dirty="0" smtClean="0">
                <a:latin typeface="Calibri" pitchFamily="34" charset="0"/>
              </a:rPr>
              <a:t>Frihed</a:t>
            </a:r>
            <a:endParaRPr lang="da-DK" b="1" dirty="0">
              <a:latin typeface="Calibri" pitchFamily="34" charset="0"/>
            </a:endParaRPr>
          </a:p>
        </p:txBody>
      </p:sp>
      <p:sp>
        <p:nvSpPr>
          <p:cNvPr id="6" name="Ellipse 5"/>
          <p:cNvSpPr/>
          <p:nvPr/>
        </p:nvSpPr>
        <p:spPr>
          <a:xfrm>
            <a:off x="6804248" y="1916832"/>
            <a:ext cx="1702485" cy="1702485"/>
          </a:xfrm>
          <a:prstGeom prst="ellipse">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88640"/>
            <a:ext cx="6489700" cy="704850"/>
          </a:xfrm>
        </p:spPr>
        <p:txBody>
          <a:bodyPr/>
          <a:lstStyle/>
          <a:p>
            <a:r>
              <a:rPr lang="da-DK" dirty="0" smtClean="0"/>
              <a:t>Vi skal videre, men vi skal udfordre præmisserne! </a:t>
            </a:r>
            <a:endParaRPr lang="da-DK" dirty="0"/>
          </a:p>
        </p:txBody>
      </p:sp>
      <p:sp>
        <p:nvSpPr>
          <p:cNvPr id="3" name="Pladsholder til indhold 2"/>
          <p:cNvSpPr>
            <a:spLocks noGrp="1"/>
          </p:cNvSpPr>
          <p:nvPr>
            <p:ph idx="1"/>
          </p:nvPr>
        </p:nvSpPr>
        <p:spPr/>
        <p:txBody>
          <a:bodyPr/>
          <a:lstStyle/>
          <a:p>
            <a:pPr>
              <a:buNone/>
            </a:pPr>
            <a:endParaRPr lang="da-DK" sz="1800" b="1" dirty="0" smtClean="0"/>
          </a:p>
          <a:p>
            <a:pPr>
              <a:buNone/>
            </a:pPr>
            <a:r>
              <a:rPr lang="da-DK" sz="1800" b="1" dirty="0" smtClean="0"/>
              <a:t>Hvad er vigtigst?</a:t>
            </a:r>
            <a:endParaRPr lang="da-DK" sz="1800" dirty="0" smtClean="0"/>
          </a:p>
          <a:p>
            <a:r>
              <a:rPr lang="da-DK" sz="1800" dirty="0" smtClean="0"/>
              <a:t> At borgerne lever længere</a:t>
            </a:r>
          </a:p>
          <a:p>
            <a:r>
              <a:rPr lang="da-DK" sz="1800" dirty="0" smtClean="0"/>
              <a:t> At borgerne har flere gode (raske) leveår</a:t>
            </a:r>
          </a:p>
          <a:p>
            <a:r>
              <a:rPr lang="da-DK" sz="1800" b="1" dirty="0" smtClean="0"/>
              <a:t> </a:t>
            </a:r>
            <a:r>
              <a:rPr lang="da-DK" sz="1800" dirty="0" smtClean="0"/>
              <a:t>At borgerne har høj </a:t>
            </a:r>
            <a:r>
              <a:rPr lang="da-DK" sz="1800" dirty="0" err="1" smtClean="0"/>
              <a:t>livstilfredshed</a:t>
            </a:r>
            <a:r>
              <a:rPr lang="da-DK" sz="1800" dirty="0" smtClean="0"/>
              <a:t> (er lykkelige)</a:t>
            </a:r>
          </a:p>
          <a:p>
            <a:pPr>
              <a:buNone/>
            </a:pPr>
            <a:endParaRPr lang="da-DK" sz="1800" dirty="0" smtClean="0"/>
          </a:p>
          <a:p>
            <a:pPr>
              <a:buNone/>
            </a:pPr>
            <a:r>
              <a:rPr lang="da-DK" sz="1800" b="1" dirty="0" smtClean="0"/>
              <a:t>Hvor meget kan vi forlange af civilsamfundet? </a:t>
            </a:r>
            <a:endParaRPr lang="da-DK" sz="1800" dirty="0" smtClean="0"/>
          </a:p>
          <a:p>
            <a:r>
              <a:rPr lang="da-DK" sz="1800" dirty="0" smtClean="0"/>
              <a:t>Sundheden er primært en offentlig kerneopgave, der kræver høj faglighed af uddannet personale</a:t>
            </a:r>
          </a:p>
          <a:p>
            <a:r>
              <a:rPr lang="da-DK" sz="1800" b="1" dirty="0" smtClean="0"/>
              <a:t> </a:t>
            </a:r>
            <a:r>
              <a:rPr lang="da-DK" sz="1800" dirty="0" smtClean="0"/>
              <a:t>De private, pårørende og civilsamfundet skal spille en lige så stor rolle som det offentlige i sundhedsindsatsen</a:t>
            </a:r>
          </a:p>
          <a:p>
            <a:r>
              <a:rPr lang="da-DK" sz="1800" b="1" dirty="0" smtClean="0"/>
              <a:t> </a:t>
            </a:r>
            <a:r>
              <a:rPr lang="da-DK" sz="1800" dirty="0" smtClean="0"/>
              <a:t>Vi skal skabe forebyggelse for den enkelte, der hvor behovet er</a:t>
            </a:r>
            <a:endParaRPr lang="da-DK" sz="1800" dirty="0"/>
          </a:p>
        </p:txBody>
      </p:sp>
      <p:sp>
        <p:nvSpPr>
          <p:cNvPr id="5" name="Tekstboks 4"/>
          <p:cNvSpPr txBox="1">
            <a:spLocks noChangeArrowheads="1"/>
          </p:cNvSpPr>
          <p:nvPr/>
        </p:nvSpPr>
        <p:spPr bwMode="auto">
          <a:xfrm>
            <a:off x="7092280" y="1484784"/>
            <a:ext cx="1152128" cy="369332"/>
          </a:xfrm>
          <a:prstGeom prst="rect">
            <a:avLst/>
          </a:prstGeom>
          <a:noFill/>
          <a:ln w="9525">
            <a:noFill/>
            <a:miter lim="800000"/>
            <a:headEnd/>
            <a:tailEnd/>
          </a:ln>
        </p:spPr>
        <p:txBody>
          <a:bodyPr wrap="square">
            <a:spAutoFit/>
          </a:bodyPr>
          <a:lstStyle/>
          <a:p>
            <a:r>
              <a:rPr lang="da-DK" b="1" dirty="0" smtClean="0">
                <a:latin typeface="Calibri" pitchFamily="34" charset="0"/>
              </a:rPr>
              <a:t>Kærlighed</a:t>
            </a:r>
            <a:endParaRPr lang="da-DK" b="1" dirty="0">
              <a:latin typeface="Calibri" pitchFamily="34" charset="0"/>
            </a:endParaRPr>
          </a:p>
        </p:txBody>
      </p:sp>
      <p:sp>
        <p:nvSpPr>
          <p:cNvPr id="7" name="Ellipse 6"/>
          <p:cNvSpPr/>
          <p:nvPr/>
        </p:nvSpPr>
        <p:spPr>
          <a:xfrm>
            <a:off x="6948264" y="1916832"/>
            <a:ext cx="1702485" cy="1702485"/>
          </a:xfrm>
          <a:prstGeom prst="ellipse">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88640"/>
            <a:ext cx="6489700" cy="704850"/>
          </a:xfrm>
        </p:spPr>
        <p:txBody>
          <a:bodyPr/>
          <a:lstStyle/>
          <a:p>
            <a:r>
              <a:rPr lang="da-DK" dirty="0" smtClean="0"/>
              <a:t>Et par historier – mit drive</a:t>
            </a:r>
            <a:endParaRPr lang="da-DK" dirty="0"/>
          </a:p>
        </p:txBody>
      </p:sp>
      <p:pic>
        <p:nvPicPr>
          <p:cNvPr id="2050" name="Picture 2" descr="http://blogs.deutschlandradiokultur.de/buchmesse/wp-content/uploads/sites/2/2013/10/hosea-1.jpg"/>
          <p:cNvPicPr>
            <a:picLocks noChangeAspect="1" noChangeArrowheads="1"/>
          </p:cNvPicPr>
          <p:nvPr/>
        </p:nvPicPr>
        <p:blipFill>
          <a:blip r:embed="rId3" cstate="print"/>
          <a:srcRect l="6227" r="33991" b="16700"/>
          <a:stretch>
            <a:fillRect/>
          </a:stretch>
        </p:blipFill>
        <p:spPr bwMode="auto">
          <a:xfrm>
            <a:off x="467544" y="2608313"/>
            <a:ext cx="3456384" cy="3268959"/>
          </a:xfrm>
          <a:prstGeom prst="rect">
            <a:avLst/>
          </a:prstGeom>
          <a:noFill/>
        </p:spPr>
      </p:pic>
      <p:sp>
        <p:nvSpPr>
          <p:cNvPr id="5" name="Rektangulær billedforklaring 4"/>
          <p:cNvSpPr/>
          <p:nvPr/>
        </p:nvSpPr>
        <p:spPr>
          <a:xfrm rot="1075032">
            <a:off x="4427984" y="1600201"/>
            <a:ext cx="3456384" cy="2548879"/>
          </a:xfrm>
          <a:prstGeom prst="wedge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p:cNvSpPr txBox="1">
            <a:spLocks/>
          </p:cNvSpPr>
          <p:nvPr/>
        </p:nvSpPr>
        <p:spPr>
          <a:xfrm rot="1113968">
            <a:off x="4481419" y="1763404"/>
            <a:ext cx="3476610" cy="226084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3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Kærlighed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3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Lighed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32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Frihed</a:t>
            </a:r>
            <a:endParaRPr kumimoji="0" lang="da-DK" sz="32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8" name="Tekstboks 7"/>
          <p:cNvSpPr txBox="1"/>
          <p:nvPr/>
        </p:nvSpPr>
        <p:spPr>
          <a:xfrm>
            <a:off x="4119726" y="5584884"/>
            <a:ext cx="4412714" cy="338554"/>
          </a:xfrm>
          <a:prstGeom prst="rect">
            <a:avLst/>
          </a:prstGeom>
          <a:noFill/>
        </p:spPr>
        <p:txBody>
          <a:bodyPr wrap="square" rtlCol="0">
            <a:spAutoFit/>
          </a:bodyPr>
          <a:lstStyle/>
          <a:p>
            <a:r>
              <a:rPr lang="da-DK" dirty="0" smtClean="0">
                <a:solidFill>
                  <a:schemeClr val="tx1"/>
                </a:solidFill>
              </a:rPr>
              <a:t>Far, farfar, onkel, mor, ven, veninde, nabo</a:t>
            </a:r>
            <a:endParaRPr lang="da-DK"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Refleksion</a:t>
            </a:r>
            <a:endParaRPr lang="da-DK" dirty="0"/>
          </a:p>
        </p:txBody>
      </p:sp>
      <p:sp>
        <p:nvSpPr>
          <p:cNvPr id="3" name="Pladsholder til indhold 2"/>
          <p:cNvSpPr>
            <a:spLocks noGrp="1"/>
          </p:cNvSpPr>
          <p:nvPr>
            <p:ph idx="1"/>
          </p:nvPr>
        </p:nvSpPr>
        <p:spPr>
          <a:xfrm>
            <a:off x="467544" y="1484784"/>
            <a:ext cx="8229600" cy="4525963"/>
          </a:xfrm>
        </p:spPr>
        <p:txBody>
          <a:bodyPr/>
          <a:lstStyle/>
          <a:p>
            <a:r>
              <a:rPr lang="da-DK" dirty="0" smtClean="0"/>
              <a:t>Hvordan skaber vi kærlighed og lykke?</a:t>
            </a:r>
          </a:p>
          <a:p>
            <a:pPr lvl="1"/>
            <a:r>
              <a:rPr lang="da-DK" sz="1800" dirty="0" smtClean="0"/>
              <a:t>Hvad er det offentliges nye rolle?</a:t>
            </a:r>
          </a:p>
          <a:p>
            <a:pPr lvl="1"/>
            <a:r>
              <a:rPr lang="da-DK" sz="1800" dirty="0" smtClean="0"/>
              <a:t>Hvordan kan vi fremelske medborgerskabet, sundheden? </a:t>
            </a:r>
          </a:p>
          <a:p>
            <a:pPr lvl="1"/>
            <a:r>
              <a:rPr lang="da-DK" sz="1800" dirty="0" smtClean="0"/>
              <a:t>Medarbejderrollen i fremtidens velfærdssamfund – fra serviceleverandør, medarbejder til </a:t>
            </a:r>
            <a:r>
              <a:rPr lang="da-DK" sz="1800" dirty="0" err="1" smtClean="0"/>
              <a:t>medskaber</a:t>
            </a:r>
            <a:r>
              <a:rPr lang="da-DK" sz="1800" dirty="0" smtClean="0"/>
              <a:t> og relationskoordinator?</a:t>
            </a:r>
          </a:p>
          <a:p>
            <a:pPr lvl="1"/>
            <a:r>
              <a:rPr lang="da-DK" sz="1800" dirty="0" smtClean="0"/>
              <a:t>Lederen som relations-værtinde?</a:t>
            </a:r>
          </a:p>
          <a:p>
            <a:pPr lvl="1"/>
            <a:r>
              <a:rPr lang="da-DK" sz="1800" dirty="0" smtClean="0"/>
              <a:t>Den pårørende, familien som aktiv medspiller i hverdagen?</a:t>
            </a:r>
          </a:p>
          <a:p>
            <a:pPr lvl="1"/>
            <a:r>
              <a:rPr lang="da-DK" sz="1800" dirty="0" smtClean="0"/>
              <a:t>Hvordan går vi fra nabo til medborger?</a:t>
            </a:r>
          </a:p>
          <a:p>
            <a:pPr lvl="1"/>
            <a:r>
              <a:rPr lang="da-DK" sz="1800" dirty="0" smtClean="0"/>
              <a:t>Hvordan skaber vi en ny nordisk velfærdsmodel?</a:t>
            </a:r>
          </a:p>
          <a:p>
            <a:pPr lvl="1"/>
            <a:endParaRPr lang="da-DK" sz="1600" dirty="0" smtClean="0"/>
          </a:p>
          <a:p>
            <a:endParaRPr lang="da-DK" dirty="0" smtClean="0"/>
          </a:p>
          <a:p>
            <a:endParaRPr lang="da-DK" dirty="0"/>
          </a:p>
        </p:txBody>
      </p:sp>
      <p:pic>
        <p:nvPicPr>
          <p:cNvPr id="31746" name="Picture 2" descr="http://www.schousnigel.se/wp-content/uploads/2013/03/hjerter1-150x150.jpg"/>
          <p:cNvPicPr>
            <a:picLocks noChangeAspect="1" noChangeArrowheads="1"/>
          </p:cNvPicPr>
          <p:nvPr/>
        </p:nvPicPr>
        <p:blipFill>
          <a:blip r:embed="rId3" cstate="print"/>
          <a:srcRect/>
          <a:stretch>
            <a:fillRect/>
          </a:stretch>
        </p:blipFill>
        <p:spPr bwMode="auto">
          <a:xfrm>
            <a:off x="1115616" y="4725144"/>
            <a:ext cx="1428750" cy="1428750"/>
          </a:xfrm>
          <a:prstGeom prst="rect">
            <a:avLst/>
          </a:prstGeom>
          <a:noFill/>
        </p:spPr>
      </p:pic>
      <p:pic>
        <p:nvPicPr>
          <p:cNvPr id="5" name="Picture 2" descr="http://www.schousnigel.se/wp-content/uploads/2013/03/hjerter1-150x150.jpg"/>
          <p:cNvPicPr>
            <a:picLocks noChangeAspect="1" noChangeArrowheads="1"/>
          </p:cNvPicPr>
          <p:nvPr/>
        </p:nvPicPr>
        <p:blipFill>
          <a:blip r:embed="rId3" cstate="print"/>
          <a:srcRect/>
          <a:stretch>
            <a:fillRect/>
          </a:stretch>
        </p:blipFill>
        <p:spPr bwMode="auto">
          <a:xfrm>
            <a:off x="3059832" y="4653136"/>
            <a:ext cx="1428750" cy="1428750"/>
          </a:xfrm>
          <a:prstGeom prst="rect">
            <a:avLst/>
          </a:prstGeom>
          <a:noFill/>
        </p:spPr>
      </p:pic>
      <p:pic>
        <p:nvPicPr>
          <p:cNvPr id="6" name="Picture 2" descr="http://www.schousnigel.se/wp-content/uploads/2013/03/hjerter1-150x150.jpg"/>
          <p:cNvPicPr>
            <a:picLocks noChangeAspect="1" noChangeArrowheads="1"/>
          </p:cNvPicPr>
          <p:nvPr/>
        </p:nvPicPr>
        <p:blipFill>
          <a:blip r:embed="rId3" cstate="print"/>
          <a:srcRect/>
          <a:stretch>
            <a:fillRect/>
          </a:stretch>
        </p:blipFill>
        <p:spPr bwMode="auto">
          <a:xfrm>
            <a:off x="6660232" y="4221088"/>
            <a:ext cx="1428750" cy="1428750"/>
          </a:xfrm>
          <a:prstGeom prst="rect">
            <a:avLst/>
          </a:prstGeom>
          <a:noFill/>
        </p:spPr>
      </p:pic>
      <p:pic>
        <p:nvPicPr>
          <p:cNvPr id="8" name="Billede 8" descr="Billedspot-kærligkommune.png"/>
          <p:cNvPicPr>
            <a:picLocks noChangeAspect="1"/>
          </p:cNvPicPr>
          <p:nvPr/>
        </p:nvPicPr>
        <p:blipFill>
          <a:blip r:embed="rId4" cstate="print"/>
          <a:srcRect/>
          <a:stretch>
            <a:fillRect/>
          </a:stretch>
        </p:blipFill>
        <p:spPr bwMode="auto">
          <a:xfrm>
            <a:off x="4139952" y="5085184"/>
            <a:ext cx="2595562" cy="1512887"/>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3250" y="1700213"/>
            <a:ext cx="7772400" cy="2444750"/>
          </a:xfrm>
        </p:spPr>
        <p:txBody>
          <a:bodyPr lIns="88896" tIns="50798" rIns="88896" bIns="50798" rtlCol="0">
            <a:normAutofit fontScale="90000"/>
          </a:bodyPr>
          <a:lstStyle/>
          <a:p>
            <a:pPr defTabSz="914145" eaLnBrk="1" fontAlgn="auto" hangingPunct="1">
              <a:spcAft>
                <a:spcPts val="0"/>
              </a:spcAft>
              <a:defRPr/>
            </a:pPr>
            <a:r>
              <a:rPr lang="da-DK" sz="4700" dirty="0" smtClean="0">
                <a:solidFill>
                  <a:srgbClr val="595959"/>
                </a:solidFill>
                <a:sym typeface="Arial" pitchFamily="34" charset="0"/>
              </a:rPr>
              <a:t/>
            </a:r>
            <a:br>
              <a:rPr lang="da-DK" sz="4700" dirty="0" smtClean="0">
                <a:solidFill>
                  <a:srgbClr val="595959"/>
                </a:solidFill>
                <a:sym typeface="Arial" pitchFamily="34" charset="0"/>
              </a:rPr>
            </a:br>
            <a:r>
              <a:rPr lang="da-DK" sz="4700" dirty="0" smtClean="0">
                <a:solidFill>
                  <a:srgbClr val="595959"/>
                </a:solidFill>
                <a:sym typeface="Arial" pitchFamily="34" charset="0"/>
              </a:rPr>
              <a:t/>
            </a:r>
            <a:br>
              <a:rPr lang="da-DK" sz="4700" dirty="0" smtClean="0">
                <a:solidFill>
                  <a:srgbClr val="595959"/>
                </a:solidFill>
                <a:sym typeface="Arial" pitchFamily="34" charset="0"/>
              </a:rPr>
            </a:br>
            <a:r>
              <a:rPr lang="da-DK" sz="4700" dirty="0" smtClean="0">
                <a:solidFill>
                  <a:srgbClr val="595959"/>
                </a:solidFill>
                <a:sym typeface="Arial" pitchFamily="34" charset="0"/>
              </a:rPr>
              <a:t/>
            </a:r>
            <a:br>
              <a:rPr lang="da-DK" sz="4700" dirty="0" smtClean="0">
                <a:solidFill>
                  <a:srgbClr val="595959"/>
                </a:solidFill>
                <a:sym typeface="Arial" pitchFamily="34" charset="0"/>
              </a:rPr>
            </a:br>
            <a:r>
              <a:rPr lang="da-DK" sz="4700" dirty="0" smtClean="0">
                <a:solidFill>
                  <a:srgbClr val="595959"/>
                </a:solidFill>
                <a:sym typeface="Arial" pitchFamily="34" charset="0"/>
              </a:rPr>
              <a:t/>
            </a:r>
            <a:br>
              <a:rPr lang="da-DK" sz="4700" dirty="0" smtClean="0">
                <a:solidFill>
                  <a:srgbClr val="595959"/>
                </a:solidFill>
                <a:sym typeface="Arial" pitchFamily="34" charset="0"/>
              </a:rPr>
            </a:br>
            <a:r>
              <a:rPr lang="da-DK" sz="4700" dirty="0" smtClean="0">
                <a:solidFill>
                  <a:srgbClr val="595959"/>
                </a:solidFill>
                <a:sym typeface="Arial" pitchFamily="34" charset="0"/>
              </a:rPr>
              <a:t/>
            </a:r>
            <a:br>
              <a:rPr lang="da-DK" sz="4700" dirty="0" smtClean="0">
                <a:solidFill>
                  <a:srgbClr val="595959"/>
                </a:solidFill>
                <a:sym typeface="Arial" pitchFamily="34" charset="0"/>
              </a:rPr>
            </a:br>
            <a:r>
              <a:rPr lang="da-DK" sz="4700" dirty="0" smtClean="0">
                <a:solidFill>
                  <a:srgbClr val="595959"/>
                </a:solidFill>
                <a:sym typeface="Arial" pitchFamily="34" charset="0"/>
              </a:rPr>
              <a:t/>
            </a:r>
            <a:br>
              <a:rPr lang="da-DK" sz="4700" dirty="0" smtClean="0">
                <a:solidFill>
                  <a:srgbClr val="595959"/>
                </a:solidFill>
                <a:sym typeface="Arial" pitchFamily="34" charset="0"/>
              </a:rPr>
            </a:br>
            <a:endParaRPr lang="da-DK" sz="1200" dirty="0"/>
          </a:p>
        </p:txBody>
      </p:sp>
      <p:sp>
        <p:nvSpPr>
          <p:cNvPr id="11269" name="Tekstboks 5"/>
          <p:cNvSpPr txBox="1">
            <a:spLocks noChangeArrowheads="1"/>
          </p:cNvSpPr>
          <p:nvPr/>
        </p:nvSpPr>
        <p:spPr bwMode="auto">
          <a:xfrm>
            <a:off x="179512" y="1556792"/>
            <a:ext cx="8712968" cy="4278094"/>
          </a:xfrm>
          <a:prstGeom prst="rect">
            <a:avLst/>
          </a:prstGeom>
          <a:noFill/>
          <a:ln w="9525">
            <a:noFill/>
            <a:miter lim="800000"/>
            <a:headEnd/>
            <a:tailEnd/>
          </a:ln>
        </p:spPr>
        <p:txBody>
          <a:bodyPr wrap="square">
            <a:spAutoFit/>
          </a:bodyPr>
          <a:lstStyle/>
          <a:p>
            <a:r>
              <a:rPr lang="da-DK" sz="2000" b="1" dirty="0">
                <a:solidFill>
                  <a:srgbClr val="595959"/>
                </a:solidFill>
                <a:latin typeface="Arial" pitchFamily="34" charset="0"/>
                <a:cs typeface="Arial" pitchFamily="34" charset="0"/>
              </a:rPr>
              <a:t>Kærlig Kommune er et forsøg på </a:t>
            </a:r>
            <a:r>
              <a:rPr lang="da-DK" sz="2000" b="1" dirty="0" smtClean="0">
                <a:solidFill>
                  <a:srgbClr val="595959"/>
                </a:solidFill>
                <a:latin typeface="Arial" pitchFamily="34" charset="0"/>
                <a:cs typeface="Arial" pitchFamily="34" charset="0"/>
              </a:rPr>
              <a:t>at</a:t>
            </a:r>
          </a:p>
          <a:p>
            <a:r>
              <a:rPr lang="da-DK" sz="2000" b="1" dirty="0" smtClean="0">
                <a:solidFill>
                  <a:srgbClr val="595959"/>
                </a:solidFill>
                <a:latin typeface="Arial" pitchFamily="34" charset="0"/>
                <a:cs typeface="Arial" pitchFamily="34" charset="0"/>
              </a:rPr>
              <a:t>gøre frihed, lighed </a:t>
            </a:r>
            <a:r>
              <a:rPr lang="da-DK" sz="2000" b="1" dirty="0">
                <a:solidFill>
                  <a:srgbClr val="595959"/>
                </a:solidFill>
                <a:latin typeface="Arial" pitchFamily="34" charset="0"/>
                <a:cs typeface="Arial" pitchFamily="34" charset="0"/>
              </a:rPr>
              <a:t>og </a:t>
            </a:r>
            <a:r>
              <a:rPr lang="da-DK" sz="2000" b="1" dirty="0" smtClean="0">
                <a:solidFill>
                  <a:srgbClr val="595959"/>
                </a:solidFill>
                <a:latin typeface="Arial" pitchFamily="34" charset="0"/>
                <a:cs typeface="Arial" pitchFamily="34" charset="0"/>
              </a:rPr>
              <a:t>kærlighed til praksis. </a:t>
            </a:r>
            <a:endParaRPr lang="da-DK" sz="2000" b="1" dirty="0">
              <a:solidFill>
                <a:srgbClr val="595959"/>
              </a:solidFill>
              <a:latin typeface="Arial" pitchFamily="34" charset="0"/>
              <a:cs typeface="Arial" pitchFamily="34" charset="0"/>
            </a:endParaRPr>
          </a:p>
          <a:p>
            <a:endParaRPr lang="da-DK" sz="2000" b="1" dirty="0" smtClean="0">
              <a:solidFill>
                <a:srgbClr val="595959"/>
              </a:solidFill>
              <a:latin typeface="Arial" pitchFamily="34" charset="0"/>
              <a:cs typeface="Arial" pitchFamily="34" charset="0"/>
            </a:endParaRPr>
          </a:p>
          <a:p>
            <a:endParaRPr lang="da-DK" sz="2000" b="1" dirty="0" smtClean="0">
              <a:solidFill>
                <a:srgbClr val="595959"/>
              </a:solidFill>
              <a:latin typeface="Arial" pitchFamily="34" charset="0"/>
              <a:cs typeface="Arial" pitchFamily="34" charset="0"/>
            </a:endParaRPr>
          </a:p>
          <a:p>
            <a:pPr marL="900113"/>
            <a:r>
              <a:rPr lang="da-DK" sz="2000" b="1" dirty="0" smtClean="0">
                <a:solidFill>
                  <a:srgbClr val="595959"/>
                </a:solidFill>
                <a:latin typeface="Arial" pitchFamily="34" charset="0"/>
                <a:cs typeface="Arial" pitchFamily="34" charset="0"/>
              </a:rPr>
              <a:t>	Det </a:t>
            </a:r>
            <a:r>
              <a:rPr lang="da-DK" sz="2000" b="1" dirty="0">
                <a:solidFill>
                  <a:srgbClr val="595959"/>
                </a:solidFill>
                <a:latin typeface="Arial" pitchFamily="34" charset="0"/>
                <a:cs typeface="Arial" pitchFamily="34" charset="0"/>
              </a:rPr>
              <a:t>er et </a:t>
            </a:r>
            <a:r>
              <a:rPr lang="da-DK" sz="2000" b="1" dirty="0" smtClean="0">
                <a:solidFill>
                  <a:srgbClr val="595959"/>
                </a:solidFill>
                <a:latin typeface="Arial" pitchFamily="34" charset="0"/>
                <a:cs typeface="Arial" pitchFamily="34" charset="0"/>
              </a:rPr>
              <a:t>vidnesbyrd </a:t>
            </a:r>
            <a:r>
              <a:rPr lang="da-DK" sz="2000" b="1" dirty="0">
                <a:solidFill>
                  <a:srgbClr val="595959"/>
                </a:solidFill>
                <a:latin typeface="Arial" pitchFamily="34" charset="0"/>
                <a:cs typeface="Arial" pitchFamily="34" charset="0"/>
              </a:rPr>
              <a:t>om, </a:t>
            </a:r>
            <a:r>
              <a:rPr lang="da-DK" sz="2000" b="1" dirty="0" smtClean="0">
                <a:solidFill>
                  <a:srgbClr val="595959"/>
                </a:solidFill>
                <a:latin typeface="Arial" pitchFamily="34" charset="0"/>
                <a:cs typeface="Arial" pitchFamily="34" charset="0"/>
              </a:rPr>
              <a:t>at omsætte</a:t>
            </a:r>
          </a:p>
          <a:p>
            <a:pPr marL="900113"/>
            <a:r>
              <a:rPr lang="da-DK" sz="2000" b="1" dirty="0" smtClean="0">
                <a:solidFill>
                  <a:srgbClr val="595959"/>
                </a:solidFill>
                <a:latin typeface="Arial" pitchFamily="34" charset="0"/>
                <a:cs typeface="Arial" pitchFamily="34" charset="0"/>
              </a:rPr>
              <a:t>værdier </a:t>
            </a:r>
            <a:r>
              <a:rPr lang="da-DK" sz="2000" b="1" dirty="0">
                <a:solidFill>
                  <a:srgbClr val="595959"/>
                </a:solidFill>
                <a:latin typeface="Arial" pitchFamily="34" charset="0"/>
                <a:cs typeface="Arial" pitchFamily="34" charset="0"/>
              </a:rPr>
              <a:t>til hverdag.  </a:t>
            </a:r>
          </a:p>
          <a:p>
            <a:pPr lvl="1"/>
            <a:endParaRPr lang="da-DK" sz="2000" b="1" dirty="0" smtClean="0">
              <a:solidFill>
                <a:srgbClr val="595959"/>
              </a:solidFill>
              <a:latin typeface="Arial" pitchFamily="34" charset="0"/>
              <a:cs typeface="Arial" pitchFamily="34" charset="0"/>
            </a:endParaRPr>
          </a:p>
          <a:p>
            <a:pPr lvl="1"/>
            <a:endParaRPr lang="da-DK" sz="2000" b="1" dirty="0" smtClean="0">
              <a:solidFill>
                <a:srgbClr val="595959"/>
              </a:solidFill>
              <a:latin typeface="Arial" pitchFamily="34" charset="0"/>
              <a:cs typeface="Arial" pitchFamily="34" charset="0"/>
            </a:endParaRPr>
          </a:p>
          <a:p>
            <a:pPr marL="2162175" lvl="1"/>
            <a:r>
              <a:rPr lang="da-DK" sz="2000" b="1" dirty="0" smtClean="0">
                <a:solidFill>
                  <a:srgbClr val="595959"/>
                </a:solidFill>
                <a:latin typeface="Arial" pitchFamily="34" charset="0"/>
                <a:cs typeface="Arial" pitchFamily="34" charset="0"/>
              </a:rPr>
              <a:t>Forståelse og </a:t>
            </a:r>
            <a:r>
              <a:rPr lang="da-DK" sz="2000" b="1" dirty="0" err="1" smtClean="0">
                <a:solidFill>
                  <a:srgbClr val="595959"/>
                </a:solidFill>
                <a:latin typeface="Arial" pitchFamily="34" charset="0"/>
                <a:cs typeface="Arial" pitchFamily="34" charset="0"/>
              </a:rPr>
              <a:t>samskabelse</a:t>
            </a:r>
            <a:r>
              <a:rPr lang="da-DK" sz="2000" b="1" dirty="0" smtClean="0">
                <a:solidFill>
                  <a:srgbClr val="595959"/>
                </a:solidFill>
                <a:latin typeface="Arial" pitchFamily="34" charset="0"/>
                <a:cs typeface="Arial" pitchFamily="34" charset="0"/>
              </a:rPr>
              <a:t>, </a:t>
            </a:r>
          </a:p>
          <a:p>
            <a:pPr marL="2162175" lvl="1"/>
            <a:r>
              <a:rPr lang="da-DK" sz="2000" b="1" dirty="0">
                <a:solidFill>
                  <a:srgbClr val="595959"/>
                </a:solidFill>
                <a:latin typeface="Arial" pitchFamily="34" charset="0"/>
                <a:cs typeface="Arial" pitchFamily="34" charset="0"/>
              </a:rPr>
              <a:t>mellem borgere og </a:t>
            </a:r>
            <a:r>
              <a:rPr lang="da-DK" sz="2000" b="1" dirty="0" smtClean="0">
                <a:solidFill>
                  <a:srgbClr val="595959"/>
                </a:solidFill>
                <a:latin typeface="Arial" pitchFamily="34" charset="0"/>
                <a:cs typeface="Arial" pitchFamily="34" charset="0"/>
              </a:rPr>
              <a:t>kommune </a:t>
            </a:r>
          </a:p>
          <a:p>
            <a:pPr marL="2162175" lvl="1"/>
            <a:endParaRPr lang="da-DK" sz="2000" b="1" dirty="0" smtClean="0">
              <a:solidFill>
                <a:srgbClr val="595959"/>
              </a:solidFill>
              <a:latin typeface="Arial" pitchFamily="34" charset="0"/>
              <a:cs typeface="Arial" pitchFamily="34" charset="0"/>
            </a:endParaRPr>
          </a:p>
          <a:p>
            <a:pPr marL="2162175" lvl="1"/>
            <a:endParaRPr lang="da-DK" sz="2000" b="1" dirty="0" smtClean="0">
              <a:solidFill>
                <a:srgbClr val="595959"/>
              </a:solidFill>
              <a:latin typeface="Arial" pitchFamily="34" charset="0"/>
              <a:cs typeface="Arial" pitchFamily="34" charset="0"/>
            </a:endParaRPr>
          </a:p>
          <a:p>
            <a:pPr marL="2162175" lvl="1"/>
            <a:r>
              <a:rPr lang="da-DK" sz="2400" b="1" dirty="0" smtClean="0">
                <a:solidFill>
                  <a:srgbClr val="595959"/>
                </a:solidFill>
                <a:latin typeface="Arial" pitchFamily="34" charset="0"/>
                <a:cs typeface="Arial" pitchFamily="34" charset="0"/>
              </a:rPr>
              <a:t>				</a:t>
            </a:r>
            <a:r>
              <a:rPr lang="da-DK" sz="3200" b="1" dirty="0" smtClean="0">
                <a:solidFill>
                  <a:srgbClr val="595959"/>
                </a:solidFill>
                <a:latin typeface="Arial" pitchFamily="34" charset="0"/>
                <a:cs typeface="Arial" pitchFamily="34" charset="0"/>
              </a:rPr>
              <a:t>=</a:t>
            </a:r>
            <a:endParaRPr lang="da-DK" sz="2400" b="1" dirty="0" smtClean="0">
              <a:solidFill>
                <a:srgbClr val="595959"/>
              </a:solidFill>
              <a:latin typeface="Arial" pitchFamily="34" charset="0"/>
              <a:cs typeface="Arial" pitchFamily="34" charset="0"/>
            </a:endParaRPr>
          </a:p>
        </p:txBody>
      </p:sp>
      <p:sp>
        <p:nvSpPr>
          <p:cNvPr id="12" name="Titel 1"/>
          <p:cNvSpPr txBox="1">
            <a:spLocks/>
          </p:cNvSpPr>
          <p:nvPr/>
        </p:nvSpPr>
        <p:spPr>
          <a:xfrm>
            <a:off x="467544" y="202630"/>
            <a:ext cx="6491064" cy="70609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36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j-ea"/>
                <a:cs typeface="Arial" pitchFamily="34" charset="0"/>
              </a:rPr>
              <a:t>Kærlig Kommune</a:t>
            </a:r>
            <a:endParaRPr kumimoji="0" lang="da-DK" sz="3600" b="0" i="0" u="none" strike="noStrike" kern="1200" cap="none" spc="0" normalizeH="0" baseline="0" noProof="0" dirty="0">
              <a:ln>
                <a:noFill/>
              </a:ln>
              <a:solidFill>
                <a:schemeClr val="tx1">
                  <a:lumMod val="65000"/>
                  <a:lumOff val="35000"/>
                </a:schemeClr>
              </a:solidFill>
              <a:effectLst/>
              <a:uLnTx/>
              <a:uFillTx/>
              <a:latin typeface="Arial" pitchFamily="34" charset="0"/>
              <a:ea typeface="+mj-ea"/>
              <a:cs typeface="Arial" pitchFamily="34" charset="0"/>
            </a:endParaRPr>
          </a:p>
        </p:txBody>
      </p:sp>
      <p:pic>
        <p:nvPicPr>
          <p:cNvPr id="14" name="Picture 2" descr="C:\Users\azmda58\Downloads\5 kort vifte_ny.png"/>
          <p:cNvPicPr>
            <a:picLocks noChangeAspect="1" noChangeArrowheads="1"/>
          </p:cNvPicPr>
          <p:nvPr/>
        </p:nvPicPr>
        <p:blipFill>
          <a:blip r:embed="rId2" cstate="print"/>
          <a:srcRect/>
          <a:stretch>
            <a:fillRect/>
          </a:stretch>
        </p:blipFill>
        <p:spPr bwMode="auto">
          <a:xfrm rot="572617">
            <a:off x="6247728" y="2289188"/>
            <a:ext cx="2835446" cy="970426"/>
          </a:xfrm>
          <a:prstGeom prst="rect">
            <a:avLst/>
          </a:prstGeom>
          <a:noFill/>
        </p:spPr>
      </p:pic>
      <p:graphicFrame>
        <p:nvGraphicFramePr>
          <p:cNvPr id="8" name="Diagram 7"/>
          <p:cNvGraphicFramePr/>
          <p:nvPr/>
        </p:nvGraphicFramePr>
        <p:xfrm>
          <a:off x="179512" y="5157192"/>
          <a:ext cx="2627784"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cstate="print"/>
          <a:srcRect/>
          <a:stretch>
            <a:fillRect/>
          </a:stretch>
        </p:blipFill>
        <p:spPr bwMode="auto">
          <a:xfrm>
            <a:off x="6156176" y="4941168"/>
            <a:ext cx="2777738" cy="139561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Udfordringerne</a:t>
            </a:r>
            <a:endParaRPr lang="da-DK"/>
          </a:p>
        </p:txBody>
      </p:sp>
      <p:graphicFrame>
        <p:nvGraphicFramePr>
          <p:cNvPr id="4" name="Table 12"/>
          <p:cNvGraphicFramePr>
            <a:graphicFrameLocks noGrp="1"/>
          </p:cNvGraphicFramePr>
          <p:nvPr>
            <p:extLst>
              <p:ext uri="{D42A27DB-BD31-4B8C-83A1-F6EECF244321}">
                <p14:modId xmlns:p14="http://schemas.microsoft.com/office/powerpoint/2010/main" val="1062859034"/>
              </p:ext>
            </p:extLst>
          </p:nvPr>
        </p:nvGraphicFramePr>
        <p:xfrm>
          <a:off x="-180528" y="1124744"/>
          <a:ext cx="3624064" cy="1503680"/>
        </p:xfrm>
        <a:graphic>
          <a:graphicData uri="http://schemas.openxmlformats.org/drawingml/2006/table">
            <a:tbl>
              <a:tblPr firstRow="1" bandRow="1">
                <a:tableStyleId>{2D5ABB26-0587-4C30-8999-92F81FD0307C}</a:tableStyleId>
              </a:tblPr>
              <a:tblGrid>
                <a:gridCol w="1812032"/>
                <a:gridCol w="1812032"/>
              </a:tblGrid>
              <a:tr h="370840">
                <a:tc gridSpan="2">
                  <a:txBody>
                    <a:bodyPr/>
                    <a:lstStyle/>
                    <a:p>
                      <a:pPr algn="ctr"/>
                      <a:r>
                        <a:rPr lang="en-US" dirty="0" err="1" smtClean="0"/>
                        <a:t>Ældre</a:t>
                      </a:r>
                      <a:r>
                        <a:rPr lang="en-US" baseline="0" dirty="0" smtClean="0"/>
                        <a:t> o</a:t>
                      </a:r>
                      <a:r>
                        <a:rPr lang="en-US" dirty="0" smtClean="0"/>
                        <a:t>ver </a:t>
                      </a:r>
                      <a:r>
                        <a:rPr lang="en-US" sz="4400" b="1" dirty="0" smtClean="0"/>
                        <a:t>65</a:t>
                      </a:r>
                      <a:r>
                        <a:rPr lang="en-US" dirty="0" smtClean="0"/>
                        <a:t> </a:t>
                      </a:r>
                      <a:r>
                        <a:rPr lang="en-US" dirty="0" err="1" smtClean="0"/>
                        <a:t>år</a:t>
                      </a:r>
                      <a:endParaRPr lang="en-US" dirty="0"/>
                    </a:p>
                  </a:txBody>
                  <a:tcPr/>
                </a:tc>
                <a:tc hMerge="1">
                  <a:txBody>
                    <a:bodyPr/>
                    <a:lstStyle/>
                    <a:p>
                      <a:endParaRPr lang="en-US" dirty="0"/>
                    </a:p>
                  </a:txBody>
                  <a:tcPr/>
                </a:tc>
              </a:tr>
              <a:tr h="370840">
                <a:tc>
                  <a:txBody>
                    <a:bodyPr/>
                    <a:lstStyle/>
                    <a:p>
                      <a:pPr algn="ctr"/>
                      <a:r>
                        <a:rPr lang="en-US" b="1" dirty="0" smtClean="0"/>
                        <a:t>2007</a:t>
                      </a:r>
                      <a:endParaRPr lang="en-US" b="1" dirty="0"/>
                    </a:p>
                  </a:txBody>
                  <a:tcPr/>
                </a:tc>
                <a:tc>
                  <a:txBody>
                    <a:bodyPr/>
                    <a:lstStyle/>
                    <a:p>
                      <a:pPr algn="ctr"/>
                      <a:r>
                        <a:rPr lang="en-US" b="1" dirty="0" smtClean="0"/>
                        <a:t>2012</a:t>
                      </a:r>
                      <a:endParaRPr lang="en-US" b="1" dirty="0"/>
                    </a:p>
                  </a:txBody>
                  <a:tcPr/>
                </a:tc>
              </a:tr>
              <a:tr h="370840">
                <a:tc>
                  <a:txBody>
                    <a:bodyPr/>
                    <a:lstStyle/>
                    <a:p>
                      <a:pPr algn="ctr"/>
                      <a:r>
                        <a:rPr lang="en-US" dirty="0" smtClean="0"/>
                        <a:t>36.000</a:t>
                      </a:r>
                      <a:endParaRPr lang="en-US" dirty="0"/>
                    </a:p>
                  </a:txBody>
                  <a:tcPr/>
                </a:tc>
                <a:tc>
                  <a:txBody>
                    <a:bodyPr/>
                    <a:lstStyle/>
                    <a:p>
                      <a:pPr algn="ctr"/>
                      <a:r>
                        <a:rPr lang="en-US" dirty="0" smtClean="0"/>
                        <a:t>43.000</a:t>
                      </a:r>
                      <a:endParaRPr lang="en-US" dirty="0"/>
                    </a:p>
                  </a:txBody>
                  <a:tcPr/>
                </a:tc>
              </a:tr>
            </a:tbl>
          </a:graphicData>
        </a:graphic>
      </p:graphicFrame>
      <p:graphicFrame>
        <p:nvGraphicFramePr>
          <p:cNvPr id="5" name="Table 13"/>
          <p:cNvGraphicFramePr>
            <a:graphicFrameLocks noGrp="1"/>
          </p:cNvGraphicFramePr>
          <p:nvPr>
            <p:extLst>
              <p:ext uri="{D42A27DB-BD31-4B8C-83A1-F6EECF244321}">
                <p14:modId xmlns:p14="http://schemas.microsoft.com/office/powerpoint/2010/main" val="1633376738"/>
              </p:ext>
            </p:extLst>
          </p:nvPr>
        </p:nvGraphicFramePr>
        <p:xfrm>
          <a:off x="6084168" y="5373216"/>
          <a:ext cx="3275856" cy="1188720"/>
        </p:xfrm>
        <a:graphic>
          <a:graphicData uri="http://schemas.openxmlformats.org/drawingml/2006/table">
            <a:tbl>
              <a:tblPr firstRow="1" bandRow="1">
                <a:tableStyleId>{2D5ABB26-0587-4C30-8999-92F81FD0307C}</a:tableStyleId>
              </a:tblPr>
              <a:tblGrid>
                <a:gridCol w="1637928"/>
                <a:gridCol w="1637928"/>
              </a:tblGrid>
              <a:tr h="405717">
                <a:tc gridSpan="2">
                  <a:txBody>
                    <a:bodyPr/>
                    <a:lstStyle/>
                    <a:p>
                      <a:pPr algn="ctr"/>
                      <a:r>
                        <a:rPr lang="en-US" sz="2400" b="1" dirty="0" err="1" smtClean="0"/>
                        <a:t>Besparelser</a:t>
                      </a:r>
                      <a:endParaRPr lang="en-US" b="1" dirty="0"/>
                    </a:p>
                  </a:txBody>
                  <a:tcPr/>
                </a:tc>
                <a:tc hMerge="1">
                  <a:txBody>
                    <a:bodyPr/>
                    <a:lstStyle/>
                    <a:p>
                      <a:endParaRPr lang="en-US" dirty="0"/>
                    </a:p>
                  </a:txBody>
                  <a:tcPr/>
                </a:tc>
              </a:tr>
              <a:tr h="324574">
                <a:tc>
                  <a:txBody>
                    <a:bodyPr/>
                    <a:lstStyle/>
                    <a:p>
                      <a:pPr algn="ctr"/>
                      <a:r>
                        <a:rPr lang="en-US" b="1" dirty="0" smtClean="0"/>
                        <a:t>2011/2012</a:t>
                      </a:r>
                      <a:endParaRPr lang="en-US" b="1" dirty="0"/>
                    </a:p>
                  </a:txBody>
                  <a:tcPr/>
                </a:tc>
                <a:tc>
                  <a:txBody>
                    <a:bodyPr/>
                    <a:lstStyle/>
                    <a:p>
                      <a:pPr algn="ctr"/>
                      <a:r>
                        <a:rPr lang="en-US" b="1" dirty="0" smtClean="0"/>
                        <a:t>2013</a:t>
                      </a:r>
                      <a:endParaRPr lang="en-US" b="1" dirty="0"/>
                    </a:p>
                  </a:txBody>
                  <a:tcPr/>
                </a:tc>
              </a:tr>
              <a:tr h="324574">
                <a:tc>
                  <a:txBody>
                    <a:bodyPr/>
                    <a:lstStyle/>
                    <a:p>
                      <a:pPr algn="ctr"/>
                      <a:r>
                        <a:rPr lang="en-US" dirty="0" smtClean="0"/>
                        <a:t>-186 </a:t>
                      </a:r>
                      <a:r>
                        <a:rPr lang="en-US" dirty="0" err="1" smtClean="0"/>
                        <a:t>mio</a:t>
                      </a:r>
                      <a:r>
                        <a:rPr lang="en-US" dirty="0" smtClean="0"/>
                        <a:t>.</a:t>
                      </a:r>
                      <a:endParaRPr lang="en-US" dirty="0"/>
                    </a:p>
                  </a:txBody>
                  <a:tcPr/>
                </a:tc>
                <a:tc>
                  <a:txBody>
                    <a:bodyPr/>
                    <a:lstStyle/>
                    <a:p>
                      <a:pPr algn="ctr"/>
                      <a:r>
                        <a:rPr lang="en-US" dirty="0" smtClean="0"/>
                        <a:t>-66 </a:t>
                      </a:r>
                      <a:r>
                        <a:rPr lang="en-US" dirty="0" err="1" smtClean="0"/>
                        <a:t>mio</a:t>
                      </a:r>
                      <a:r>
                        <a:rPr lang="en-US" dirty="0" smtClean="0"/>
                        <a:t>.</a:t>
                      </a:r>
                      <a:endParaRPr lang="en-US" dirty="0"/>
                    </a:p>
                  </a:txBody>
                  <a:tcPr/>
                </a:tc>
              </a:tr>
            </a:tbl>
          </a:graphicData>
        </a:graphic>
      </p:graphicFrame>
      <p:grpSp>
        <p:nvGrpSpPr>
          <p:cNvPr id="3" name="Group 31"/>
          <p:cNvGrpSpPr/>
          <p:nvPr/>
        </p:nvGrpSpPr>
        <p:grpSpPr>
          <a:xfrm>
            <a:off x="0" y="3814296"/>
            <a:ext cx="3866104" cy="2369592"/>
            <a:chOff x="-22886" y="4653136"/>
            <a:chExt cx="3866104" cy="2369592"/>
          </a:xfrm>
        </p:grpSpPr>
        <p:pic>
          <p:nvPicPr>
            <p:cNvPr id="7" name="Picture 14"/>
            <p:cNvPicPr>
              <a:picLocks noChangeAspect="1"/>
            </p:cNvPicPr>
            <p:nvPr/>
          </p:nvPicPr>
          <p:blipFill>
            <a:blip r:embed="rId3" cstate="print">
              <a:clrChange>
                <a:clrFrom>
                  <a:srgbClr val="FFFFFF"/>
                </a:clrFrom>
                <a:clrTo>
                  <a:srgbClr val="FFFFFF">
                    <a:alpha val="0"/>
                  </a:srgbClr>
                </a:clrTo>
              </a:clrChange>
            </a:blip>
            <a:stretch>
              <a:fillRect/>
            </a:stretch>
          </p:blipFill>
          <p:spPr>
            <a:xfrm>
              <a:off x="-22886" y="4653136"/>
              <a:ext cx="2060848" cy="2060848"/>
            </a:xfrm>
            <a:prstGeom prst="rect">
              <a:avLst/>
            </a:prstGeom>
          </p:spPr>
        </p:pic>
        <p:sp>
          <p:nvSpPr>
            <p:cNvPr id="8" name="TextBox 19"/>
            <p:cNvSpPr txBox="1"/>
            <p:nvPr/>
          </p:nvSpPr>
          <p:spPr>
            <a:xfrm>
              <a:off x="516666" y="6284064"/>
              <a:ext cx="3326552" cy="738664"/>
            </a:xfrm>
            <a:prstGeom prst="rect">
              <a:avLst/>
            </a:prstGeom>
            <a:noFill/>
          </p:spPr>
          <p:txBody>
            <a:bodyPr wrap="none" rtlCol="0">
              <a:spAutoFit/>
            </a:bodyPr>
            <a:lstStyle/>
            <a:p>
              <a:r>
                <a:rPr lang="da-DK" smtClean="0"/>
                <a:t>Øget hjælp til </a:t>
              </a:r>
              <a:r>
                <a:rPr lang="da-DK" sz="2400" b="1" smtClean="0"/>
                <a:t>yngre</a:t>
              </a:r>
              <a:r>
                <a:rPr lang="da-DK" sz="2400" smtClean="0"/>
                <a:t> </a:t>
              </a:r>
              <a:r>
                <a:rPr lang="da-DK" smtClean="0"/>
                <a:t>borgere</a:t>
              </a:r>
            </a:p>
            <a:p>
              <a:endParaRPr lang="da-DK"/>
            </a:p>
          </p:txBody>
        </p:sp>
      </p:grpSp>
      <p:grpSp>
        <p:nvGrpSpPr>
          <p:cNvPr id="6" name="Group 22"/>
          <p:cNvGrpSpPr/>
          <p:nvPr/>
        </p:nvGrpSpPr>
        <p:grpSpPr>
          <a:xfrm>
            <a:off x="1691680" y="2924944"/>
            <a:ext cx="3545223" cy="1878856"/>
            <a:chOff x="3563888" y="1124744"/>
            <a:chExt cx="3545223" cy="1878856"/>
          </a:xfrm>
        </p:grpSpPr>
        <p:pic>
          <p:nvPicPr>
            <p:cNvPr id="10" name="Picture 20"/>
            <p:cNvPicPr>
              <a:picLocks noChangeAspect="1"/>
            </p:cNvPicPr>
            <p:nvPr/>
          </p:nvPicPr>
          <p:blipFill>
            <a:blip r:embed="rId4" cstate="print">
              <a:clrChange>
                <a:clrFrom>
                  <a:srgbClr val="FFFFFF"/>
                </a:clrFrom>
                <a:clrTo>
                  <a:srgbClr val="FFFFFF">
                    <a:alpha val="0"/>
                  </a:srgbClr>
                </a:clrTo>
              </a:clrChange>
              <a:grayscl/>
            </a:blip>
            <a:stretch>
              <a:fillRect/>
            </a:stretch>
          </p:blipFill>
          <p:spPr>
            <a:xfrm>
              <a:off x="3563888" y="1124744"/>
              <a:ext cx="1717274" cy="1878856"/>
            </a:xfrm>
            <a:prstGeom prst="rect">
              <a:avLst/>
            </a:prstGeom>
          </p:spPr>
        </p:pic>
        <p:sp>
          <p:nvSpPr>
            <p:cNvPr id="11" name="TextBox 21"/>
            <p:cNvSpPr txBox="1"/>
            <p:nvPr/>
          </p:nvSpPr>
          <p:spPr>
            <a:xfrm>
              <a:off x="5004048" y="1340768"/>
              <a:ext cx="2105063" cy="738664"/>
            </a:xfrm>
            <a:prstGeom prst="rect">
              <a:avLst/>
            </a:prstGeom>
            <a:noFill/>
          </p:spPr>
          <p:txBody>
            <a:bodyPr wrap="none" rtlCol="0">
              <a:spAutoFit/>
            </a:bodyPr>
            <a:lstStyle/>
            <a:p>
              <a:r>
                <a:rPr lang="da-DK" dirty="0" smtClean="0"/>
                <a:t> Flere </a:t>
              </a:r>
              <a:r>
                <a:rPr lang="da-DK" sz="2400" b="1" dirty="0" smtClean="0"/>
                <a:t>demente</a:t>
              </a:r>
              <a:endParaRPr lang="da-DK" dirty="0" smtClean="0"/>
            </a:p>
            <a:p>
              <a:endParaRPr lang="da-DK" dirty="0"/>
            </a:p>
          </p:txBody>
        </p:sp>
      </p:grpSp>
      <p:grpSp>
        <p:nvGrpSpPr>
          <p:cNvPr id="9" name="Group 25"/>
          <p:cNvGrpSpPr/>
          <p:nvPr/>
        </p:nvGrpSpPr>
        <p:grpSpPr>
          <a:xfrm>
            <a:off x="4499992" y="1465416"/>
            <a:ext cx="4392488" cy="1556792"/>
            <a:chOff x="755576" y="2132856"/>
            <a:chExt cx="4392488" cy="1556792"/>
          </a:xfrm>
        </p:grpSpPr>
        <p:pic>
          <p:nvPicPr>
            <p:cNvPr id="13" name="Picture 23"/>
            <p:cNvPicPr>
              <a:picLocks noChangeAspect="1"/>
            </p:cNvPicPr>
            <p:nvPr/>
          </p:nvPicPr>
          <p:blipFill>
            <a:blip r:embed="rId5" cstate="print">
              <a:grayscl/>
            </a:blip>
            <a:stretch>
              <a:fillRect/>
            </a:stretch>
          </p:blipFill>
          <p:spPr>
            <a:xfrm>
              <a:off x="755576" y="2132856"/>
              <a:ext cx="2075723" cy="1556792"/>
            </a:xfrm>
            <a:prstGeom prst="rect">
              <a:avLst/>
            </a:prstGeom>
          </p:spPr>
        </p:pic>
        <p:sp>
          <p:nvSpPr>
            <p:cNvPr id="14" name="TextBox 24"/>
            <p:cNvSpPr txBox="1"/>
            <p:nvPr/>
          </p:nvSpPr>
          <p:spPr>
            <a:xfrm>
              <a:off x="2627784" y="2564904"/>
              <a:ext cx="2520280" cy="1015663"/>
            </a:xfrm>
            <a:prstGeom prst="rect">
              <a:avLst/>
            </a:prstGeom>
            <a:noFill/>
          </p:spPr>
          <p:txBody>
            <a:bodyPr wrap="square" rtlCol="0">
              <a:spAutoFit/>
            </a:bodyPr>
            <a:lstStyle/>
            <a:p>
              <a:r>
                <a:rPr lang="da-DK" smtClean="0"/>
                <a:t>Flere </a:t>
              </a:r>
              <a:r>
                <a:rPr lang="da-DK" sz="2400" b="1" smtClean="0"/>
                <a:t>opgaver </a:t>
              </a:r>
              <a:endParaRPr lang="da-DK" sz="3200" b="1" smtClean="0"/>
            </a:p>
            <a:p>
              <a:pPr algn="r"/>
              <a:r>
                <a:rPr lang="da-DK" smtClean="0"/>
                <a:t>fra hospitalerne</a:t>
              </a:r>
            </a:p>
            <a:p>
              <a:endParaRPr lang="da-DK"/>
            </a:p>
          </p:txBody>
        </p:sp>
      </p:grpSp>
      <p:sp>
        <p:nvSpPr>
          <p:cNvPr id="17" name="TextBox 28"/>
          <p:cNvSpPr txBox="1"/>
          <p:nvPr/>
        </p:nvSpPr>
        <p:spPr>
          <a:xfrm>
            <a:off x="6732240" y="3933056"/>
            <a:ext cx="2253742" cy="461665"/>
          </a:xfrm>
          <a:prstGeom prst="rect">
            <a:avLst/>
          </a:prstGeom>
          <a:noFill/>
        </p:spPr>
        <p:txBody>
          <a:bodyPr wrap="none" rtlCol="0">
            <a:spAutoFit/>
          </a:bodyPr>
          <a:lstStyle/>
          <a:p>
            <a:r>
              <a:rPr lang="da-DK" sz="2400" b="1" smtClean="0"/>
              <a:t>Forventninger</a:t>
            </a:r>
            <a:endParaRPr lang="da-DK"/>
          </a:p>
        </p:txBody>
      </p:sp>
      <p:sp>
        <p:nvSpPr>
          <p:cNvPr id="18" name="TextBox 19"/>
          <p:cNvSpPr txBox="1"/>
          <p:nvPr/>
        </p:nvSpPr>
        <p:spPr>
          <a:xfrm>
            <a:off x="3491880" y="4365104"/>
            <a:ext cx="4046364" cy="1107996"/>
          </a:xfrm>
          <a:prstGeom prst="rect">
            <a:avLst/>
          </a:prstGeom>
          <a:noFill/>
        </p:spPr>
        <p:txBody>
          <a:bodyPr wrap="none" rtlCol="0">
            <a:spAutoFit/>
          </a:bodyPr>
          <a:lstStyle/>
          <a:p>
            <a:r>
              <a:rPr lang="da-DK" dirty="0" smtClean="0"/>
              <a:t>Regeringens </a:t>
            </a:r>
            <a:r>
              <a:rPr lang="da-DK" sz="2400" b="1" dirty="0" smtClean="0"/>
              <a:t>vækstplan</a:t>
            </a:r>
            <a:endParaRPr lang="da-DK" b="1" dirty="0" smtClean="0"/>
          </a:p>
          <a:p>
            <a:r>
              <a:rPr lang="da-DK" sz="2400" b="1" dirty="0" smtClean="0"/>
              <a:t>effektiviseringer</a:t>
            </a:r>
            <a:r>
              <a:rPr lang="da-DK" sz="2400" dirty="0" smtClean="0"/>
              <a:t> </a:t>
            </a:r>
            <a:r>
              <a:rPr lang="da-DK" dirty="0" smtClean="0"/>
              <a:t>for 12 mia. kr.</a:t>
            </a:r>
          </a:p>
          <a:p>
            <a:endParaRPr lang="da-DK" dirty="0"/>
          </a:p>
        </p:txBody>
      </p:sp>
      <p:pic>
        <p:nvPicPr>
          <p:cNvPr id="27650" name="Picture 2" descr="http://www.foodnavigator-usa.com/var/plain_site/storage/images/publications/food-beverage-nutrition/subject-categories/science-nutrition-research/researchers-identify-procedure-to-increase-product-launch-success/6200814-1-eng-GB/Researchers-identify-procedure-to-increase-product-launch-success_strict_xxl.jpg"/>
          <p:cNvPicPr>
            <a:picLocks noChangeAspect="1" noChangeArrowheads="1"/>
          </p:cNvPicPr>
          <p:nvPr/>
        </p:nvPicPr>
        <p:blipFill>
          <a:blip r:embed="rId6" cstate="print">
            <a:clrChange>
              <a:clrFrom>
                <a:srgbClr val="FFFFFF"/>
              </a:clrFrom>
              <a:clrTo>
                <a:srgbClr val="FFFFFF">
                  <a:alpha val="0"/>
                </a:srgbClr>
              </a:clrTo>
            </a:clrChange>
            <a:grayscl/>
          </a:blip>
          <a:srcRect l="8087"/>
          <a:stretch>
            <a:fillRect/>
          </a:stretch>
        </p:blipFill>
        <p:spPr bwMode="auto">
          <a:xfrm>
            <a:off x="6974576" y="2708920"/>
            <a:ext cx="2169424" cy="1327190"/>
          </a:xfrm>
          <a:prstGeom prst="rect">
            <a:avLst/>
          </a:prstGeom>
          <a:noFill/>
        </p:spPr>
      </p:pic>
      <p:sp>
        <p:nvSpPr>
          <p:cNvPr id="19" name="TextBox 21"/>
          <p:cNvSpPr txBox="1"/>
          <p:nvPr/>
        </p:nvSpPr>
        <p:spPr>
          <a:xfrm>
            <a:off x="4139952" y="3789040"/>
            <a:ext cx="1689309" cy="646331"/>
          </a:xfrm>
          <a:prstGeom prst="rect">
            <a:avLst/>
          </a:prstGeom>
          <a:noFill/>
        </p:spPr>
        <p:txBody>
          <a:bodyPr wrap="none" rtlCol="0">
            <a:spAutoFit/>
          </a:bodyPr>
          <a:lstStyle/>
          <a:p>
            <a:r>
              <a:rPr lang="da-DK" dirty="0" smtClean="0"/>
              <a:t>Tunge borgere</a:t>
            </a:r>
          </a:p>
          <a:p>
            <a:endParaRPr lang="da-DK" dirty="0"/>
          </a:p>
        </p:txBody>
      </p:sp>
      <p:sp>
        <p:nvSpPr>
          <p:cNvPr id="20" name="TextBox 21"/>
          <p:cNvSpPr txBox="1"/>
          <p:nvPr/>
        </p:nvSpPr>
        <p:spPr>
          <a:xfrm>
            <a:off x="3203848" y="2708920"/>
            <a:ext cx="1723549" cy="369332"/>
          </a:xfrm>
          <a:prstGeom prst="rect">
            <a:avLst/>
          </a:prstGeom>
          <a:noFill/>
        </p:spPr>
        <p:txBody>
          <a:bodyPr wrap="none" rtlCol="0">
            <a:spAutoFit/>
          </a:bodyPr>
          <a:lstStyle/>
          <a:p>
            <a:r>
              <a:rPr lang="da-DK" dirty="0" smtClean="0"/>
              <a:t>Flere kronikere</a:t>
            </a:r>
            <a:endParaRPr lang="da-D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467544" y="1772816"/>
            <a:ext cx="3240360" cy="2062103"/>
          </a:xfrm>
          <a:prstGeom prst="rect">
            <a:avLst/>
          </a:prstGeom>
          <a:noFill/>
        </p:spPr>
        <p:txBody>
          <a:bodyPr wrap="square" rtlCol="0">
            <a:spAutoFit/>
          </a:bodyPr>
          <a:lstStyle/>
          <a:p>
            <a:r>
              <a:rPr lang="da-DK" sz="2800" b="1" dirty="0" smtClean="0"/>
              <a:t>Dommedag</a:t>
            </a:r>
          </a:p>
          <a:p>
            <a:pPr marL="457200" indent="-457200">
              <a:buFont typeface="Arial"/>
              <a:buChar char="•"/>
            </a:pPr>
            <a:r>
              <a:rPr lang="da-DK" sz="2000" dirty="0" smtClean="0"/>
              <a:t>Økonomisk</a:t>
            </a:r>
            <a:endParaRPr lang="da-DK" sz="2000" dirty="0"/>
          </a:p>
          <a:p>
            <a:pPr marL="457200" indent="-457200">
              <a:buFont typeface="Arial"/>
              <a:buChar char="•"/>
            </a:pPr>
            <a:r>
              <a:rPr lang="da-DK" sz="2000" dirty="0" smtClean="0"/>
              <a:t>Demografisk</a:t>
            </a:r>
          </a:p>
          <a:p>
            <a:pPr marL="457200" indent="-457200">
              <a:buFont typeface="Arial"/>
              <a:buChar char="•"/>
            </a:pPr>
            <a:r>
              <a:rPr lang="da-DK" sz="2000" dirty="0" smtClean="0"/>
              <a:t>Vækst</a:t>
            </a:r>
          </a:p>
          <a:p>
            <a:pPr marL="457200" indent="-457200">
              <a:buFont typeface="Arial"/>
              <a:buChar char="•"/>
            </a:pPr>
            <a:r>
              <a:rPr lang="da-DK" sz="2000" dirty="0" smtClean="0"/>
              <a:t>Konkurrencestat</a:t>
            </a:r>
          </a:p>
          <a:p>
            <a:pPr marL="457200" indent="-457200">
              <a:buFont typeface="Arial"/>
              <a:buChar char="•"/>
            </a:pPr>
            <a:r>
              <a:rPr lang="da-DK" sz="2000" dirty="0" smtClean="0"/>
              <a:t>BNI og BNP</a:t>
            </a:r>
            <a:endParaRPr lang="da-DK" sz="2000" dirty="0"/>
          </a:p>
        </p:txBody>
      </p:sp>
      <p:pic>
        <p:nvPicPr>
          <p:cNvPr id="3" name="Picture 2"/>
          <p:cNvPicPr>
            <a:picLocks noChangeAspect="1"/>
          </p:cNvPicPr>
          <p:nvPr/>
        </p:nvPicPr>
        <p:blipFill>
          <a:blip r:embed="rId3" cstate="print">
            <a:clrChange>
              <a:clrFrom>
                <a:srgbClr val="FFFFFF"/>
              </a:clrFrom>
              <a:clrTo>
                <a:srgbClr val="FFFFFF">
                  <a:alpha val="0"/>
                </a:srgbClr>
              </a:clrTo>
            </a:clrChange>
          </a:blip>
          <a:stretch>
            <a:fillRect/>
          </a:stretch>
        </p:blipFill>
        <p:spPr>
          <a:xfrm>
            <a:off x="395536" y="3573016"/>
            <a:ext cx="2732216" cy="2231152"/>
          </a:xfrm>
          <a:prstGeom prst="rect">
            <a:avLst/>
          </a:prstGeom>
        </p:spPr>
      </p:pic>
      <p:pic>
        <p:nvPicPr>
          <p:cNvPr id="4" name="Picture 3"/>
          <p:cNvPicPr>
            <a:picLocks noChangeAspect="1"/>
          </p:cNvPicPr>
          <p:nvPr/>
        </p:nvPicPr>
        <p:blipFill>
          <a:blip r:embed="rId4" cstate="print"/>
          <a:stretch>
            <a:fillRect/>
          </a:stretch>
        </p:blipFill>
        <p:spPr>
          <a:xfrm>
            <a:off x="6012160" y="3501009"/>
            <a:ext cx="2759990" cy="2320410"/>
          </a:xfrm>
          <a:prstGeom prst="rect">
            <a:avLst/>
          </a:prstGeom>
        </p:spPr>
      </p:pic>
      <p:sp>
        <p:nvSpPr>
          <p:cNvPr id="12" name="Tekstboks 4"/>
          <p:cNvSpPr txBox="1"/>
          <p:nvPr/>
        </p:nvSpPr>
        <p:spPr>
          <a:xfrm>
            <a:off x="5580112" y="1772816"/>
            <a:ext cx="4392488" cy="2369880"/>
          </a:xfrm>
          <a:prstGeom prst="rect">
            <a:avLst/>
          </a:prstGeom>
          <a:noFill/>
        </p:spPr>
        <p:txBody>
          <a:bodyPr wrap="square" rtlCol="0">
            <a:spAutoFit/>
          </a:bodyPr>
          <a:lstStyle/>
          <a:p>
            <a:r>
              <a:rPr lang="da-DK" sz="2800" b="1" dirty="0" smtClean="0"/>
              <a:t>Drømmen</a:t>
            </a:r>
          </a:p>
          <a:p>
            <a:pPr marL="457200" indent="-457200">
              <a:buFont typeface="Arial"/>
              <a:buChar char="•"/>
            </a:pPr>
            <a:r>
              <a:rPr lang="da-DK" sz="2000" dirty="0" smtClean="0"/>
              <a:t>Lykke</a:t>
            </a:r>
            <a:endParaRPr lang="da-DK" sz="2000" dirty="0"/>
          </a:p>
          <a:p>
            <a:pPr marL="457200" indent="-457200">
              <a:buFont typeface="Arial"/>
              <a:buChar char="•"/>
            </a:pPr>
            <a:r>
              <a:rPr lang="da-DK" sz="2000" dirty="0" smtClean="0"/>
              <a:t>Velvære</a:t>
            </a:r>
          </a:p>
          <a:p>
            <a:pPr marL="457200" indent="-457200">
              <a:buFont typeface="Arial"/>
              <a:buChar char="•"/>
            </a:pPr>
            <a:r>
              <a:rPr lang="da-DK" sz="2000" dirty="0" smtClean="0"/>
              <a:t>Kærlighed</a:t>
            </a:r>
          </a:p>
          <a:p>
            <a:pPr marL="457200" indent="-457200">
              <a:buFont typeface="Arial"/>
              <a:buChar char="•"/>
            </a:pPr>
            <a:r>
              <a:rPr lang="da-DK" sz="2000" dirty="0" smtClean="0"/>
              <a:t>Medborgerskab</a:t>
            </a:r>
          </a:p>
          <a:p>
            <a:pPr marL="457200" indent="-457200">
              <a:buFont typeface="Arial"/>
              <a:buChar char="•"/>
            </a:pPr>
            <a:r>
              <a:rPr lang="da-DK" sz="2000" dirty="0" smtClean="0"/>
              <a:t>Positive relationer</a:t>
            </a:r>
          </a:p>
          <a:p>
            <a:pPr marL="457200" indent="-457200">
              <a:buFont typeface="Arial"/>
              <a:buChar char="•"/>
            </a:pPr>
            <a:r>
              <a:rPr lang="da-DK" sz="2000" dirty="0" smtClean="0"/>
              <a:t>Autenticitet</a:t>
            </a:r>
            <a:endParaRPr lang="da-DK" sz="2000" dirty="0"/>
          </a:p>
        </p:txBody>
      </p:sp>
      <p:pic>
        <p:nvPicPr>
          <p:cNvPr id="16392" name="Picture 8" descr="http://www.rapidpg.com.my/iplanner/images/arrowReverse.png"/>
          <p:cNvPicPr>
            <a:picLocks noChangeAspect="1" noChangeArrowheads="1"/>
          </p:cNvPicPr>
          <p:nvPr/>
        </p:nvPicPr>
        <p:blipFill>
          <a:blip r:embed="rId5" cstate="print"/>
          <a:srcRect/>
          <a:stretch>
            <a:fillRect/>
          </a:stretch>
        </p:blipFill>
        <p:spPr bwMode="auto">
          <a:xfrm>
            <a:off x="3491880" y="2348880"/>
            <a:ext cx="1905000" cy="1905000"/>
          </a:xfrm>
          <a:prstGeom prst="rect">
            <a:avLst/>
          </a:prstGeom>
          <a:noFill/>
        </p:spPr>
      </p:pic>
      <p:sp>
        <p:nvSpPr>
          <p:cNvPr id="14" name="Titel 1"/>
          <p:cNvSpPr txBox="1">
            <a:spLocks/>
          </p:cNvSpPr>
          <p:nvPr/>
        </p:nvSpPr>
        <p:spPr>
          <a:xfrm>
            <a:off x="467544" y="202630"/>
            <a:ext cx="6696744" cy="706090"/>
          </a:xfrm>
          <a:prstGeom prst="rect">
            <a:avLst/>
          </a:prstGeom>
        </p:spPr>
        <p:txBody>
          <a:bodyPr vert="horz" lIns="91440" tIns="45720" rIns="91440" bIns="45720" rtlCol="0" anchor="ctr">
            <a:noAutofit/>
          </a:bodyPr>
          <a:lstStyle/>
          <a:p>
            <a:pPr lvl="0" algn="ctr">
              <a:spcBef>
                <a:spcPct val="0"/>
              </a:spcBef>
            </a:pPr>
            <a:r>
              <a:rPr lang="da-DK" sz="3600" dirty="0" smtClean="0">
                <a:solidFill>
                  <a:prstClr val="black">
                    <a:lumMod val="65000"/>
                    <a:lumOff val="35000"/>
                  </a:prstClr>
                </a:solidFill>
                <a:latin typeface="Arial" pitchFamily="34" charset="0"/>
                <a:ea typeface="+mj-ea"/>
                <a:cs typeface="Arial" pitchFamily="34" charset="0"/>
              </a:rPr>
              <a:t>Hvor er vores fokus?</a:t>
            </a:r>
            <a:endParaRPr kumimoji="0" lang="da-DK" sz="3600" b="0" i="0" u="none" strike="noStrike" kern="1200" cap="none" spc="0" normalizeH="0" baseline="0" noProof="0" dirty="0">
              <a:ln>
                <a:noFill/>
              </a:ln>
              <a:solidFill>
                <a:schemeClr val="tx1">
                  <a:lumMod val="65000"/>
                  <a:lumOff val="35000"/>
                </a:schemeClr>
              </a:solidFill>
              <a:effectLst/>
              <a:uLnTx/>
              <a:uFillTx/>
              <a:latin typeface="Arial" pitchFamily="34" charset="0"/>
              <a:ea typeface="+mj-ea"/>
              <a:cs typeface="Arial" pitchFamily="34" charset="0"/>
            </a:endParaRPr>
          </a:p>
        </p:txBody>
      </p:sp>
      <p:pic>
        <p:nvPicPr>
          <p:cNvPr id="18" name="Picture 2" descr="C:\Users\azmda58\Downloads\5 kort vifte_ny.png"/>
          <p:cNvPicPr>
            <a:picLocks noChangeAspect="1" noChangeArrowheads="1"/>
          </p:cNvPicPr>
          <p:nvPr/>
        </p:nvPicPr>
        <p:blipFill>
          <a:blip r:embed="rId6" cstate="print"/>
          <a:srcRect/>
          <a:stretch>
            <a:fillRect/>
          </a:stretch>
        </p:blipFill>
        <p:spPr bwMode="auto">
          <a:xfrm>
            <a:off x="6372200" y="5733256"/>
            <a:ext cx="2103971" cy="720080"/>
          </a:xfrm>
          <a:prstGeom prst="rect">
            <a:avLst/>
          </a:prstGeom>
          <a:noFill/>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nformation.dk/sites/information.dk/files/styles/article_full__normal/public/media/2010/10/15/20101015-205600-350446_0.jpg?itok=iytCXp_7"/>
          <p:cNvPicPr>
            <a:picLocks noChangeAspect="1" noChangeArrowheads="1"/>
          </p:cNvPicPr>
          <p:nvPr/>
        </p:nvPicPr>
        <p:blipFill>
          <a:blip r:embed="rId3" cstate="print"/>
          <a:srcRect/>
          <a:stretch>
            <a:fillRect/>
          </a:stretch>
        </p:blipFill>
        <p:spPr bwMode="auto">
          <a:xfrm>
            <a:off x="4932040" y="2132856"/>
            <a:ext cx="3600400" cy="2396966"/>
          </a:xfrm>
          <a:prstGeom prst="rect">
            <a:avLst/>
          </a:prstGeom>
          <a:solidFill>
            <a:srgbClr val="FFFFFF">
              <a:shade val="85000"/>
            </a:srgbClr>
          </a:solidFill>
          <a:ln w="28575"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kstboks 4"/>
          <p:cNvSpPr txBox="1"/>
          <p:nvPr/>
        </p:nvSpPr>
        <p:spPr>
          <a:xfrm>
            <a:off x="3995936" y="4725144"/>
            <a:ext cx="4968552" cy="1938992"/>
          </a:xfrm>
          <a:prstGeom prst="rect">
            <a:avLst/>
          </a:prstGeom>
          <a:noFill/>
        </p:spPr>
        <p:txBody>
          <a:bodyPr wrap="square" rtlCol="0">
            <a:spAutoFit/>
          </a:bodyPr>
          <a:lstStyle/>
          <a:p>
            <a:r>
              <a:rPr lang="da-DK" sz="2400" i="1" dirty="0" smtClean="0"/>
              <a:t>’vækst for vækstens skyld</a:t>
            </a:r>
            <a:r>
              <a:rPr lang="da-DK" sz="2400" i="1" dirty="0"/>
              <a:t>?</a:t>
            </a:r>
            <a:r>
              <a:rPr lang="da-DK" sz="2400" i="1" dirty="0" smtClean="0"/>
              <a:t> </a:t>
            </a:r>
          </a:p>
          <a:p>
            <a:r>
              <a:rPr lang="da-DK" sz="2400" i="1" dirty="0" smtClean="0"/>
              <a:t>…udviklingen af et land </a:t>
            </a:r>
          </a:p>
          <a:p>
            <a:r>
              <a:rPr lang="da-DK" sz="2400" i="1" dirty="0" smtClean="0"/>
              <a:t>må have et andet mål end vækst.’</a:t>
            </a:r>
          </a:p>
          <a:p>
            <a:pPr algn="r"/>
            <a:r>
              <a:rPr lang="da-DK" sz="2400" i="1" dirty="0" smtClean="0"/>
              <a:t> </a:t>
            </a:r>
            <a:r>
              <a:rPr lang="da-DK" sz="1600" dirty="0" smtClean="0"/>
              <a:t>Premierminister </a:t>
            </a:r>
            <a:r>
              <a:rPr lang="da-DK" sz="1600" dirty="0" err="1" smtClean="0"/>
              <a:t>Jigmi</a:t>
            </a:r>
            <a:r>
              <a:rPr lang="da-DK" sz="1600" dirty="0" smtClean="0"/>
              <a:t> Y. </a:t>
            </a:r>
            <a:r>
              <a:rPr lang="da-DK" sz="1600" dirty="0" err="1" smtClean="0"/>
              <a:t>Thinley</a:t>
            </a:r>
            <a:r>
              <a:rPr lang="da-DK" sz="1600" dirty="0" smtClean="0"/>
              <a:t> </a:t>
            </a:r>
            <a:endParaRPr lang="da-DK" sz="2400" dirty="0" smtClean="0"/>
          </a:p>
          <a:p>
            <a:endParaRPr lang="da-DK" sz="2400" dirty="0"/>
          </a:p>
        </p:txBody>
      </p:sp>
      <p:pic>
        <p:nvPicPr>
          <p:cNvPr id="3" name="Picture 2"/>
          <p:cNvPicPr>
            <a:picLocks noChangeAspect="1"/>
          </p:cNvPicPr>
          <p:nvPr/>
        </p:nvPicPr>
        <p:blipFill>
          <a:blip r:embed="rId4" cstate="print"/>
          <a:stretch>
            <a:fillRect/>
          </a:stretch>
        </p:blipFill>
        <p:spPr>
          <a:xfrm rot="670280">
            <a:off x="586949" y="1535213"/>
            <a:ext cx="3722753" cy="2340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kstboks 4"/>
          <p:cNvSpPr txBox="1"/>
          <p:nvPr/>
        </p:nvSpPr>
        <p:spPr>
          <a:xfrm>
            <a:off x="395536" y="4077072"/>
            <a:ext cx="3240360" cy="1846659"/>
          </a:xfrm>
          <a:prstGeom prst="rect">
            <a:avLst/>
          </a:prstGeom>
          <a:noFill/>
        </p:spPr>
        <p:txBody>
          <a:bodyPr wrap="square" rtlCol="0">
            <a:spAutoFit/>
          </a:bodyPr>
          <a:lstStyle/>
          <a:p>
            <a:r>
              <a:rPr lang="da-DK" sz="2400" i="1" dirty="0"/>
              <a:t>’Alle </a:t>
            </a:r>
            <a:r>
              <a:rPr lang="da-DK" sz="2400" i="1" dirty="0" smtClean="0"/>
              <a:t>har det bedre når du har det godt. </a:t>
            </a:r>
          </a:p>
          <a:p>
            <a:r>
              <a:rPr lang="da-DK" sz="2400" i="1" dirty="0" smtClean="0"/>
              <a:t>Du har det bedre, når alle har det godt</a:t>
            </a:r>
            <a:r>
              <a:rPr lang="da-DK" sz="2400" i="1" dirty="0"/>
              <a:t>. </a:t>
            </a:r>
            <a:r>
              <a:rPr lang="da-DK" sz="2400" i="1" dirty="0" smtClean="0"/>
              <a:t>’</a:t>
            </a:r>
          </a:p>
          <a:p>
            <a:pPr algn="r"/>
            <a:r>
              <a:rPr lang="da-DK" sz="1600" dirty="0" smtClean="0"/>
              <a:t>Tor Nørretranders</a:t>
            </a:r>
            <a:endParaRPr lang="da-DK" sz="16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188640" y="-531440"/>
            <a:ext cx="11377264" cy="8136904"/>
          </a:xfrm>
          <a:prstGeom prst="rect">
            <a:avLst/>
          </a:prstGeom>
          <a:solidFill>
            <a:srgbClr val="FFFFFF"/>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6" name="Picture 2" descr="C:\Users\azmda59\Desktop\20130202_cna400.jpg"/>
          <p:cNvPicPr>
            <a:picLocks noChangeAspect="1" noChangeArrowheads="1"/>
          </p:cNvPicPr>
          <p:nvPr/>
        </p:nvPicPr>
        <p:blipFill>
          <a:blip r:embed="rId3" cstate="print"/>
          <a:srcRect/>
          <a:stretch>
            <a:fillRect/>
          </a:stretch>
        </p:blipFill>
        <p:spPr bwMode="auto">
          <a:xfrm>
            <a:off x="1681413" y="-555381"/>
            <a:ext cx="5986931" cy="78728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nordiske velfærdsmodel</a:t>
            </a:r>
            <a:endParaRPr lang="da-DK" dirty="0"/>
          </a:p>
        </p:txBody>
      </p:sp>
      <p:sp>
        <p:nvSpPr>
          <p:cNvPr id="3" name="Pladsholder til indhold 2"/>
          <p:cNvSpPr>
            <a:spLocks noGrp="1"/>
          </p:cNvSpPr>
          <p:nvPr>
            <p:ph idx="1"/>
          </p:nvPr>
        </p:nvSpPr>
        <p:spPr/>
        <p:txBody>
          <a:bodyPr/>
          <a:lstStyle/>
          <a:p>
            <a:r>
              <a:rPr lang="da-DK" dirty="0" smtClean="0"/>
              <a:t>Universalisme</a:t>
            </a:r>
          </a:p>
          <a:p>
            <a:pPr lvl="1">
              <a:buFont typeface="Arial" charset="0"/>
              <a:buChar char="•"/>
            </a:pPr>
            <a:r>
              <a:rPr lang="da-DK" dirty="0" smtClean="0"/>
              <a:t> Fri uddannelse</a:t>
            </a:r>
          </a:p>
          <a:p>
            <a:pPr lvl="1">
              <a:buFont typeface="Arial" charset="0"/>
              <a:buChar char="•"/>
            </a:pPr>
            <a:r>
              <a:rPr lang="da-DK" dirty="0" smtClean="0"/>
              <a:t> Fri sundhed</a:t>
            </a:r>
          </a:p>
          <a:p>
            <a:pPr lvl="1">
              <a:buFont typeface="Arial" charset="0"/>
              <a:buChar char="•"/>
            </a:pPr>
            <a:r>
              <a:rPr lang="da-DK" dirty="0" smtClean="0"/>
              <a:t> Fri pleje</a:t>
            </a:r>
          </a:p>
          <a:p>
            <a:pPr lvl="0">
              <a:buNone/>
            </a:pPr>
            <a:endParaRPr lang="da-DK" sz="1050" dirty="0" smtClean="0"/>
          </a:p>
          <a:p>
            <a:pPr lvl="0">
              <a:buFont typeface="Arial" charset="0"/>
              <a:buChar char="•"/>
            </a:pPr>
            <a:r>
              <a:rPr lang="da-DK" dirty="0" smtClean="0"/>
              <a:t>Skat med glæde</a:t>
            </a:r>
          </a:p>
          <a:p>
            <a:pPr lvl="0">
              <a:buNone/>
            </a:pPr>
            <a:endParaRPr lang="da-DK" sz="1000" dirty="0" smtClean="0"/>
          </a:p>
          <a:p>
            <a:pPr lvl="0">
              <a:buFont typeface="Arial" charset="0"/>
              <a:buChar char="•"/>
            </a:pPr>
            <a:r>
              <a:rPr lang="da-DK" dirty="0" smtClean="0"/>
              <a:t>Muligt pga. den høje </a:t>
            </a:r>
            <a:r>
              <a:rPr lang="da-DK" dirty="0" smtClean="0">
                <a:solidFill>
                  <a:schemeClr val="accent6">
                    <a:lumMod val="75000"/>
                  </a:schemeClr>
                </a:solidFill>
              </a:rPr>
              <a:t>sociale kapital, tillid</a:t>
            </a:r>
          </a:p>
          <a:p>
            <a:endParaRPr lang="da-DK" dirty="0"/>
          </a:p>
        </p:txBody>
      </p:sp>
      <p:pic>
        <p:nvPicPr>
          <p:cNvPr id="4" name="Picture 4" descr="http://b.bimg.dk/node-images/110/6/620x/6110956-kro-billed-130213.jpg"/>
          <p:cNvPicPr>
            <a:picLocks noChangeAspect="1" noChangeArrowheads="1"/>
          </p:cNvPicPr>
          <p:nvPr/>
        </p:nvPicPr>
        <p:blipFill>
          <a:blip r:embed="rId3" cstate="print"/>
          <a:srcRect l="10250"/>
          <a:stretch>
            <a:fillRect/>
          </a:stretch>
        </p:blipFill>
        <p:spPr bwMode="auto">
          <a:xfrm flipH="1">
            <a:off x="4355976" y="1196752"/>
            <a:ext cx="4502137" cy="28803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02631"/>
            <a:ext cx="8219256" cy="706090"/>
          </a:xfrm>
        </p:spPr>
        <p:txBody>
          <a:bodyPr/>
          <a:lstStyle/>
          <a:p>
            <a:r>
              <a:rPr lang="da-DK" dirty="0" smtClean="0"/>
              <a:t>Verden misunder os – vi skal videre</a:t>
            </a:r>
            <a:endParaRPr lang="da-DK" dirty="0"/>
          </a:p>
        </p:txBody>
      </p:sp>
      <p:pic>
        <p:nvPicPr>
          <p:cNvPr id="2050" name="Picture 2" descr="Kronik: Danmark som foregangsland – for Kina - 1"/>
          <p:cNvPicPr>
            <a:picLocks noChangeAspect="1" noChangeArrowheads="1"/>
          </p:cNvPicPr>
          <p:nvPr/>
        </p:nvPicPr>
        <p:blipFill>
          <a:blip r:embed="rId3" cstate="print"/>
          <a:srcRect/>
          <a:stretch>
            <a:fillRect/>
          </a:stretch>
        </p:blipFill>
        <p:spPr bwMode="auto">
          <a:xfrm>
            <a:off x="0" y="1484784"/>
            <a:ext cx="4032448" cy="2308902"/>
          </a:xfrm>
          <a:prstGeom prst="rect">
            <a:avLst/>
          </a:prstGeom>
          <a:noFill/>
        </p:spPr>
      </p:pic>
      <p:pic>
        <p:nvPicPr>
          <p:cNvPr id="2054" name="Picture 6" descr="http://www.geomat.dk/landmaaling/images2/danmark.jpg"/>
          <p:cNvPicPr>
            <a:picLocks noChangeAspect="1" noChangeArrowheads="1"/>
          </p:cNvPicPr>
          <p:nvPr/>
        </p:nvPicPr>
        <p:blipFill>
          <a:blip r:embed="rId4" cstate="print"/>
          <a:srcRect/>
          <a:stretch>
            <a:fillRect/>
          </a:stretch>
        </p:blipFill>
        <p:spPr bwMode="auto">
          <a:xfrm>
            <a:off x="2915816" y="2423211"/>
            <a:ext cx="2884732" cy="2362496"/>
          </a:xfrm>
          <a:prstGeom prst="rect">
            <a:avLst/>
          </a:prstGeom>
          <a:noFill/>
        </p:spPr>
      </p:pic>
      <p:pic>
        <p:nvPicPr>
          <p:cNvPr id="7" name="Billede 8" descr="Billedspot-kærligkommune.png"/>
          <p:cNvPicPr>
            <a:picLocks noGrp="1" noChangeAspect="1"/>
          </p:cNvPicPr>
          <p:nvPr>
            <p:ph idx="1"/>
          </p:nvPr>
        </p:nvPicPr>
        <p:blipFill>
          <a:blip r:embed="rId5" cstate="print"/>
          <a:srcRect/>
          <a:stretch>
            <a:fillRect/>
          </a:stretch>
        </p:blipFill>
        <p:spPr bwMode="auto">
          <a:xfrm rot="159487">
            <a:off x="4826158" y="3646643"/>
            <a:ext cx="3909212" cy="2278127"/>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Nedadgående pil 5"/>
          <p:cNvSpPr/>
          <p:nvPr/>
        </p:nvSpPr>
        <p:spPr>
          <a:xfrm rot="17604998">
            <a:off x="2710320" y="2177483"/>
            <a:ext cx="553648" cy="5422505"/>
          </a:xfrm>
          <a:prstGeom prst="downArrow">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683568" y="5675638"/>
            <a:ext cx="3236784" cy="369332"/>
          </a:xfrm>
          <a:prstGeom prst="rect">
            <a:avLst/>
          </a:prstGeom>
        </p:spPr>
        <p:txBody>
          <a:bodyPr wrap="none">
            <a:spAutoFit/>
          </a:bodyPr>
          <a:lstStyle/>
          <a:p>
            <a:r>
              <a:rPr lang="da-DK" dirty="0" smtClean="0">
                <a:solidFill>
                  <a:schemeClr val="tx1"/>
                </a:solidFill>
              </a:rPr>
              <a:t>Og vi har alle mulighederne…</a:t>
            </a:r>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arhus Kommune grå">
  <a:themeElements>
    <a:clrScheme name="Aarhus Kommune farvehjul">
      <a:dk1>
        <a:sysClr val="windowText" lastClr="000000"/>
      </a:dk1>
      <a:lt1>
        <a:sysClr val="window" lastClr="FFFFFF"/>
      </a:lt1>
      <a:dk2>
        <a:srgbClr val="1F497D"/>
      </a:dk2>
      <a:lt2>
        <a:srgbClr val="EEECE1"/>
      </a:lt2>
      <a:accent1>
        <a:srgbClr val="409CDA"/>
      </a:accent1>
      <a:accent2>
        <a:srgbClr val="AC1A2F"/>
      </a:accent2>
      <a:accent3>
        <a:srgbClr val="5F9F2A"/>
      </a:accent3>
      <a:accent4>
        <a:srgbClr val="7D4089"/>
      </a:accent4>
      <a:accent5>
        <a:srgbClr val="9FB6CA"/>
      </a:accent5>
      <a:accent6>
        <a:srgbClr val="FFAD40"/>
      </a:accent6>
      <a:hlink>
        <a:srgbClr val="0000FF"/>
      </a:hlink>
      <a:folHlink>
        <a:srgbClr val="800080"/>
      </a:folHlink>
    </a:clrScheme>
    <a:fontScheme name="Aarhus Kommune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rhus Kommune blå">
  <a:themeElements>
    <a:clrScheme name="Aarhus Kommune farvehjul">
      <a:dk1>
        <a:sysClr val="windowText" lastClr="000000"/>
      </a:dk1>
      <a:lt1>
        <a:sysClr val="window" lastClr="FFFFFF"/>
      </a:lt1>
      <a:dk2>
        <a:srgbClr val="1F497D"/>
      </a:dk2>
      <a:lt2>
        <a:srgbClr val="EEECE1"/>
      </a:lt2>
      <a:accent1>
        <a:srgbClr val="409CDA"/>
      </a:accent1>
      <a:accent2>
        <a:srgbClr val="AC1A2F"/>
      </a:accent2>
      <a:accent3>
        <a:srgbClr val="5F9F2A"/>
      </a:accent3>
      <a:accent4>
        <a:srgbClr val="7D4089"/>
      </a:accent4>
      <a:accent5>
        <a:srgbClr val="9FB6CA"/>
      </a:accent5>
      <a:accent6>
        <a:srgbClr val="FFAD40"/>
      </a:accent6>
      <a:hlink>
        <a:srgbClr val="0000FF"/>
      </a:hlink>
      <a:folHlink>
        <a:srgbClr val="800080"/>
      </a:folHlink>
    </a:clrScheme>
    <a:fontScheme name="Aarhus Kommune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4779</TotalTime>
  <Words>1728</Words>
  <Application>Microsoft Office PowerPoint</Application>
  <PresentationFormat>Skærmshow (4:3)</PresentationFormat>
  <Paragraphs>407</Paragraphs>
  <Slides>29</Slides>
  <Notes>13</Notes>
  <HiddenSlides>0</HiddenSlides>
  <MMClips>0</MMClips>
  <ScaleCrop>false</ScaleCrop>
  <HeadingPairs>
    <vt:vector size="4" baseType="variant">
      <vt:variant>
        <vt:lpstr>Tema</vt:lpstr>
      </vt:variant>
      <vt:variant>
        <vt:i4>2</vt:i4>
      </vt:variant>
      <vt:variant>
        <vt:lpstr>Diastitler</vt:lpstr>
      </vt:variant>
      <vt:variant>
        <vt:i4>29</vt:i4>
      </vt:variant>
    </vt:vector>
  </HeadingPairs>
  <TitlesOfParts>
    <vt:vector size="31" baseType="lpstr">
      <vt:lpstr>Aarhus Kommune grå</vt:lpstr>
      <vt:lpstr>Aarhus Kommune blå</vt:lpstr>
      <vt:lpstr>Sund by netværksdagene</vt:lpstr>
      <vt:lpstr>Oplæggets indhold</vt:lpstr>
      <vt:lpstr>      </vt:lpstr>
      <vt:lpstr>Udfordringerne</vt:lpstr>
      <vt:lpstr>PowerPoint-præsentation</vt:lpstr>
      <vt:lpstr>PowerPoint-præsentation</vt:lpstr>
      <vt:lpstr>PowerPoint-præsentation</vt:lpstr>
      <vt:lpstr>Den nordiske velfærdsmodel</vt:lpstr>
      <vt:lpstr>Verden misunder os – vi skal videre</vt:lpstr>
      <vt:lpstr>Ny nordisk velfærdsmodel</vt:lpstr>
      <vt:lpstr>Nye nordiske grundsætninger</vt:lpstr>
      <vt:lpstr>Kærlig Kommune – den nye nordiske velfærdsmodel</vt:lpstr>
      <vt:lpstr>Kærlighed</vt:lpstr>
      <vt:lpstr>Frihed</vt:lpstr>
      <vt:lpstr>Frihed og kærlighed</vt:lpstr>
      <vt:lpstr>Lighed</vt:lpstr>
      <vt:lpstr>Handlingskapacitet</vt:lpstr>
      <vt:lpstr>Eskalation i indsatsen –  Vi skal altid tænke borgeroplæring først </vt:lpstr>
      <vt:lpstr>Eksempel 1: Forebyggende hjemmebesøg</vt:lpstr>
      <vt:lpstr>Eksempel 2: Partnerskaber</vt:lpstr>
      <vt:lpstr>Eksempel 2b: Partnerskaber</vt:lpstr>
      <vt:lpstr>Eksempel 3: Spisevenner</vt:lpstr>
      <vt:lpstr>Medborger – kom nu!</vt:lpstr>
      <vt:lpstr>Vi skal videre…</vt:lpstr>
      <vt:lpstr>Vi skal videre, men vi skal udfordre præmisserne! </vt:lpstr>
      <vt:lpstr>Vi skal videre, men vi skal udfordre præmisserne! </vt:lpstr>
      <vt:lpstr>Vi skal videre, men vi skal udfordre præmisserne! </vt:lpstr>
      <vt:lpstr>Et par historier – mit drive</vt:lpstr>
      <vt:lpstr>Refleksion</vt:lpstr>
    </vt:vector>
  </TitlesOfParts>
  <Company>Århus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Anders Gejl</dc:creator>
  <cp:lastModifiedBy>Anne</cp:lastModifiedBy>
  <cp:revision>185</cp:revision>
  <dcterms:created xsi:type="dcterms:W3CDTF">2011-01-03T09:57:44Z</dcterms:created>
  <dcterms:modified xsi:type="dcterms:W3CDTF">2014-03-19T15:31:03Z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-389100223</vt:i4>
  </property>
  <property fmtid="{D5CDD505-2E9C-101B-9397-08002B2CF9AE}" pid="3" name="_NewReviewCycle">
    <vt:lpwstr/>
  </property>
  <property fmtid="{D5CDD505-2E9C-101B-9397-08002B2CF9AE}" pid="4" name="_EmailSubject">
    <vt:lpwstr>Oplæg til KL sundhedskonferencen - Hosea</vt:lpwstr>
  </property>
  <property fmtid="{D5CDD505-2E9C-101B-9397-08002B2CF9AE}" pid="5" name="_AuthorEmail">
    <vt:lpwstr>majmo@aarhus.dk</vt:lpwstr>
  </property>
  <property fmtid="{D5CDD505-2E9C-101B-9397-08002B2CF9AE}" pid="6" name="_AuthorEmailDisplayName">
    <vt:lpwstr>Maj Morgenstjerne Bek</vt:lpwstr>
  </property>
  <property fmtid="{D5CDD505-2E9C-101B-9397-08002B2CF9AE}" pid="7" name="_PreviousAdHocReviewCycleID">
    <vt:i4>2068765619</vt:i4>
  </property>
</Properties>
</file>