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8" r:id="rId6"/>
    <p:sldId id="261" r:id="rId7"/>
    <p:sldId id="265" r:id="rId8"/>
    <p:sldId id="266" r:id="rId9"/>
    <p:sldId id="269" r:id="rId10"/>
    <p:sldId id="267" r:id="rId11"/>
    <p:sldId id="264" r:id="rId12"/>
    <p:sldId id="260" r:id="rId13"/>
  </p:sldIdLst>
  <p:sldSz cx="9144000" cy="6858000" type="screen4x3"/>
  <p:notesSz cx="6735763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2E659-24DC-4E09-8077-B375E4EC8875}" type="datetimeFigureOut">
              <a:rPr lang="da-DK" smtClean="0"/>
              <a:pPr/>
              <a:t>15-02-2013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C02B-0312-4A7B-829F-F0C03A3032C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9302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5988050"/>
            <a:ext cx="9144000" cy="86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latin typeface="+mn-lt"/>
              <a:cs typeface="+mn-cs"/>
            </a:endParaRPr>
          </a:p>
        </p:txBody>
      </p:sp>
      <p:pic>
        <p:nvPicPr>
          <p:cNvPr id="5" name="Picture 42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6270625"/>
            <a:ext cx="5365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4838"/>
            <a:ext cx="8061325" cy="1447800"/>
          </a:xfrm>
        </p:spPr>
        <p:txBody>
          <a:bodyPr anchor="b"/>
          <a:lstStyle>
            <a:lvl1pPr>
              <a:defRPr sz="4000">
                <a:solidFill>
                  <a:srgbClr val="0E3193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54300"/>
            <a:ext cx="8061325" cy="2928938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000">
                <a:solidFill>
                  <a:srgbClr val="000000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tx1"/>
              </a:buClr>
              <a:buFont typeface="Arial" pitchFamily="34" charset="0"/>
              <a:buChar char="•"/>
              <a:defRPr/>
            </a:lvl1pPr>
            <a:lvl2pPr>
              <a:buClr>
                <a:schemeClr val="tx1"/>
              </a:buClr>
              <a:buFont typeface="Arial" pitchFamily="34" charset="0"/>
              <a:buChar char="•"/>
              <a:defRPr/>
            </a:lvl2pPr>
            <a:lvl3pPr>
              <a:buClr>
                <a:schemeClr val="tx1"/>
              </a:buClr>
              <a:buFont typeface="Arial" pitchFamily="34" charset="0"/>
              <a:buChar char="•"/>
              <a:defRPr/>
            </a:lvl3pPr>
            <a:lvl4pPr>
              <a:buClr>
                <a:schemeClr val="tx1"/>
              </a:buClr>
              <a:buFont typeface="Arial" pitchFamily="34" charset="0"/>
              <a:buChar char="•"/>
              <a:defRPr/>
            </a:lvl4pPr>
            <a:lvl5pPr>
              <a:buClr>
                <a:schemeClr val="tx1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86538" y="422275"/>
            <a:ext cx="2014537" cy="55673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9750" y="422275"/>
            <a:ext cx="5894388" cy="5567363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50" y="1519238"/>
            <a:ext cx="3954463" cy="4470400"/>
          </a:xfrm>
        </p:spPr>
        <p:txBody>
          <a:bodyPr/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1519238"/>
            <a:ext cx="3954462" cy="4470400"/>
          </a:xfrm>
        </p:spPr>
        <p:txBody>
          <a:bodyPr/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000"/>
            </a:lvl2pPr>
            <a:lvl3pPr>
              <a:buClr>
                <a:schemeClr val="tx1"/>
              </a:buClr>
              <a:defRPr sz="18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tx1"/>
              </a:buClr>
              <a:defRPr sz="3200"/>
            </a:lvl1pPr>
            <a:lvl2pPr>
              <a:buClr>
                <a:schemeClr val="tx1"/>
              </a:buClr>
              <a:defRPr sz="2800"/>
            </a:lvl2pPr>
            <a:lvl3pPr>
              <a:buClr>
                <a:schemeClr val="tx1"/>
              </a:buClr>
              <a:defRPr sz="2400"/>
            </a:lvl3pPr>
            <a:lvl4pPr>
              <a:buClr>
                <a:schemeClr val="tx1"/>
              </a:buClr>
              <a:defRPr sz="2000"/>
            </a:lvl4pPr>
            <a:lvl5pPr>
              <a:buClr>
                <a:schemeClr val="tx1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5988050"/>
            <a:ext cx="9144000" cy="86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latin typeface="+mn-lt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22275"/>
            <a:ext cx="80613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19238"/>
            <a:ext cx="806132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pic>
        <p:nvPicPr>
          <p:cNvPr id="1029" name="Picture 23" descr="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62913" y="6270625"/>
            <a:ext cx="5365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261938" indent="-2619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30238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000000"/>
          </a:solidFill>
          <a:latin typeface="+mn-lt"/>
        </a:defRPr>
      </a:lvl2pPr>
      <a:lvl3pPr marL="998538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rgbClr val="000000"/>
          </a:solidFill>
          <a:latin typeface="+mn-lt"/>
        </a:defRPr>
      </a:lvl3pPr>
      <a:lvl4pPr marL="1368425" indent="-1905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000000"/>
          </a:solidFill>
          <a:latin typeface="+mn-lt"/>
        </a:defRPr>
      </a:lvl4pPr>
      <a:lvl5pPr marL="173672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000000"/>
          </a:solidFill>
          <a:latin typeface="+mn-lt"/>
        </a:defRPr>
      </a:lvl5pPr>
      <a:lvl6pPr marL="219392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000000"/>
          </a:solidFill>
          <a:latin typeface="+mn-lt"/>
        </a:defRPr>
      </a:lvl6pPr>
      <a:lvl7pPr marL="265112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000000"/>
          </a:solidFill>
          <a:latin typeface="+mn-lt"/>
        </a:defRPr>
      </a:lvl7pPr>
      <a:lvl8pPr marL="310832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000000"/>
          </a:solidFill>
          <a:latin typeface="+mn-lt"/>
        </a:defRPr>
      </a:lvl8pPr>
      <a:lvl9pPr marL="356552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1325" cy="1447800"/>
          </a:xfrm>
        </p:spPr>
        <p:txBody>
          <a:bodyPr/>
          <a:lstStyle/>
          <a:p>
            <a:pPr algn="ctr"/>
            <a:r>
              <a:rPr lang="da-DK" dirty="0" smtClean="0"/>
              <a:t>Status på udvikling af projekt:</a:t>
            </a:r>
            <a:br>
              <a:rPr lang="da-DK" dirty="0" smtClean="0"/>
            </a:br>
            <a:r>
              <a:rPr lang="da-DK" dirty="0" smtClean="0"/>
              <a:t>Unge og alkohol</a:t>
            </a:r>
          </a:p>
        </p:txBody>
      </p:sp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</p:txBody>
      </p:sp>
      <p:pic>
        <p:nvPicPr>
          <p:cNvPr id="4" name="Billede 3" descr="born-1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76155"/>
            <a:ext cx="4699322" cy="3413085"/>
          </a:xfrm>
          <a:prstGeom prst="rect">
            <a:avLst/>
          </a:prstGeom>
        </p:spPr>
      </p:pic>
      <p:sp>
        <p:nvSpPr>
          <p:cNvPr id="5" name="Tekstboks 4"/>
          <p:cNvSpPr txBox="1"/>
          <p:nvPr/>
        </p:nvSpPr>
        <p:spPr>
          <a:xfrm>
            <a:off x="899592" y="5733256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Per Kim Nielsen</a:t>
            </a:r>
          </a:p>
          <a:p>
            <a:r>
              <a:rPr lang="da-DK" dirty="0" smtClean="0"/>
              <a:t>Projektchef</a:t>
            </a:r>
          </a:p>
          <a:p>
            <a:r>
              <a:rPr lang="da-DK" dirty="0" smtClean="0"/>
              <a:t>Kræftens Bekæmpelse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handlinger kan vi komme med?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Informationsdeling</a:t>
            </a:r>
          </a:p>
          <a:p>
            <a:pPr lvl="1"/>
            <a:r>
              <a:rPr lang="da-DK" sz="1400" dirty="0" smtClean="0"/>
              <a:t>Sammenhængen mellem kræft og alkohol</a:t>
            </a:r>
          </a:p>
          <a:p>
            <a:pPr lvl="1"/>
            <a:r>
              <a:rPr lang="da-DK" sz="1400" dirty="0" smtClean="0"/>
              <a:t>Oversigt over interventioner og samarbejdspartnere</a:t>
            </a:r>
          </a:p>
          <a:p>
            <a:pPr lvl="1"/>
            <a:r>
              <a:rPr lang="da-DK" sz="1400" dirty="0" smtClean="0"/>
              <a:t>Alkoholfri alternativer</a:t>
            </a:r>
          </a:p>
          <a:p>
            <a:pPr lvl="1"/>
            <a:r>
              <a:rPr lang="da-DK" sz="1400" dirty="0" smtClean="0"/>
              <a:t>Adgang til undervisningsmaterialer (X-IT)</a:t>
            </a:r>
          </a:p>
          <a:p>
            <a:pPr lvl="1"/>
            <a:r>
              <a:rPr lang="da-DK" sz="1400" dirty="0" smtClean="0"/>
              <a:t>Information til forældre.</a:t>
            </a:r>
          </a:p>
          <a:p>
            <a:r>
              <a:rPr lang="da-DK" dirty="0" smtClean="0"/>
              <a:t>Forebyggelse af alkoholdebut</a:t>
            </a:r>
          </a:p>
          <a:p>
            <a:pPr lvl="1"/>
            <a:r>
              <a:rPr lang="da-DK" sz="1400" dirty="0" smtClean="0"/>
              <a:t>5.-6. klasse. Forebyggelse af alkoholdebut</a:t>
            </a:r>
          </a:p>
          <a:p>
            <a:pPr lvl="1"/>
            <a:r>
              <a:rPr lang="da-DK" sz="1400" dirty="0" smtClean="0"/>
              <a:t>7.-9. klasse. Forebyggelse af alkoholdebut samt fuldskab og bringe </a:t>
            </a:r>
            <a:r>
              <a:rPr lang="da-DK" sz="1400" dirty="0" err="1" smtClean="0"/>
              <a:t>drinking</a:t>
            </a:r>
            <a:endParaRPr lang="da-DK" sz="1400" dirty="0" smtClean="0"/>
          </a:p>
          <a:p>
            <a:r>
              <a:rPr lang="da-DK" dirty="0" smtClean="0"/>
              <a:t>Ansvarlig forbrug</a:t>
            </a:r>
          </a:p>
          <a:p>
            <a:pPr lvl="1"/>
            <a:r>
              <a:rPr lang="da-DK" sz="1400" dirty="0" smtClean="0"/>
              <a:t>10. klasse, efterskoler, produktionsskoler samt ungdomsuddannelser.</a:t>
            </a:r>
          </a:p>
          <a:p>
            <a:r>
              <a:rPr lang="da-DK" dirty="0" smtClean="0"/>
              <a:t>Alkoholfri alternativer</a:t>
            </a:r>
          </a:p>
          <a:p>
            <a:r>
              <a:rPr lang="da-DK" dirty="0" smtClean="0"/>
              <a:t>Politisk arbejde.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Anbefalinger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z="1600" dirty="0" smtClean="0"/>
              <a:t>En samlet </a:t>
            </a:r>
            <a:r>
              <a:rPr lang="da-DK" sz="1600" b="1" dirty="0" smtClean="0"/>
              <a:t>national strategi</a:t>
            </a:r>
          </a:p>
          <a:p>
            <a:pPr lvl="0"/>
            <a:r>
              <a:rPr lang="da-DK" sz="1600" b="1" dirty="0" smtClean="0"/>
              <a:t>Aldersgrænse</a:t>
            </a:r>
            <a:r>
              <a:rPr lang="da-DK" sz="1600" dirty="0" smtClean="0"/>
              <a:t> for køb af alle slags alkoholprodukter skal være 18 år</a:t>
            </a:r>
          </a:p>
          <a:p>
            <a:pPr lvl="0"/>
            <a:r>
              <a:rPr lang="da-DK" sz="1600" dirty="0" smtClean="0"/>
              <a:t>Betydelige </a:t>
            </a:r>
            <a:r>
              <a:rPr lang="da-DK" sz="1600" b="1" dirty="0" smtClean="0"/>
              <a:t>prisstigninger</a:t>
            </a:r>
            <a:r>
              <a:rPr lang="da-DK" sz="1600" dirty="0" smtClean="0"/>
              <a:t> på alkoholprodukter</a:t>
            </a:r>
          </a:p>
          <a:p>
            <a:pPr lvl="0"/>
            <a:r>
              <a:rPr lang="da-DK" sz="1600" b="1" dirty="0" smtClean="0"/>
              <a:t>Tilgængelighed</a:t>
            </a:r>
            <a:r>
              <a:rPr lang="da-DK" sz="1600" dirty="0" smtClean="0"/>
              <a:t> af alkohol skal mindskes</a:t>
            </a:r>
          </a:p>
          <a:p>
            <a:pPr lvl="0"/>
            <a:r>
              <a:rPr lang="da-DK" sz="1600" b="1" dirty="0" smtClean="0"/>
              <a:t>Synligheden</a:t>
            </a:r>
            <a:r>
              <a:rPr lang="da-DK" sz="1600" i="1" dirty="0" smtClean="0"/>
              <a:t> </a:t>
            </a:r>
            <a:r>
              <a:rPr lang="da-DK" sz="1600" dirty="0" smtClean="0"/>
              <a:t>af alkohol i det offentlige rum skal begrænses</a:t>
            </a:r>
          </a:p>
          <a:p>
            <a:pPr lvl="0"/>
            <a:r>
              <a:rPr lang="da-DK" sz="1600" b="1" dirty="0" smtClean="0"/>
              <a:t>Udvidelse af forbuddet om udskænkning </a:t>
            </a:r>
            <a:r>
              <a:rPr lang="da-DK" sz="1600" dirty="0" smtClean="0"/>
              <a:t>af alkohol til alle personer under 18 år</a:t>
            </a:r>
          </a:p>
          <a:p>
            <a:pPr lvl="0"/>
            <a:r>
              <a:rPr lang="da-DK" sz="1600" b="1" dirty="0" smtClean="0"/>
              <a:t>Konkrete politikker </a:t>
            </a:r>
            <a:r>
              <a:rPr lang="da-DK" sz="1600" dirty="0" smtClean="0"/>
              <a:t>hos kommuner og uddannelsesinstitutioner i forhold til børn, unge og alkohol</a:t>
            </a:r>
          </a:p>
          <a:p>
            <a:pPr lvl="0"/>
            <a:r>
              <a:rPr lang="da-DK" sz="1600" b="1" dirty="0" smtClean="0"/>
              <a:t>Udvikling af nationale forebyggelsesprogrammer </a:t>
            </a:r>
            <a:r>
              <a:rPr lang="da-DK" sz="1600" dirty="0" smtClean="0"/>
              <a:t>til skoler, forældre og lokalsamfund</a:t>
            </a:r>
          </a:p>
          <a:p>
            <a:pPr lvl="0"/>
            <a:r>
              <a:rPr lang="da-DK" sz="1600" b="1" dirty="0" smtClean="0"/>
              <a:t>Øget kontrol og regulering </a:t>
            </a:r>
            <a:r>
              <a:rPr lang="da-DK" sz="1600" dirty="0" smtClean="0"/>
              <a:t>i forhold til alkoholprodukter</a:t>
            </a:r>
          </a:p>
          <a:p>
            <a:pPr lvl="0"/>
            <a:r>
              <a:rPr lang="da-DK" sz="1600" b="1" dirty="0" smtClean="0"/>
              <a:t>Reklameforbud</a:t>
            </a:r>
            <a:r>
              <a:rPr lang="da-DK" sz="1600" dirty="0" smtClean="0"/>
              <a:t> for alkoholprodukter</a:t>
            </a:r>
          </a:p>
          <a:p>
            <a:pPr lvl="0"/>
            <a:r>
              <a:rPr lang="da-DK" sz="1600" b="1" dirty="0" smtClean="0"/>
              <a:t>Regler for alkohol på tv og film</a:t>
            </a:r>
            <a:r>
              <a:rPr lang="da-DK" sz="1600" dirty="0" smtClean="0"/>
              <a:t>.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/>
          </p:cNvPicPr>
          <p:nvPr/>
        </p:nvPicPr>
        <p:blipFill>
          <a:blip r:embed="rId2" cstate="print"/>
          <a:srcRect l="1818" t="15909" r="50248" b="49587"/>
          <a:stretch>
            <a:fillRect/>
          </a:stretch>
        </p:blipFill>
        <p:spPr bwMode="auto">
          <a:xfrm>
            <a:off x="251520" y="404664"/>
            <a:ext cx="835292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arbejde med Alkohol i Kræftens Bekæmpelse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Øger risikoen for kræft:</a:t>
            </a:r>
          </a:p>
          <a:p>
            <a:pPr lvl="1"/>
            <a:r>
              <a:rPr lang="da-DK" dirty="0" smtClean="0"/>
              <a:t>Munden, spiserøret, struben, leveren og brystkræft hos kvinder</a:t>
            </a:r>
          </a:p>
          <a:p>
            <a:pPr lvl="1"/>
            <a:r>
              <a:rPr lang="da-DK" dirty="0" smtClean="0"/>
              <a:t>En af de faktorer der er med på Den Europæiske Kodeks mod Kræft</a:t>
            </a:r>
          </a:p>
          <a:p>
            <a:pPr lvl="1"/>
            <a:r>
              <a:rPr lang="da-DK" dirty="0" smtClean="0"/>
              <a:t>8 % af de ca. 3.000 alkoholrelaterede dødsfald.</a:t>
            </a:r>
          </a:p>
          <a:p>
            <a:r>
              <a:rPr lang="da-DK" dirty="0" smtClean="0"/>
              <a:t>Starte projekt inden for:</a:t>
            </a:r>
          </a:p>
          <a:p>
            <a:pPr lvl="1"/>
            <a:r>
              <a:rPr lang="da-DK" dirty="0" smtClean="0"/>
              <a:t>Områder andre ikke laver</a:t>
            </a:r>
          </a:p>
          <a:p>
            <a:pPr lvl="1"/>
            <a:r>
              <a:rPr lang="da-DK" dirty="0" smtClean="0"/>
              <a:t>Relevant i forhold til vores mål</a:t>
            </a:r>
          </a:p>
          <a:p>
            <a:pPr lvl="1"/>
            <a:r>
              <a:rPr lang="da-DK" dirty="0" smtClean="0"/>
              <a:t>Samarbejde med andre</a:t>
            </a:r>
          </a:p>
          <a:p>
            <a:pPr lvl="1"/>
            <a:r>
              <a:rPr lang="da-DK" dirty="0" smtClean="0"/>
              <a:t>Unge.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Arbejdsmetoder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1325" cy="2304256"/>
          </a:xfrm>
        </p:spPr>
        <p:txBody>
          <a:bodyPr/>
          <a:lstStyle/>
          <a:p>
            <a:r>
              <a:rPr lang="da-DK" dirty="0" smtClean="0"/>
              <a:t>Viden – Politik – Handlinger</a:t>
            </a:r>
          </a:p>
          <a:p>
            <a:r>
              <a:rPr lang="da-DK" dirty="0" smtClean="0"/>
              <a:t>Intervention </a:t>
            </a:r>
            <a:r>
              <a:rPr lang="da-DK" dirty="0" err="1" smtClean="0"/>
              <a:t>Mapping</a:t>
            </a:r>
            <a:endParaRPr lang="da-DK" dirty="0" smtClean="0"/>
          </a:p>
          <a:p>
            <a:pPr lvl="1"/>
            <a:r>
              <a:rPr lang="da-DK" dirty="0" smtClean="0"/>
              <a:t>Indsamle videnskabelig viden,</a:t>
            </a:r>
          </a:p>
          <a:p>
            <a:pPr lvl="1">
              <a:buNone/>
            </a:pPr>
            <a:r>
              <a:rPr lang="da-DK" dirty="0" smtClean="0"/>
              <a:t>  effekt på interventioner i Danmark,               udenlandske interventioner og                    determinanter, der har betydning.</a:t>
            </a:r>
          </a:p>
          <a:p>
            <a:r>
              <a:rPr lang="da-DK" sz="3000" b="1" dirty="0" smtClean="0"/>
              <a:t>Baggrundsrapport</a:t>
            </a:r>
            <a:endParaRPr lang="da-DK" sz="3000" b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1467"/>
          <a:stretch>
            <a:fillRect/>
          </a:stretch>
        </p:blipFill>
        <p:spPr bwMode="auto">
          <a:xfrm rot="1455900">
            <a:off x="5530698" y="2100971"/>
            <a:ext cx="2642951" cy="3906956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Vores vision og 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1600" b="1" dirty="0" smtClean="0"/>
              <a:t>Vision</a:t>
            </a:r>
            <a:r>
              <a:rPr lang="da-DK" sz="1600" dirty="0" smtClean="0"/>
              <a:t> </a:t>
            </a:r>
          </a:p>
          <a:p>
            <a:pPr lvl="0"/>
            <a:r>
              <a:rPr lang="da-DK" sz="1600" dirty="0" smtClean="0"/>
              <a:t>Ingen børn og unge under 16 år drikker alkohol</a:t>
            </a:r>
          </a:p>
          <a:p>
            <a:pPr lvl="0"/>
            <a:r>
              <a:rPr lang="da-DK" sz="1600" dirty="0" smtClean="0"/>
              <a:t>Ingen storforbrugere af alkohol i aldersgruppen 16-20 år</a:t>
            </a:r>
          </a:p>
          <a:p>
            <a:pPr lvl="0"/>
            <a:r>
              <a:rPr lang="da-DK" sz="1600" dirty="0" smtClean="0"/>
              <a:t>Ingen </a:t>
            </a:r>
            <a:r>
              <a:rPr lang="da-DK" sz="1600" dirty="0" err="1" smtClean="0"/>
              <a:t>binge</a:t>
            </a:r>
            <a:r>
              <a:rPr lang="da-DK" sz="1600" dirty="0" smtClean="0"/>
              <a:t> </a:t>
            </a:r>
            <a:r>
              <a:rPr lang="da-DK" sz="1600" dirty="0" err="1" smtClean="0"/>
              <a:t>drinking</a:t>
            </a:r>
            <a:r>
              <a:rPr lang="da-DK" sz="1600" dirty="0" smtClean="0"/>
              <a:t> blandt 16-20 </a:t>
            </a:r>
            <a:r>
              <a:rPr lang="da-DK" sz="1600" dirty="0" err="1" smtClean="0"/>
              <a:t>årige</a:t>
            </a:r>
            <a:r>
              <a:rPr lang="da-DK" sz="1600" dirty="0" smtClean="0"/>
              <a:t>.</a:t>
            </a:r>
          </a:p>
          <a:p>
            <a:pPr>
              <a:buNone/>
            </a:pPr>
            <a:r>
              <a:rPr lang="da-DK" sz="1600" b="1" dirty="0" smtClean="0"/>
              <a:t>Mål</a:t>
            </a:r>
            <a:endParaRPr lang="da-DK" sz="1600" dirty="0" smtClean="0"/>
          </a:p>
          <a:p>
            <a:pPr lvl="0"/>
            <a:r>
              <a:rPr lang="da-DK" sz="1600" dirty="0" smtClean="0"/>
              <a:t>Rammer og regler, der fremmer en senere alkoholdebut hos børn og unge</a:t>
            </a:r>
          </a:p>
          <a:p>
            <a:pPr lvl="0"/>
            <a:r>
              <a:rPr lang="da-DK" sz="1600" dirty="0" smtClean="0"/>
              <a:t>Rammer og regler, som gør det lettere at have et moderat alkoholforbrug</a:t>
            </a:r>
          </a:p>
          <a:p>
            <a:pPr lvl="0"/>
            <a:r>
              <a:rPr lang="da-DK" sz="1600" dirty="0" smtClean="0"/>
              <a:t>At værdier og normer ikke presser unge til storforbrug af alkohol eller </a:t>
            </a:r>
            <a:r>
              <a:rPr lang="da-DK" sz="1600" dirty="0" err="1" smtClean="0"/>
              <a:t>binge</a:t>
            </a:r>
            <a:r>
              <a:rPr lang="da-DK" sz="1600" dirty="0" smtClean="0"/>
              <a:t> </a:t>
            </a:r>
            <a:r>
              <a:rPr lang="da-DK" sz="1600" dirty="0" err="1" smtClean="0"/>
              <a:t>drinking</a:t>
            </a:r>
            <a:endParaRPr lang="da-DK" sz="1600" dirty="0" smtClean="0"/>
          </a:p>
          <a:p>
            <a:pPr lvl="0"/>
            <a:r>
              <a:rPr lang="da-DK" sz="1600" dirty="0" smtClean="0"/>
              <a:t>Effektive interventioner, der fremmer en senere alkoholdebut hos børn og unge</a:t>
            </a:r>
          </a:p>
          <a:p>
            <a:pPr lvl="0"/>
            <a:r>
              <a:rPr lang="da-DK" sz="1600" dirty="0" smtClean="0"/>
              <a:t>Effektive interventioner, der fastholder unge i et moderat alkoholforbrug</a:t>
            </a:r>
          </a:p>
          <a:p>
            <a:pPr lvl="0"/>
            <a:r>
              <a:rPr lang="da-DK" sz="1600" dirty="0" smtClean="0"/>
              <a:t>Effektive interventioner, som retter sig imod unge storforbrugere og </a:t>
            </a:r>
            <a:r>
              <a:rPr lang="da-DK" sz="1600" dirty="0" err="1" smtClean="0"/>
              <a:t>binge</a:t>
            </a:r>
            <a:r>
              <a:rPr lang="da-DK" sz="1600" dirty="0" smtClean="0"/>
              <a:t> </a:t>
            </a:r>
            <a:r>
              <a:rPr lang="da-DK" sz="1600" dirty="0" err="1" smtClean="0"/>
              <a:t>drinking</a:t>
            </a:r>
            <a:r>
              <a:rPr lang="da-DK" sz="16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Målgruppe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overordnede og primære målgruppe er børn og unge mellem 11 og 20 år</a:t>
            </a:r>
          </a:p>
          <a:p>
            <a:r>
              <a:rPr lang="da-DK" sz="1800" dirty="0" smtClean="0"/>
              <a:t>Børn og unge i grundskolen</a:t>
            </a:r>
          </a:p>
          <a:p>
            <a:pPr lvl="1"/>
            <a:r>
              <a:rPr lang="da-DK" sz="1600" dirty="0" smtClean="0"/>
              <a:t>5.-6. klasse: Forebyggelse af alkoholdebut</a:t>
            </a:r>
          </a:p>
          <a:p>
            <a:pPr lvl="1"/>
            <a:r>
              <a:rPr lang="da-DK" sz="1600" dirty="0" smtClean="0"/>
              <a:t>7.-9. klasse: Forebyggelse af alkoholdebut samt fuldskab og </a:t>
            </a:r>
            <a:r>
              <a:rPr lang="da-DK" sz="1600" dirty="0" err="1" smtClean="0"/>
              <a:t>binge</a:t>
            </a:r>
            <a:r>
              <a:rPr lang="da-DK" sz="1600" dirty="0" smtClean="0"/>
              <a:t> </a:t>
            </a:r>
            <a:r>
              <a:rPr lang="da-DK" sz="1600" dirty="0" err="1" smtClean="0"/>
              <a:t>drinking</a:t>
            </a:r>
            <a:r>
              <a:rPr lang="da-DK" sz="1600" dirty="0" smtClean="0"/>
              <a:t>.</a:t>
            </a:r>
          </a:p>
          <a:p>
            <a:r>
              <a:rPr lang="da-DK" sz="1800" dirty="0" smtClean="0"/>
              <a:t>Unge i 10. klasse, på efterskoler og ungdomsuddannelser</a:t>
            </a:r>
          </a:p>
          <a:p>
            <a:pPr lvl="1"/>
            <a:r>
              <a:rPr lang="da-DK" sz="1600" dirty="0" smtClean="0"/>
              <a:t>Forebyggelse af fuldskab og </a:t>
            </a:r>
            <a:r>
              <a:rPr lang="da-DK" sz="1600" dirty="0" err="1" smtClean="0"/>
              <a:t>binge</a:t>
            </a:r>
            <a:r>
              <a:rPr lang="da-DK" sz="1600" dirty="0" smtClean="0"/>
              <a:t> </a:t>
            </a:r>
            <a:r>
              <a:rPr lang="da-DK" sz="1600" dirty="0" err="1" smtClean="0"/>
              <a:t>drinking</a:t>
            </a:r>
            <a:r>
              <a:rPr lang="da-DK" sz="1600" dirty="0" smtClean="0"/>
              <a:t>.</a:t>
            </a:r>
          </a:p>
          <a:p>
            <a:r>
              <a:rPr lang="da-DK" sz="1800" dirty="0" smtClean="0"/>
              <a:t>Forældre </a:t>
            </a:r>
          </a:p>
          <a:p>
            <a:r>
              <a:rPr lang="da-DK" sz="1800" dirty="0" smtClean="0"/>
              <a:t>Aktører med ansvar for børn og unge</a:t>
            </a:r>
          </a:p>
          <a:p>
            <a:r>
              <a:rPr lang="da-DK" sz="1800" dirty="0" smtClean="0"/>
              <a:t>Politikere og andre beslutningstagere.</a:t>
            </a:r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Determinanter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Pladsholder til indhold 3" descr="477922-kampagne-gr-alkohol-yt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7166" y="1527087"/>
            <a:ext cx="7723266" cy="442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Determinanter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Regler - hjemkomsttidspunkt – genstandsgrænser</a:t>
            </a:r>
          </a:p>
          <a:p>
            <a:r>
              <a:rPr lang="da-DK" dirty="0" smtClean="0"/>
              <a:t>Forældres eget forbrug og kommunikation</a:t>
            </a:r>
          </a:p>
          <a:p>
            <a:r>
              <a:rPr lang="da-DK" dirty="0" smtClean="0"/>
              <a:t>Socioøkonomisk status, forældre er skilt og forældres uddannelse</a:t>
            </a:r>
          </a:p>
          <a:p>
            <a:r>
              <a:rPr lang="da-DK" dirty="0" smtClean="0"/>
              <a:t>Egen uddannelse, forholdet til skolen og skolens politik</a:t>
            </a:r>
          </a:p>
          <a:p>
            <a:r>
              <a:rPr lang="da-DK" dirty="0" smtClean="0"/>
              <a:t>Venners forbrug og gruppepres</a:t>
            </a:r>
          </a:p>
          <a:p>
            <a:r>
              <a:rPr lang="da-DK" dirty="0" smtClean="0"/>
              <a:t>Risikovillighed</a:t>
            </a:r>
          </a:p>
          <a:p>
            <a:r>
              <a:rPr lang="da-DK" dirty="0" smtClean="0"/>
              <a:t>Festens frirum</a:t>
            </a:r>
          </a:p>
          <a:p>
            <a:r>
              <a:rPr lang="da-DK" dirty="0" smtClean="0"/>
              <a:t>Kønsidentiteter. Modenhed, social prestige og eksklusion.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sker der i Danmark?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Aktører, organisationer og interventioner</a:t>
            </a:r>
            <a:endParaRPr lang="da-DK" sz="2800" dirty="0"/>
          </a:p>
        </p:txBody>
      </p:sp>
      <p:sp>
        <p:nvSpPr>
          <p:cNvPr id="4" name="Tekstboks 3"/>
          <p:cNvSpPr txBox="1"/>
          <p:nvPr/>
        </p:nvSpPr>
        <p:spPr>
          <a:xfrm>
            <a:off x="1763688" y="1916832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Alkoholdialog.dk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164288" y="1916832"/>
            <a:ext cx="10801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Tackling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932040" y="2780928"/>
            <a:ext cx="41399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Opsøgende arbejde f.eks. Natteravnen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179512" y="3645024"/>
            <a:ext cx="532859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Dialogskabende</a:t>
            </a:r>
            <a:r>
              <a:rPr lang="da-DK" dirty="0" smtClean="0"/>
              <a:t> materialer fra Sundhedsstyrelsen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4139952" y="4509120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Ung til ung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467544" y="4509120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Ung Dialog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4211960" y="5795972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Forældre Dialog</a:t>
            </a:r>
            <a:endParaRPr lang="da-DK" dirty="0"/>
          </a:p>
        </p:txBody>
      </p:sp>
      <p:sp>
        <p:nvSpPr>
          <p:cNvPr id="11" name="Tekstboks 10"/>
          <p:cNvSpPr txBox="1"/>
          <p:nvPr/>
        </p:nvSpPr>
        <p:spPr>
          <a:xfrm>
            <a:off x="6300192" y="4077072"/>
            <a:ext cx="26642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Du bestemmer metoden</a:t>
            </a: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179512" y="2780928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Ins="0" rtlCol="0">
            <a:spAutoFit/>
          </a:bodyPr>
          <a:lstStyle/>
          <a:p>
            <a:r>
              <a:rPr lang="da-DK" dirty="0" smtClean="0"/>
              <a:t>zero16.dk</a:t>
            </a:r>
            <a:endParaRPr lang="da-DK" dirty="0"/>
          </a:p>
        </p:txBody>
      </p:sp>
      <p:sp>
        <p:nvSpPr>
          <p:cNvPr id="13" name="Tekstboks 12"/>
          <p:cNvSpPr txBox="1"/>
          <p:nvPr/>
        </p:nvSpPr>
        <p:spPr>
          <a:xfrm>
            <a:off x="3469020" y="5363924"/>
            <a:ext cx="36724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Festival Danmark – </a:t>
            </a:r>
            <a:r>
              <a:rPr lang="da-DK" dirty="0" err="1" smtClean="0"/>
              <a:t>Against</a:t>
            </a:r>
            <a:r>
              <a:rPr lang="da-DK" dirty="0" smtClean="0"/>
              <a:t> Drugs</a:t>
            </a:r>
            <a:endParaRPr lang="da-DK" dirty="0"/>
          </a:p>
        </p:txBody>
      </p:sp>
      <p:sp>
        <p:nvSpPr>
          <p:cNvPr id="14" name="Tekstboks 13"/>
          <p:cNvSpPr txBox="1"/>
          <p:nvPr/>
        </p:nvSpPr>
        <p:spPr>
          <a:xfrm>
            <a:off x="4067944" y="3212976"/>
            <a:ext cx="26642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Undervisningsmaterialer</a:t>
            </a:r>
            <a:endParaRPr lang="da-DK" dirty="0"/>
          </a:p>
        </p:txBody>
      </p:sp>
      <p:sp>
        <p:nvSpPr>
          <p:cNvPr id="15" name="Tekstboks 14"/>
          <p:cNvSpPr txBox="1"/>
          <p:nvPr/>
        </p:nvSpPr>
        <p:spPr>
          <a:xfrm>
            <a:off x="2483768" y="2348880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/>
              <a:t>bad-ad.dk</a:t>
            </a:r>
            <a:endParaRPr lang="da-DK" dirty="0"/>
          </a:p>
        </p:txBody>
      </p:sp>
      <p:sp>
        <p:nvSpPr>
          <p:cNvPr id="16" name="Tekstboks 15"/>
          <p:cNvSpPr txBox="1"/>
          <p:nvPr/>
        </p:nvSpPr>
        <p:spPr>
          <a:xfrm>
            <a:off x="179512" y="4941168"/>
            <a:ext cx="25922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Ansvarlig Udskænkning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3779912" y="4941168"/>
            <a:ext cx="43204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Ringstedforsøget – sociale overdrivelser</a:t>
            </a:r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5940152" y="2348880"/>
            <a:ext cx="16561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Ung og Sund</a:t>
            </a:r>
            <a:endParaRPr lang="da-DK" dirty="0"/>
          </a:p>
        </p:txBody>
      </p:sp>
      <p:sp>
        <p:nvSpPr>
          <p:cNvPr id="19" name="Tekstboks 18"/>
          <p:cNvSpPr txBox="1"/>
          <p:nvPr/>
        </p:nvSpPr>
        <p:spPr>
          <a:xfrm>
            <a:off x="5220072" y="1484784"/>
            <a:ext cx="352839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Den Sundhedsfremmende Skole</a:t>
            </a:r>
            <a:endParaRPr lang="da-DK" dirty="0"/>
          </a:p>
        </p:txBody>
      </p:sp>
      <p:sp>
        <p:nvSpPr>
          <p:cNvPr id="20" name="Tekstboks 19"/>
          <p:cNvSpPr txBox="1"/>
          <p:nvPr/>
        </p:nvSpPr>
        <p:spPr>
          <a:xfrm>
            <a:off x="3275856" y="4077072"/>
            <a:ext cx="19442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Alkoholfrie fester</a:t>
            </a:r>
            <a:endParaRPr lang="da-DK" dirty="0"/>
          </a:p>
        </p:txBody>
      </p:sp>
      <p:sp>
        <p:nvSpPr>
          <p:cNvPr id="21" name="Tekstboks 20"/>
          <p:cNvSpPr txBox="1"/>
          <p:nvPr/>
        </p:nvSpPr>
        <p:spPr>
          <a:xfrm>
            <a:off x="179512" y="1484784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Regler og lovgivning</a:t>
            </a:r>
            <a:endParaRPr lang="da-DK" dirty="0"/>
          </a:p>
        </p:txBody>
      </p:sp>
      <p:sp>
        <p:nvSpPr>
          <p:cNvPr id="22" name="Tekstboks 21"/>
          <p:cNvSpPr txBox="1"/>
          <p:nvPr/>
        </p:nvSpPr>
        <p:spPr>
          <a:xfrm>
            <a:off x="2555776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Alkoholpolitisk Landsråd</a:t>
            </a:r>
            <a:endParaRPr lang="da-DK" dirty="0"/>
          </a:p>
        </p:txBody>
      </p:sp>
      <p:sp>
        <p:nvSpPr>
          <p:cNvPr id="23" name="Tekstboks 22"/>
          <p:cNvSpPr txBox="1"/>
          <p:nvPr/>
        </p:nvSpPr>
        <p:spPr>
          <a:xfrm>
            <a:off x="68356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Blå Kors</a:t>
            </a:r>
            <a:endParaRPr lang="da-DK" dirty="0"/>
          </a:p>
        </p:txBody>
      </p:sp>
      <p:sp>
        <p:nvSpPr>
          <p:cNvPr id="24" name="Tekstboks 23"/>
          <p:cNvSpPr txBox="1"/>
          <p:nvPr/>
        </p:nvSpPr>
        <p:spPr>
          <a:xfrm>
            <a:off x="179512" y="2339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Bryggeriforeningerne</a:t>
            </a:r>
            <a:endParaRPr lang="da-DK" dirty="0"/>
          </a:p>
        </p:txBody>
      </p:sp>
      <p:sp>
        <p:nvSpPr>
          <p:cNvPr id="25" name="Tekstboks 24"/>
          <p:cNvSpPr txBox="1"/>
          <p:nvPr/>
        </p:nvSpPr>
        <p:spPr>
          <a:xfrm>
            <a:off x="3707904" y="191683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Center for Ungdomsforskning</a:t>
            </a:r>
            <a:endParaRPr lang="da-DK" dirty="0"/>
          </a:p>
        </p:txBody>
      </p:sp>
      <p:sp>
        <p:nvSpPr>
          <p:cNvPr id="26" name="Tekstboks 25"/>
          <p:cNvSpPr txBox="1"/>
          <p:nvPr/>
        </p:nvSpPr>
        <p:spPr>
          <a:xfrm>
            <a:off x="1331640" y="27809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Center for Rusmiddelforskning,</a:t>
            </a:r>
            <a:r>
              <a:rPr lang="da-DK" sz="600" dirty="0" smtClean="0"/>
              <a:t> </a:t>
            </a:r>
            <a:r>
              <a:rPr lang="da-DK" dirty="0" smtClean="0"/>
              <a:t>ÅU</a:t>
            </a:r>
            <a:endParaRPr lang="da-DK" dirty="0"/>
          </a:p>
        </p:txBody>
      </p:sp>
      <p:sp>
        <p:nvSpPr>
          <p:cNvPr id="27" name="Tekstboks 26"/>
          <p:cNvSpPr txBox="1"/>
          <p:nvPr/>
        </p:nvSpPr>
        <p:spPr>
          <a:xfrm>
            <a:off x="107504" y="321297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Danmarks Pædagogiske Universitet</a:t>
            </a:r>
            <a:endParaRPr lang="da-DK" dirty="0"/>
          </a:p>
        </p:txBody>
      </p:sp>
      <p:sp>
        <p:nvSpPr>
          <p:cNvPr id="28" name="Tekstboks 27"/>
          <p:cNvSpPr txBox="1"/>
          <p:nvPr/>
        </p:nvSpPr>
        <p:spPr>
          <a:xfrm>
            <a:off x="3851920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Festival Danmark</a:t>
            </a:r>
            <a:endParaRPr lang="da-DK" dirty="0"/>
          </a:p>
        </p:txBody>
      </p:sp>
      <p:sp>
        <p:nvSpPr>
          <p:cNvPr id="29" name="Tekstboks 28"/>
          <p:cNvSpPr txBox="1"/>
          <p:nvPr/>
        </p:nvSpPr>
        <p:spPr>
          <a:xfrm>
            <a:off x="5508104" y="36450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Folkesundhed Københavns Kom.</a:t>
            </a:r>
            <a:endParaRPr lang="da-DK" dirty="0"/>
          </a:p>
        </p:txBody>
      </p:sp>
      <p:sp>
        <p:nvSpPr>
          <p:cNvPr id="30" name="Tekstboks 29"/>
          <p:cNvSpPr txBox="1"/>
          <p:nvPr/>
        </p:nvSpPr>
        <p:spPr>
          <a:xfrm>
            <a:off x="5292080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GODA</a:t>
            </a:r>
            <a:endParaRPr lang="da-DK" dirty="0"/>
          </a:p>
        </p:txBody>
      </p:sp>
      <p:sp>
        <p:nvSpPr>
          <p:cNvPr id="31" name="Tekstboks 30"/>
          <p:cNvSpPr txBox="1"/>
          <p:nvPr/>
        </p:nvSpPr>
        <p:spPr>
          <a:xfrm>
            <a:off x="107504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Institut for Folkesundhed KU</a:t>
            </a:r>
            <a:endParaRPr lang="da-DK" dirty="0"/>
          </a:p>
        </p:txBody>
      </p:sp>
      <p:sp>
        <p:nvSpPr>
          <p:cNvPr id="32" name="Tekstboks 31"/>
          <p:cNvSpPr txBox="1"/>
          <p:nvPr/>
        </p:nvSpPr>
        <p:spPr>
          <a:xfrm>
            <a:off x="284380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Notka</a:t>
            </a:r>
            <a:endParaRPr lang="da-DK" dirty="0"/>
          </a:p>
        </p:txBody>
      </p:sp>
      <p:sp>
        <p:nvSpPr>
          <p:cNvPr id="33" name="Tekstboks 32"/>
          <p:cNvSpPr txBox="1"/>
          <p:nvPr/>
        </p:nvSpPr>
        <p:spPr>
          <a:xfrm>
            <a:off x="0" y="5373216"/>
            <a:ext cx="363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Komiteen for Sundhedsoplysning</a:t>
            </a:r>
            <a:endParaRPr lang="da-DK" dirty="0"/>
          </a:p>
        </p:txBody>
      </p:sp>
      <p:sp>
        <p:nvSpPr>
          <p:cNvPr id="34" name="Tekstboks 33"/>
          <p:cNvSpPr txBox="1"/>
          <p:nvPr/>
        </p:nvSpPr>
        <p:spPr>
          <a:xfrm>
            <a:off x="5580112" y="45091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Kommunernes Bevillingsnævn</a:t>
            </a:r>
            <a:endParaRPr lang="da-DK" dirty="0"/>
          </a:p>
        </p:txBody>
      </p:sp>
      <p:sp>
        <p:nvSpPr>
          <p:cNvPr id="35" name="Tekstboks 34"/>
          <p:cNvSpPr txBox="1"/>
          <p:nvPr/>
        </p:nvSpPr>
        <p:spPr>
          <a:xfrm>
            <a:off x="6804248" y="32036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Roskilde Universitet</a:t>
            </a:r>
            <a:endParaRPr lang="da-DK" dirty="0"/>
          </a:p>
        </p:txBody>
      </p:sp>
      <p:sp>
        <p:nvSpPr>
          <p:cNvPr id="36" name="Tekstboks 35"/>
          <p:cNvSpPr txBox="1"/>
          <p:nvPr/>
        </p:nvSpPr>
        <p:spPr>
          <a:xfrm>
            <a:off x="1907704" y="44998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Sundhedsstyrelsen</a:t>
            </a:r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7812360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SSP</a:t>
            </a:r>
            <a:endParaRPr lang="da-DK" dirty="0"/>
          </a:p>
        </p:txBody>
      </p:sp>
      <p:sp>
        <p:nvSpPr>
          <p:cNvPr id="38" name="Tekstboks 37"/>
          <p:cNvSpPr txBox="1"/>
          <p:nvPr/>
        </p:nvSpPr>
        <p:spPr>
          <a:xfrm>
            <a:off x="7092280" y="53732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Sundby Netværket</a:t>
            </a:r>
            <a:endParaRPr lang="da-DK" dirty="0"/>
          </a:p>
        </p:txBody>
      </p:sp>
      <p:sp>
        <p:nvSpPr>
          <p:cNvPr id="39" name="Tekstboks 38"/>
          <p:cNvSpPr txBox="1"/>
          <p:nvPr/>
        </p:nvSpPr>
        <p:spPr>
          <a:xfrm>
            <a:off x="8316416" y="49318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SIF</a:t>
            </a:r>
            <a:endParaRPr lang="da-DK" dirty="0"/>
          </a:p>
        </p:txBody>
      </p:sp>
      <p:sp>
        <p:nvSpPr>
          <p:cNvPr id="40" name="Tekstboks 39"/>
          <p:cNvSpPr txBox="1"/>
          <p:nvPr/>
        </p:nvSpPr>
        <p:spPr>
          <a:xfrm>
            <a:off x="179512" y="57959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Center for Interventionsforskning SDU</a:t>
            </a:r>
            <a:endParaRPr lang="da-DK" dirty="0"/>
          </a:p>
        </p:txBody>
      </p:sp>
      <p:sp>
        <p:nvSpPr>
          <p:cNvPr id="41" name="Tekstboks 40"/>
          <p:cNvSpPr txBox="1"/>
          <p:nvPr/>
        </p:nvSpPr>
        <p:spPr>
          <a:xfrm>
            <a:off x="6156176" y="57959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Undervisningsministeriet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Erfaringer med interventioner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b="1" dirty="0" smtClean="0"/>
              <a:t>Danske</a:t>
            </a:r>
          </a:p>
          <a:p>
            <a:pPr lvl="1"/>
            <a:r>
              <a:rPr lang="da-DK" dirty="0" smtClean="0"/>
              <a:t>Mange kommuner har politik på ungeområdet og/eller projekter i gang</a:t>
            </a:r>
          </a:p>
          <a:p>
            <a:pPr lvl="1"/>
            <a:r>
              <a:rPr lang="da-DK" dirty="0" smtClean="0"/>
              <a:t>Varierende formål, metode og indhold</a:t>
            </a:r>
          </a:p>
          <a:p>
            <a:pPr lvl="1"/>
            <a:r>
              <a:rPr lang="da-DK" dirty="0" smtClean="0"/>
              <a:t>Effektevalueringer er vage eller ikke eksisterende</a:t>
            </a:r>
          </a:p>
          <a:p>
            <a:pPr lvl="1"/>
            <a:r>
              <a:rPr lang="da-DK" dirty="0" smtClean="0"/>
              <a:t>Ofte sammen med rusmidler og tobak.</a:t>
            </a:r>
          </a:p>
          <a:p>
            <a:pPr>
              <a:buNone/>
            </a:pPr>
            <a:r>
              <a:rPr lang="da-DK" b="1" dirty="0" smtClean="0"/>
              <a:t>Udlandet</a:t>
            </a:r>
          </a:p>
          <a:p>
            <a:pPr lvl="1"/>
            <a:r>
              <a:rPr lang="da-DK" dirty="0" smtClean="0"/>
              <a:t>Flere interventioner har en positiv effekt</a:t>
            </a:r>
          </a:p>
          <a:p>
            <a:pPr lvl="1"/>
            <a:r>
              <a:rPr lang="da-DK" dirty="0" smtClean="0"/>
              <a:t>Svært at sammenligne studierne og dermed sige hvilke metoder, der virker bedst</a:t>
            </a:r>
          </a:p>
          <a:p>
            <a:pPr lvl="1"/>
            <a:r>
              <a:rPr lang="da-DK" dirty="0" smtClean="0"/>
              <a:t>Yngre. Ofte bedst hvor forældre er inddraget</a:t>
            </a:r>
          </a:p>
          <a:p>
            <a:pPr lvl="1"/>
            <a:r>
              <a:rPr lang="da-DK" dirty="0" smtClean="0"/>
              <a:t>Ældre unge. Fremhæves personlig rådgivning og internet. 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B Præsentation Hvid">
  <a:themeElements>
    <a:clrScheme name="KB Powerpoint Blå">
      <a:dk1>
        <a:srgbClr val="808080"/>
      </a:dk1>
      <a:lt1>
        <a:sysClr val="window" lastClr="FFFFFF"/>
      </a:lt1>
      <a:dk2>
        <a:srgbClr val="0F3193"/>
      </a:dk2>
      <a:lt2>
        <a:srgbClr val="FFFFFF"/>
      </a:lt2>
      <a:accent1>
        <a:srgbClr val="1E88BC"/>
      </a:accent1>
      <a:accent2>
        <a:srgbClr val="FF6108"/>
      </a:accent2>
      <a:accent3>
        <a:srgbClr val="349F2D"/>
      </a:accent3>
      <a:accent4>
        <a:srgbClr val="FFCC03"/>
      </a:accent4>
      <a:accent5>
        <a:srgbClr val="0958A5"/>
      </a:accent5>
      <a:accent6>
        <a:srgbClr val="9ACF17"/>
      </a:accent6>
      <a:hlink>
        <a:srgbClr val="FF6108"/>
      </a:hlink>
      <a:folHlink>
        <a:srgbClr val="FFA606"/>
      </a:folHlink>
    </a:clrScheme>
    <a:fontScheme name="PP_hvi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_hvid 1">
        <a:dk1>
          <a:srgbClr val="000000"/>
        </a:dk1>
        <a:lt1>
          <a:srgbClr val="FFFFFF"/>
        </a:lt1>
        <a:dk2>
          <a:srgbClr val="0E3193"/>
        </a:dk2>
        <a:lt2>
          <a:srgbClr val="808080"/>
        </a:lt2>
        <a:accent1>
          <a:srgbClr val="0958A5"/>
        </a:accent1>
        <a:accent2>
          <a:srgbClr val="349F2C"/>
        </a:accent2>
        <a:accent3>
          <a:srgbClr val="FFFFFF"/>
        </a:accent3>
        <a:accent4>
          <a:srgbClr val="000000"/>
        </a:accent4>
        <a:accent5>
          <a:srgbClr val="AAB4CF"/>
        </a:accent5>
        <a:accent6>
          <a:srgbClr val="2E9027"/>
        </a:accent6>
        <a:hlink>
          <a:srgbClr val="FFA605"/>
        </a:hlink>
        <a:folHlink>
          <a:srgbClr val="FF61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KB Præsentation Hvid</Template>
  <TotalTime>868</TotalTime>
  <Words>662</Words>
  <Application>Microsoft Office PowerPoint</Application>
  <PresentationFormat>Skærmshow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KB Præsentation Hvid</vt:lpstr>
      <vt:lpstr>Status på udvikling af projekt: Unge og alkohol</vt:lpstr>
      <vt:lpstr>Hvorfor arbejde med Alkohol i Kræftens Bekæmpelse</vt:lpstr>
      <vt:lpstr>Arbejdsmetoder</vt:lpstr>
      <vt:lpstr>Vores vision og mål</vt:lpstr>
      <vt:lpstr>Målgruppe</vt:lpstr>
      <vt:lpstr>Determinanter</vt:lpstr>
      <vt:lpstr>Determinanter</vt:lpstr>
      <vt:lpstr>Hvad sker der i Danmark? Aktører, organisationer og interventioner</vt:lpstr>
      <vt:lpstr>Erfaringer med interventioner</vt:lpstr>
      <vt:lpstr>Hvilke handlinger kan vi komme med?</vt:lpstr>
      <vt:lpstr>Anbefalinger</vt:lpstr>
      <vt:lpstr>PowerPoint-præsentation</vt:lpstr>
    </vt:vector>
  </TitlesOfParts>
  <Company>Kræftens Bekæmpelse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tobakserfaringerne overføres til alkohol?</dc:title>
  <dc:creator>Per Kim Nielsen</dc:creator>
  <cp:lastModifiedBy>Maja Kring Schjørring</cp:lastModifiedBy>
  <cp:revision>71</cp:revision>
  <dcterms:created xsi:type="dcterms:W3CDTF">2012-03-07T12:56:32Z</dcterms:created>
  <dcterms:modified xsi:type="dcterms:W3CDTF">2013-02-15T10:36:25Z</dcterms:modified>
</cp:coreProperties>
</file>