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Lst>
  <p:notesMasterIdLst>
    <p:notesMasterId r:id="rId11"/>
  </p:notesMasterIdLst>
  <p:handoutMasterIdLst>
    <p:handoutMasterId r:id="rId12"/>
  </p:handoutMasterIdLst>
  <p:sldIdLst>
    <p:sldId id="265" r:id="rId2"/>
    <p:sldId id="256" r:id="rId3"/>
    <p:sldId id="257" r:id="rId4"/>
    <p:sldId id="264" r:id="rId5"/>
    <p:sldId id="263" r:id="rId6"/>
    <p:sldId id="266" r:id="rId7"/>
    <p:sldId id="261" r:id="rId8"/>
    <p:sldId id="268" r:id="rId9"/>
    <p:sldId id="267" r:id="rId10"/>
  </p:sldIdLst>
  <p:sldSz cx="9906000" cy="6858000" type="A4"/>
  <p:notesSz cx="6858000" cy="9144000"/>
  <p:defaultTextStyle>
    <a:defPPr>
      <a:defRPr lang="en-US"/>
    </a:defPPr>
    <a:lvl1pPr algn="l" rtl="0" fontAlgn="base">
      <a:spcBef>
        <a:spcPct val="0"/>
      </a:spcBef>
      <a:spcAft>
        <a:spcPct val="0"/>
      </a:spcAft>
      <a:defRPr sz="3100" kern="1200">
        <a:solidFill>
          <a:srgbClr val="000000"/>
        </a:solidFill>
        <a:latin typeface="Gill Sans"/>
        <a:ea typeface="ヒラギノ角ゴ ProN W3"/>
        <a:cs typeface="Arial" pitchFamily="34" charset="0"/>
        <a:sym typeface="Gill Sans"/>
      </a:defRPr>
    </a:lvl1pPr>
    <a:lvl2pPr marL="336550" indent="120650" algn="l" rtl="0" fontAlgn="base">
      <a:spcBef>
        <a:spcPct val="0"/>
      </a:spcBef>
      <a:spcAft>
        <a:spcPct val="0"/>
      </a:spcAft>
      <a:defRPr sz="3100" kern="1200">
        <a:solidFill>
          <a:srgbClr val="000000"/>
        </a:solidFill>
        <a:latin typeface="Gill Sans"/>
        <a:ea typeface="ヒラギノ角ゴ ProN W3"/>
        <a:cs typeface="Arial" pitchFamily="34" charset="0"/>
        <a:sym typeface="Gill Sans"/>
      </a:defRPr>
    </a:lvl2pPr>
    <a:lvl3pPr marL="673100" indent="241300" algn="l" rtl="0" fontAlgn="base">
      <a:spcBef>
        <a:spcPct val="0"/>
      </a:spcBef>
      <a:spcAft>
        <a:spcPct val="0"/>
      </a:spcAft>
      <a:defRPr sz="3100" kern="1200">
        <a:solidFill>
          <a:srgbClr val="000000"/>
        </a:solidFill>
        <a:latin typeface="Gill Sans"/>
        <a:ea typeface="ヒラギノ角ゴ ProN W3"/>
        <a:cs typeface="Arial" pitchFamily="34" charset="0"/>
        <a:sym typeface="Gill Sans"/>
      </a:defRPr>
    </a:lvl3pPr>
    <a:lvl4pPr marL="1009650" indent="361950" algn="l" rtl="0" fontAlgn="base">
      <a:spcBef>
        <a:spcPct val="0"/>
      </a:spcBef>
      <a:spcAft>
        <a:spcPct val="0"/>
      </a:spcAft>
      <a:defRPr sz="3100" kern="1200">
        <a:solidFill>
          <a:srgbClr val="000000"/>
        </a:solidFill>
        <a:latin typeface="Gill Sans"/>
        <a:ea typeface="ヒラギノ角ゴ ProN W3"/>
        <a:cs typeface="Arial" pitchFamily="34" charset="0"/>
        <a:sym typeface="Gill Sans"/>
      </a:defRPr>
    </a:lvl4pPr>
    <a:lvl5pPr marL="1346200" indent="482600" algn="l" rtl="0" fontAlgn="base">
      <a:spcBef>
        <a:spcPct val="0"/>
      </a:spcBef>
      <a:spcAft>
        <a:spcPct val="0"/>
      </a:spcAft>
      <a:defRPr sz="3100" kern="1200">
        <a:solidFill>
          <a:srgbClr val="000000"/>
        </a:solidFill>
        <a:latin typeface="Gill Sans"/>
        <a:ea typeface="ヒラギノ角ゴ ProN W3"/>
        <a:cs typeface="Arial" pitchFamily="34" charset="0"/>
        <a:sym typeface="Gill Sans"/>
      </a:defRPr>
    </a:lvl5pPr>
    <a:lvl6pPr marL="2286000" algn="l" defTabSz="914400" rtl="0" eaLnBrk="1" latinLnBrk="0" hangingPunct="1">
      <a:defRPr sz="3100" kern="1200">
        <a:solidFill>
          <a:srgbClr val="000000"/>
        </a:solidFill>
        <a:latin typeface="Gill Sans"/>
        <a:ea typeface="ヒラギノ角ゴ ProN W3"/>
        <a:cs typeface="Arial" pitchFamily="34" charset="0"/>
        <a:sym typeface="Gill Sans"/>
      </a:defRPr>
    </a:lvl6pPr>
    <a:lvl7pPr marL="2743200" algn="l" defTabSz="914400" rtl="0" eaLnBrk="1" latinLnBrk="0" hangingPunct="1">
      <a:defRPr sz="3100" kern="1200">
        <a:solidFill>
          <a:srgbClr val="000000"/>
        </a:solidFill>
        <a:latin typeface="Gill Sans"/>
        <a:ea typeface="ヒラギノ角ゴ ProN W3"/>
        <a:cs typeface="Arial" pitchFamily="34" charset="0"/>
        <a:sym typeface="Gill Sans"/>
      </a:defRPr>
    </a:lvl7pPr>
    <a:lvl8pPr marL="3200400" algn="l" defTabSz="914400" rtl="0" eaLnBrk="1" latinLnBrk="0" hangingPunct="1">
      <a:defRPr sz="3100" kern="1200">
        <a:solidFill>
          <a:srgbClr val="000000"/>
        </a:solidFill>
        <a:latin typeface="Gill Sans"/>
        <a:ea typeface="ヒラギノ角ゴ ProN W3"/>
        <a:cs typeface="Arial" pitchFamily="34" charset="0"/>
        <a:sym typeface="Gill Sans"/>
      </a:defRPr>
    </a:lvl8pPr>
    <a:lvl9pPr marL="3657600" algn="l" defTabSz="914400" rtl="0" eaLnBrk="1" latinLnBrk="0" hangingPunct="1">
      <a:defRPr sz="3100" kern="1200">
        <a:solidFill>
          <a:srgbClr val="000000"/>
        </a:solidFill>
        <a:latin typeface="Gill Sans"/>
        <a:ea typeface="ヒラギノ角ゴ ProN W3"/>
        <a:cs typeface="Arial" pitchFamily="34" charset="0"/>
        <a:sym typeface="Gill San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818" autoAdjust="0"/>
  </p:normalViewPr>
  <p:slideViewPr>
    <p:cSldViewPr>
      <p:cViewPr varScale="1">
        <p:scale>
          <a:sx n="83" d="100"/>
          <a:sy n="83" d="100"/>
        </p:scale>
        <p:origin x="1026" y="84"/>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Gill Sans" charset="0"/>
                <a:ea typeface="ヒラギノ角ゴ ProN W3" charset="-128"/>
                <a:cs typeface="+mn-cs"/>
                <a:sym typeface="Gill Sans" charset="0"/>
              </a:defRPr>
            </a:lvl1pPr>
          </a:lstStyle>
          <a:p>
            <a:pPr>
              <a:defRPr/>
            </a:pPr>
            <a:endParaRPr lang="da-DK"/>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Gill Sans" charset="0"/>
                <a:ea typeface="ヒラギノ角ゴ ProN W3" charset="-128"/>
                <a:cs typeface="+mn-cs"/>
                <a:sym typeface="Gill Sans" charset="0"/>
              </a:defRPr>
            </a:lvl1pPr>
          </a:lstStyle>
          <a:p>
            <a:pPr>
              <a:defRPr/>
            </a:pPr>
            <a:fld id="{86E532BF-0C3D-4FC8-BB8F-4F567BA5F975}" type="datetime1">
              <a:rPr lang="da-DK"/>
              <a:pPr>
                <a:defRPr/>
              </a:pPr>
              <a:t>22-11-2018</a:t>
            </a:fld>
            <a:endParaRPr lang="da-DK"/>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Gill Sans" charset="0"/>
                <a:ea typeface="ヒラギノ角ゴ ProN W3" charset="-128"/>
                <a:cs typeface="+mn-cs"/>
                <a:sym typeface="Gill Sans" charset="0"/>
              </a:defRPr>
            </a:lvl1pPr>
          </a:lstStyle>
          <a:p>
            <a:pPr>
              <a:defRPr/>
            </a:pPr>
            <a:endParaRPr lang="da-DK"/>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Gill Sans" charset="0"/>
                <a:ea typeface="ヒラギノ角ゴ ProN W3" charset="-128"/>
                <a:cs typeface="+mn-cs"/>
                <a:sym typeface="Gill Sans" charset="0"/>
              </a:defRPr>
            </a:lvl1pPr>
          </a:lstStyle>
          <a:p>
            <a:pPr>
              <a:defRPr/>
            </a:pPr>
            <a:fld id="{67D5C2EE-C7A7-4B4C-BCF1-80FDB4A36A9C}" type="slidenum">
              <a:rPr lang="da-DK"/>
              <a:pPr>
                <a:defRPr/>
              </a:pPr>
              <a:t>‹nr.›</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Gill Sans" charset="0"/>
                <a:ea typeface="ヒラギノ角ゴ ProN W3" charset="-128"/>
                <a:cs typeface="+mn-cs"/>
                <a:sym typeface="Gill Sans" charset="0"/>
              </a:defRPr>
            </a:lvl1pPr>
          </a:lstStyle>
          <a:p>
            <a:pPr>
              <a:defRPr/>
            </a:pPr>
            <a:endParaRPr lang="da-DK"/>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Gill Sans" charset="0"/>
                <a:ea typeface="ヒラギノ角ゴ ProN W3" charset="-128"/>
                <a:cs typeface="+mn-cs"/>
                <a:sym typeface="Gill Sans" charset="0"/>
              </a:defRPr>
            </a:lvl1pPr>
          </a:lstStyle>
          <a:p>
            <a:pPr>
              <a:defRPr/>
            </a:pPr>
            <a:fld id="{4DD12049-AFC3-47F2-8E7F-F6852F972EFF}" type="datetime1">
              <a:rPr lang="da-DK"/>
              <a:pPr>
                <a:defRPr/>
              </a:pPr>
              <a:t>22-11-2018</a:t>
            </a:fld>
            <a:endParaRPr lang="da-DK"/>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a-DK"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Gill Sans" charset="0"/>
                <a:ea typeface="ヒラギノ角ゴ ProN W3" charset="-128"/>
                <a:cs typeface="+mn-cs"/>
                <a:sym typeface="Gill Sans" charset="0"/>
              </a:defRPr>
            </a:lvl1pPr>
          </a:lstStyle>
          <a:p>
            <a:pPr>
              <a:defRPr/>
            </a:pPr>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Gill Sans" charset="0"/>
                <a:ea typeface="ヒラギノ角ゴ ProN W3" charset="-128"/>
                <a:cs typeface="+mn-cs"/>
                <a:sym typeface="Gill Sans" charset="0"/>
              </a:defRPr>
            </a:lvl1pPr>
          </a:lstStyle>
          <a:p>
            <a:pPr>
              <a:defRPr/>
            </a:pPr>
            <a:fld id="{945D0C80-25A3-4238-AB3F-E2C19D883CC7}" type="slidenum">
              <a:rPr lang="da-DK"/>
              <a:pPr>
                <a:defRPr/>
              </a:pPr>
              <a:t>‹nr.›</a:t>
            </a:fld>
            <a:endParaRPr lang="da-DK"/>
          </a:p>
        </p:txBody>
      </p:sp>
    </p:spTree>
  </p:cSld>
  <p:clrMap bg1="lt1" tx1="dk1" bg2="lt2" tx2="dk2" accent1="accent1" accent2="accent2" accent3="accent3" accent4="accent4" accent5="accent5" accent6="accent6" hlink="hlink" folHlink="folHlink"/>
  <p:notesStyle>
    <a:lvl1pPr algn="l" defTabSz="336550" rtl="0" eaLnBrk="0" fontAlgn="base" hangingPunct="0">
      <a:spcBef>
        <a:spcPct val="30000"/>
      </a:spcBef>
      <a:spcAft>
        <a:spcPct val="0"/>
      </a:spcAft>
      <a:defRPr sz="900" kern="1200">
        <a:solidFill>
          <a:schemeClr val="tx1"/>
        </a:solidFill>
        <a:latin typeface="+mn-lt"/>
        <a:ea typeface="MS PGothic" pitchFamily="34" charset="-128"/>
        <a:cs typeface="ＭＳ Ｐゴシック" pitchFamily="-84" charset="-128"/>
      </a:defRPr>
    </a:lvl1pPr>
    <a:lvl2pPr marL="336550" algn="l" defTabSz="336550" rtl="0" eaLnBrk="0" fontAlgn="base" hangingPunct="0">
      <a:spcBef>
        <a:spcPct val="30000"/>
      </a:spcBef>
      <a:spcAft>
        <a:spcPct val="0"/>
      </a:spcAft>
      <a:defRPr sz="900" kern="1200">
        <a:solidFill>
          <a:schemeClr val="tx1"/>
        </a:solidFill>
        <a:latin typeface="+mn-lt"/>
        <a:ea typeface="MS PGothic" pitchFamily="34" charset="-128"/>
        <a:cs typeface="+mn-cs"/>
      </a:defRPr>
    </a:lvl2pPr>
    <a:lvl3pPr marL="673100" algn="l" defTabSz="336550" rtl="0" eaLnBrk="0" fontAlgn="base" hangingPunct="0">
      <a:spcBef>
        <a:spcPct val="30000"/>
      </a:spcBef>
      <a:spcAft>
        <a:spcPct val="0"/>
      </a:spcAft>
      <a:defRPr sz="900" kern="1200">
        <a:solidFill>
          <a:schemeClr val="tx1"/>
        </a:solidFill>
        <a:latin typeface="+mn-lt"/>
        <a:ea typeface="MS PGothic" pitchFamily="34" charset="-128"/>
        <a:cs typeface="+mn-cs"/>
      </a:defRPr>
    </a:lvl3pPr>
    <a:lvl4pPr marL="1009650" algn="l" defTabSz="336550" rtl="0" eaLnBrk="0" fontAlgn="base" hangingPunct="0">
      <a:spcBef>
        <a:spcPct val="30000"/>
      </a:spcBef>
      <a:spcAft>
        <a:spcPct val="0"/>
      </a:spcAft>
      <a:defRPr sz="900" kern="1200">
        <a:solidFill>
          <a:schemeClr val="tx1"/>
        </a:solidFill>
        <a:latin typeface="+mn-lt"/>
        <a:ea typeface="MS PGothic" pitchFamily="34" charset="-128"/>
        <a:cs typeface="+mn-cs"/>
      </a:defRPr>
    </a:lvl4pPr>
    <a:lvl5pPr marL="1346200" algn="l" defTabSz="336550" rtl="0" eaLnBrk="0" fontAlgn="base" hangingPunct="0">
      <a:spcBef>
        <a:spcPct val="30000"/>
      </a:spcBef>
      <a:spcAft>
        <a:spcPct val="0"/>
      </a:spcAft>
      <a:defRPr sz="900" kern="1200">
        <a:solidFill>
          <a:schemeClr val="tx1"/>
        </a:solidFill>
        <a:latin typeface="+mn-lt"/>
        <a:ea typeface="MS PGothic" pitchFamily="34" charset="-128"/>
        <a:cs typeface="+mn-cs"/>
      </a:defRPr>
    </a:lvl5pPr>
    <a:lvl6pPr marL="1683868" algn="l" defTabSz="336774" rtl="0" eaLnBrk="1" latinLnBrk="0" hangingPunct="1">
      <a:defRPr sz="900" kern="1200">
        <a:solidFill>
          <a:schemeClr val="tx1"/>
        </a:solidFill>
        <a:latin typeface="+mn-lt"/>
        <a:ea typeface="+mn-ea"/>
        <a:cs typeface="+mn-cs"/>
      </a:defRPr>
    </a:lvl6pPr>
    <a:lvl7pPr marL="2020641" algn="l" defTabSz="336774" rtl="0" eaLnBrk="1" latinLnBrk="0" hangingPunct="1">
      <a:defRPr sz="900" kern="1200">
        <a:solidFill>
          <a:schemeClr val="tx1"/>
        </a:solidFill>
        <a:latin typeface="+mn-lt"/>
        <a:ea typeface="+mn-ea"/>
        <a:cs typeface="+mn-cs"/>
      </a:defRPr>
    </a:lvl7pPr>
    <a:lvl8pPr marL="2357415" algn="l" defTabSz="336774" rtl="0" eaLnBrk="1" latinLnBrk="0" hangingPunct="1">
      <a:defRPr sz="900" kern="1200">
        <a:solidFill>
          <a:schemeClr val="tx1"/>
        </a:solidFill>
        <a:latin typeface="+mn-lt"/>
        <a:ea typeface="+mn-ea"/>
        <a:cs typeface="+mn-cs"/>
      </a:defRPr>
    </a:lvl8pPr>
    <a:lvl9pPr marL="2694188" algn="l" defTabSz="33677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00" u="sng" kern="1200" dirty="0" smtClean="0">
                <a:solidFill>
                  <a:schemeClr val="tx1"/>
                </a:solidFill>
                <a:effectLst/>
                <a:latin typeface="+mn-lt"/>
                <a:ea typeface="MS PGothic" pitchFamily="34" charset="-128"/>
                <a:cs typeface="ＭＳ Ｐゴシック" pitchFamily="-84" charset="-128"/>
              </a:rPr>
              <a:t>Baggrund for opstart af SPOT forløb: </a:t>
            </a:r>
            <a:endParaRPr lang="da-DK" sz="900" kern="1200" dirty="0" smtClean="0">
              <a:solidFill>
                <a:schemeClr val="tx1"/>
              </a:solidFill>
              <a:effectLst/>
              <a:latin typeface="+mn-lt"/>
              <a:ea typeface="MS PGothic" pitchFamily="34" charset="-128"/>
              <a:cs typeface="ＭＳ Ｐゴシック" pitchFamily="-84" charset="-128"/>
            </a:endParaRPr>
          </a:p>
          <a:p>
            <a:r>
              <a:rPr lang="da-DK" sz="900" kern="1200" dirty="0" smtClean="0">
                <a:solidFill>
                  <a:schemeClr val="tx1"/>
                </a:solidFill>
                <a:effectLst/>
                <a:latin typeface="+mn-lt"/>
                <a:ea typeface="MS PGothic" pitchFamily="34" charset="-128"/>
                <a:cs typeface="ＭＳ Ｐゴシック" pitchFamily="-84" charset="-128"/>
              </a:rPr>
              <a:t>Ca. 1/3 af de borger der søger hjælp til livsstilsændringer ved overvægt kan formodes at ligge i kategorien af BED (</a:t>
            </a:r>
            <a:r>
              <a:rPr lang="da-DK" sz="900" kern="1200" dirty="0" err="1" smtClean="0">
                <a:solidFill>
                  <a:schemeClr val="tx1"/>
                </a:solidFill>
                <a:effectLst/>
                <a:latin typeface="+mn-lt"/>
                <a:ea typeface="MS PGothic" pitchFamily="34" charset="-128"/>
                <a:cs typeface="ＭＳ Ｐゴシック" pitchFamily="-84" charset="-128"/>
              </a:rPr>
              <a:t>binge</a:t>
            </a:r>
            <a:r>
              <a:rPr lang="da-DK" sz="900" kern="1200" dirty="0" smtClean="0">
                <a:solidFill>
                  <a:schemeClr val="tx1"/>
                </a:solidFill>
                <a:effectLst/>
                <a:latin typeface="+mn-lt"/>
                <a:ea typeface="MS PGothic" pitchFamily="34" charset="-128"/>
                <a:cs typeface="ＭＳ Ｐゴシック" pitchFamily="-84" charset="-128"/>
              </a:rPr>
              <a:t> </a:t>
            </a:r>
            <a:r>
              <a:rPr lang="da-DK" sz="900" kern="1200" dirty="0" err="1" smtClean="0">
                <a:solidFill>
                  <a:schemeClr val="tx1"/>
                </a:solidFill>
                <a:effectLst/>
                <a:latin typeface="+mn-lt"/>
                <a:ea typeface="MS PGothic" pitchFamily="34" charset="-128"/>
                <a:cs typeface="ＭＳ Ｐゴシック" pitchFamily="-84" charset="-128"/>
              </a:rPr>
              <a:t>eating</a:t>
            </a:r>
            <a:r>
              <a:rPr lang="da-DK" sz="900" kern="1200" dirty="0" smtClean="0">
                <a:solidFill>
                  <a:schemeClr val="tx1"/>
                </a:solidFill>
                <a:effectLst/>
                <a:latin typeface="+mn-lt"/>
                <a:ea typeface="MS PGothic" pitchFamily="34" charset="-128"/>
                <a:cs typeface="ＭＳ Ｐゴシック" pitchFamily="-84" charset="-128"/>
              </a:rPr>
              <a:t> </a:t>
            </a:r>
            <a:r>
              <a:rPr lang="da-DK" sz="900" kern="1200" dirty="0" err="1" smtClean="0">
                <a:solidFill>
                  <a:schemeClr val="tx1"/>
                </a:solidFill>
                <a:effectLst/>
                <a:latin typeface="+mn-lt"/>
                <a:ea typeface="MS PGothic" pitchFamily="34" charset="-128"/>
                <a:cs typeface="ＭＳ Ｐゴシック" pitchFamily="-84" charset="-128"/>
              </a:rPr>
              <a:t>disorder</a:t>
            </a:r>
            <a:r>
              <a:rPr lang="da-DK" sz="900" kern="1200" dirty="0" smtClean="0">
                <a:solidFill>
                  <a:schemeClr val="tx1"/>
                </a:solidFill>
                <a:effectLst/>
                <a:latin typeface="+mn-lt"/>
                <a:ea typeface="MS PGothic" pitchFamily="34" charset="-128"/>
                <a:cs typeface="ＭＳ Ｐゴシック" pitchFamily="-84" charset="-128"/>
              </a:rPr>
              <a:t>). Vi har igennem alle de år vi har haft livsstilskurser haft 1-3 borger pr. hold, hvor det vi har arbejdet med ikke gav mening. Hvor vi har oplevet at de ikke rigtig er kommet på banen, eller de har haft vægttab, men at de efter endt forløb ender i samme rutiner som før kurset. </a:t>
            </a:r>
          </a:p>
          <a:p>
            <a:r>
              <a:rPr lang="da-DK" sz="900" kern="1200" dirty="0" smtClean="0">
                <a:solidFill>
                  <a:schemeClr val="tx1"/>
                </a:solidFill>
                <a:effectLst/>
                <a:latin typeface="+mn-lt"/>
                <a:ea typeface="MS PGothic" pitchFamily="34" charset="-128"/>
                <a:cs typeface="ＭＳ Ｐゴシック" pitchFamily="-84" charset="-128"/>
              </a:rPr>
              <a:t>Da der så for blev sat rigtig meget fokus på dette område da resultaterne for satspulje projekterne blev fremlagt blev vi enige om at vi ville prøve noget andet med de borger der ”stikker” ud fra borger med behov for justeringer af livsstil. </a:t>
            </a:r>
          </a:p>
          <a:p>
            <a:endParaRPr lang="da-DK" dirty="0"/>
          </a:p>
        </p:txBody>
      </p:sp>
      <p:sp>
        <p:nvSpPr>
          <p:cNvPr id="4" name="Pladsholder til slidenummer 3"/>
          <p:cNvSpPr>
            <a:spLocks noGrp="1"/>
          </p:cNvSpPr>
          <p:nvPr>
            <p:ph type="sldNum" sz="quarter" idx="10"/>
          </p:nvPr>
        </p:nvSpPr>
        <p:spPr/>
        <p:txBody>
          <a:bodyPr/>
          <a:lstStyle/>
          <a:p>
            <a:pPr>
              <a:defRPr/>
            </a:pPr>
            <a:fld id="{945D0C80-25A3-4238-AB3F-E2C19D883CC7}" type="slidenum">
              <a:rPr lang="da-DK" smtClean="0"/>
              <a:pPr>
                <a:defRPr/>
              </a:pPr>
              <a:t>1</a:t>
            </a:fld>
            <a:endParaRPr lang="da-DK"/>
          </a:p>
        </p:txBody>
      </p:sp>
    </p:spTree>
    <p:extLst>
      <p:ext uri="{BB962C8B-B14F-4D97-AF65-F5344CB8AC3E}">
        <p14:creationId xmlns:p14="http://schemas.microsoft.com/office/powerpoint/2010/main" val="206601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fontScale="70000" lnSpcReduction="20000"/>
          </a:bodyPr>
          <a:lstStyle/>
          <a:p>
            <a:r>
              <a:rPr lang="da-DK" sz="900" kern="1200" dirty="0" smtClean="0">
                <a:solidFill>
                  <a:schemeClr val="tx1"/>
                </a:solidFill>
                <a:effectLst/>
                <a:latin typeface="+mn-lt"/>
                <a:ea typeface="MS PGothic" pitchFamily="34" charset="-128"/>
                <a:cs typeface="ＭＳ Ｐゴシック" pitchFamily="-84" charset="-128"/>
              </a:rPr>
              <a:t>Det er på denne baggrund at vi har </a:t>
            </a:r>
            <a:r>
              <a:rPr lang="da-DK" sz="900" kern="1200" dirty="0" err="1" smtClean="0">
                <a:solidFill>
                  <a:schemeClr val="tx1"/>
                </a:solidFill>
                <a:effectLst/>
                <a:latin typeface="+mn-lt"/>
                <a:ea typeface="MS PGothic" pitchFamily="34" charset="-128"/>
                <a:cs typeface="ＭＳ Ｐゴシック" pitchFamily="-84" charset="-128"/>
              </a:rPr>
              <a:t>opstartet</a:t>
            </a:r>
            <a:r>
              <a:rPr lang="da-DK" sz="900" kern="1200" dirty="0" smtClean="0">
                <a:solidFill>
                  <a:schemeClr val="tx1"/>
                </a:solidFill>
                <a:effectLst/>
                <a:latin typeface="+mn-lt"/>
                <a:ea typeface="MS PGothic" pitchFamily="34" charset="-128"/>
                <a:cs typeface="ＭＳ Ｐゴシック" pitchFamily="-84" charset="-128"/>
              </a:rPr>
              <a:t> vores SPOT forløb: </a:t>
            </a:r>
          </a:p>
          <a:p>
            <a:endParaRPr lang="da-DK" sz="900" kern="1200" dirty="0" smtClean="0">
              <a:solidFill>
                <a:schemeClr val="tx1"/>
              </a:solidFill>
              <a:effectLst/>
              <a:latin typeface="+mn-lt"/>
              <a:ea typeface="MS PGothic" pitchFamily="34" charset="-128"/>
              <a:cs typeface="ＭＳ Ｐゴシック" pitchFamily="-84" charset="-128"/>
            </a:endParaRPr>
          </a:p>
          <a:p>
            <a:r>
              <a:rPr lang="da-DK" sz="900" kern="1200" dirty="0" smtClean="0">
                <a:solidFill>
                  <a:schemeClr val="tx1"/>
                </a:solidFill>
                <a:effectLst/>
                <a:latin typeface="+mn-lt"/>
                <a:ea typeface="MS PGothic" pitchFamily="34" charset="-128"/>
                <a:cs typeface="ＭＳ Ｐゴシック" pitchFamily="-84" charset="-128"/>
              </a:rPr>
              <a:t>SPOT står for </a:t>
            </a:r>
          </a:p>
          <a:p>
            <a:pPr lvl="0"/>
            <a:r>
              <a:rPr lang="da-DK" sz="900" b="1" kern="1200" dirty="0" smtClean="0">
                <a:solidFill>
                  <a:schemeClr val="tx1"/>
                </a:solidFill>
                <a:effectLst/>
                <a:latin typeface="+mn-lt"/>
                <a:ea typeface="MS PGothic" pitchFamily="34" charset="-128"/>
                <a:cs typeface="ＭＳ Ｐゴシック" pitchFamily="-84" charset="-128"/>
              </a:rPr>
              <a:t>S</a:t>
            </a:r>
            <a:r>
              <a:rPr lang="da-DK" sz="900" kern="1200" dirty="0" smtClean="0">
                <a:solidFill>
                  <a:schemeClr val="tx1"/>
                </a:solidFill>
                <a:effectLst/>
                <a:latin typeface="+mn-lt"/>
                <a:ea typeface="MS PGothic" pitchFamily="34" charset="-128"/>
                <a:cs typeface="ＭＳ Ｐゴシック" pitchFamily="-84" charset="-128"/>
              </a:rPr>
              <a:t>truktur</a:t>
            </a:r>
          </a:p>
          <a:p>
            <a:pPr lvl="0"/>
            <a:r>
              <a:rPr lang="da-DK" sz="900" b="1" kern="1200" dirty="0" smtClean="0">
                <a:solidFill>
                  <a:schemeClr val="tx1"/>
                </a:solidFill>
                <a:effectLst/>
                <a:latin typeface="+mn-lt"/>
                <a:ea typeface="MS PGothic" pitchFamily="34" charset="-128"/>
                <a:cs typeface="ＭＳ Ｐゴシック" pitchFamily="-84" charset="-128"/>
              </a:rPr>
              <a:t>P</a:t>
            </a:r>
            <a:r>
              <a:rPr lang="da-DK" sz="900" kern="1200" dirty="0" smtClean="0">
                <a:solidFill>
                  <a:schemeClr val="tx1"/>
                </a:solidFill>
                <a:effectLst/>
                <a:latin typeface="+mn-lt"/>
                <a:ea typeface="MS PGothic" pitchFamily="34" charset="-128"/>
                <a:cs typeface="ＭＳ Ｐゴシック" pitchFamily="-84" charset="-128"/>
              </a:rPr>
              <a:t>rioritering</a:t>
            </a:r>
          </a:p>
          <a:p>
            <a:pPr lvl="0"/>
            <a:r>
              <a:rPr lang="da-DK" sz="900" b="1" kern="1200" dirty="0" smtClean="0">
                <a:solidFill>
                  <a:schemeClr val="tx1"/>
                </a:solidFill>
                <a:effectLst/>
                <a:latin typeface="+mn-lt"/>
                <a:ea typeface="MS PGothic" pitchFamily="34" charset="-128"/>
                <a:cs typeface="ＭＳ Ｐゴシック" pitchFamily="-84" charset="-128"/>
              </a:rPr>
              <a:t>O</a:t>
            </a:r>
            <a:r>
              <a:rPr lang="da-DK" sz="900" kern="1200" dirty="0" smtClean="0">
                <a:solidFill>
                  <a:schemeClr val="tx1"/>
                </a:solidFill>
                <a:effectLst/>
                <a:latin typeface="+mn-lt"/>
                <a:ea typeface="MS PGothic" pitchFamily="34" charset="-128"/>
                <a:cs typeface="ＭＳ Ｐゴシック" pitchFamily="-84" charset="-128"/>
              </a:rPr>
              <a:t>verspisning</a:t>
            </a:r>
          </a:p>
          <a:p>
            <a:pPr lvl="0"/>
            <a:r>
              <a:rPr lang="da-DK" sz="900" b="1" kern="1200" dirty="0" smtClean="0">
                <a:solidFill>
                  <a:schemeClr val="tx1"/>
                </a:solidFill>
                <a:effectLst/>
                <a:latin typeface="+mn-lt"/>
                <a:ea typeface="MS PGothic" pitchFamily="34" charset="-128"/>
                <a:cs typeface="ＭＳ Ｐゴシック" pitchFamily="-84" charset="-128"/>
              </a:rPr>
              <a:t>T</a:t>
            </a:r>
            <a:r>
              <a:rPr lang="da-DK" sz="900" kern="1200" dirty="0" smtClean="0">
                <a:solidFill>
                  <a:schemeClr val="tx1"/>
                </a:solidFill>
                <a:effectLst/>
                <a:latin typeface="+mn-lt"/>
                <a:ea typeface="MS PGothic" pitchFamily="34" charset="-128"/>
                <a:cs typeface="ＭＳ Ｐゴシック" pitchFamily="-84" charset="-128"/>
              </a:rPr>
              <a:t>rivsel</a:t>
            </a:r>
          </a:p>
          <a:p>
            <a:pPr lvl="0"/>
            <a:endParaRPr lang="da-DK" sz="900" kern="1200" dirty="0" smtClean="0">
              <a:solidFill>
                <a:schemeClr val="tx1"/>
              </a:solidFill>
              <a:effectLst/>
              <a:latin typeface="+mn-lt"/>
              <a:ea typeface="MS PGothic" pitchFamily="34" charset="-128"/>
              <a:cs typeface="ＭＳ Ｐゴシック" pitchFamily="-84" charset="-128"/>
            </a:endParaRPr>
          </a:p>
          <a:p>
            <a:r>
              <a:rPr lang="da-DK" sz="900" kern="1200" dirty="0" smtClean="0">
                <a:solidFill>
                  <a:schemeClr val="tx1"/>
                </a:solidFill>
                <a:effectLst/>
                <a:latin typeface="+mn-lt"/>
                <a:ea typeface="MS PGothic" pitchFamily="34" charset="-128"/>
                <a:cs typeface="ＭＳ Ｐゴシック" pitchFamily="-84" charset="-128"/>
              </a:rPr>
              <a:t>De borgere der er kandidater til forløbet er borgere der har udfordringer med livsstil/overvægt. Som har en lang række af mislykkedes vægttabsforløb bag sig, og de typiske kendetegn er: </a:t>
            </a:r>
          </a:p>
          <a:p>
            <a:endParaRPr lang="da-DK" sz="900" kern="1200" dirty="0" smtClean="0">
              <a:solidFill>
                <a:schemeClr val="tx1"/>
              </a:solidFill>
              <a:effectLst/>
              <a:latin typeface="+mn-lt"/>
              <a:ea typeface="MS PGothic" pitchFamily="34" charset="-128"/>
              <a:cs typeface="ＭＳ Ｐゴシック" pitchFamily="-84" charset="-128"/>
            </a:endParaRPr>
          </a:p>
          <a:p>
            <a:pPr marL="171450" lvl="0" indent="-171450">
              <a:lnSpc>
                <a:spcPct val="150000"/>
              </a:lnSpc>
              <a:buFont typeface="Arial" panose="020B0604020202020204" pitchFamily="34" charset="0"/>
              <a:buChar char="•"/>
            </a:pPr>
            <a:r>
              <a:rPr lang="da-DK" sz="900" kern="1200" spc="100" baseline="0" dirty="0" smtClean="0">
                <a:solidFill>
                  <a:schemeClr val="tx1"/>
                </a:solidFill>
                <a:effectLst/>
                <a:latin typeface="+mn-lt"/>
                <a:ea typeface="MS PGothic" pitchFamily="34" charset="-128"/>
                <a:cs typeface="ＭＳ Ｐゴシック" pitchFamily="-84" charset="-128"/>
              </a:rPr>
              <a:t>Kaotisk spisemønster og </a:t>
            </a:r>
            <a:r>
              <a:rPr lang="da-DK" sz="900" kern="1200" spc="100" baseline="0" dirty="0" err="1" smtClean="0">
                <a:solidFill>
                  <a:schemeClr val="tx1"/>
                </a:solidFill>
                <a:effectLst/>
                <a:latin typeface="+mn-lt"/>
                <a:ea typeface="MS PGothic" pitchFamily="34" charset="-128"/>
                <a:cs typeface="ＭＳ Ｐゴシック" pitchFamily="-84" charset="-128"/>
              </a:rPr>
              <a:t>mgl</a:t>
            </a:r>
            <a:r>
              <a:rPr lang="da-DK" sz="900" kern="1200" spc="100" baseline="0" dirty="0" smtClean="0">
                <a:solidFill>
                  <a:schemeClr val="tx1"/>
                </a:solidFill>
                <a:effectLst/>
                <a:latin typeface="+mn-lt"/>
                <a:ea typeface="MS PGothic" pitchFamily="34" charset="-128"/>
                <a:cs typeface="ＭＳ Ｐゴシック" pitchFamily="-84" charset="-128"/>
              </a:rPr>
              <a:t>. Struktur i måltiderne. Der f.eks. borgere der ikke har lært at spise regelmæssige måltider. Typisk er det et stort problem med morgenmaden, som mange af disse borgere overspringer.  </a:t>
            </a:r>
          </a:p>
          <a:p>
            <a:pPr marL="171450" lvl="0" indent="-171450">
              <a:lnSpc>
                <a:spcPct val="150000"/>
              </a:lnSpc>
              <a:buFont typeface="Arial" panose="020B0604020202020204" pitchFamily="34" charset="0"/>
              <a:buChar char="•"/>
            </a:pPr>
            <a:r>
              <a:rPr lang="da-DK" sz="900" kern="1200" spc="100" baseline="0" dirty="0" smtClean="0">
                <a:solidFill>
                  <a:schemeClr val="tx1"/>
                </a:solidFill>
                <a:effectLst/>
                <a:latin typeface="+mn-lt"/>
                <a:ea typeface="MS PGothic" pitchFamily="34" charset="-128"/>
                <a:cs typeface="ＭＳ Ｐゴシック" pitchFamily="-84" charset="-128"/>
              </a:rPr>
              <a:t>Lang historik med </a:t>
            </a:r>
            <a:r>
              <a:rPr lang="da-DK" sz="900" kern="1200" spc="100" baseline="0" dirty="0" err="1" smtClean="0">
                <a:solidFill>
                  <a:schemeClr val="tx1"/>
                </a:solidFill>
                <a:effectLst/>
                <a:latin typeface="+mn-lt"/>
                <a:ea typeface="MS PGothic" pitchFamily="34" charset="-128"/>
                <a:cs typeface="ＭＳ Ｐゴシック" pitchFamily="-84" charset="-128"/>
              </a:rPr>
              <a:t>yo-yo</a:t>
            </a:r>
            <a:r>
              <a:rPr lang="da-DK" sz="900" kern="1200" spc="100" baseline="0" dirty="0" smtClean="0">
                <a:solidFill>
                  <a:schemeClr val="tx1"/>
                </a:solidFill>
                <a:effectLst/>
                <a:latin typeface="+mn-lt"/>
                <a:ea typeface="MS PGothic" pitchFamily="34" charset="-128"/>
                <a:cs typeface="ＭＳ Ｐゴシック" pitchFamily="-84" charset="-128"/>
              </a:rPr>
              <a:t> vægt, overvægt i barndommen/ungdommen. Nogle har klare erindringer om hvornår overvægten startede, og om det har været forbundet med noget bestemt. </a:t>
            </a:r>
          </a:p>
          <a:p>
            <a:pPr marL="171450" lvl="0" indent="-171450">
              <a:lnSpc>
                <a:spcPct val="150000"/>
              </a:lnSpc>
              <a:buFont typeface="Arial" panose="020B0604020202020204" pitchFamily="34" charset="0"/>
              <a:buChar char="•"/>
            </a:pPr>
            <a:r>
              <a:rPr lang="da-DK" sz="900" kern="1200" spc="100" baseline="0" dirty="0" smtClean="0">
                <a:solidFill>
                  <a:schemeClr val="tx1"/>
                </a:solidFill>
                <a:effectLst/>
                <a:latin typeface="+mn-lt"/>
                <a:ea typeface="MS PGothic" pitchFamily="34" charset="-128"/>
                <a:cs typeface="ＭＳ Ｐゴシック" pitchFamily="-84" charset="-128"/>
              </a:rPr>
              <a:t>Høj grad af viden omkring slankekure/diæter og kalorietælling. De oplever at de ved en masse, men ikke kan omsætte dette. Udsagn ”Jeg har styr på uddannelse, job, familie og alt andet, men maden kan jeg ikke styrer”</a:t>
            </a:r>
          </a:p>
          <a:p>
            <a:pPr marL="171450" lvl="0" indent="-171450">
              <a:lnSpc>
                <a:spcPct val="150000"/>
              </a:lnSpc>
              <a:buFont typeface="Arial" panose="020B0604020202020204" pitchFamily="34" charset="0"/>
              <a:buChar char="•"/>
            </a:pPr>
            <a:r>
              <a:rPr lang="da-DK" sz="900" kern="1200" spc="100" baseline="0" dirty="0" smtClean="0">
                <a:solidFill>
                  <a:schemeClr val="tx1"/>
                </a:solidFill>
                <a:effectLst/>
                <a:latin typeface="+mn-lt"/>
                <a:ea typeface="MS PGothic" pitchFamily="34" charset="-128"/>
                <a:cs typeface="ＭＳ Ｐゴシック" pitchFamily="-84" charset="-128"/>
              </a:rPr>
              <a:t>Spiser i skjul eller har svært ved at spise sammen med andre. Nogle har skjulte lagre, andre beskriver at de pejler efter andre ift. Mængder/typer hvis de spiser sammen. Nogle bliver irriteret når dem de spiser sammen med angiver at de er mætte, mens de selv føler sig snydt. </a:t>
            </a:r>
          </a:p>
          <a:p>
            <a:pPr marL="171450" lvl="0" indent="-171450">
              <a:lnSpc>
                <a:spcPct val="150000"/>
              </a:lnSpc>
              <a:buFont typeface="Arial" panose="020B0604020202020204" pitchFamily="34" charset="0"/>
              <a:buChar char="•"/>
            </a:pPr>
            <a:r>
              <a:rPr lang="da-DK" sz="900" kern="1200" spc="100" baseline="0" dirty="0" smtClean="0">
                <a:solidFill>
                  <a:schemeClr val="tx1"/>
                </a:solidFill>
                <a:effectLst/>
                <a:latin typeface="+mn-lt"/>
                <a:ea typeface="MS PGothic" pitchFamily="34" charset="-128"/>
                <a:cs typeface="ＭＳ Ｐゴシック" pitchFamily="-84" charset="-128"/>
              </a:rPr>
              <a:t>Spiser hurtigere end normalt og større mængde end normalt, ofte uden at forholde sig til om de føler sult eller mæthed. </a:t>
            </a:r>
          </a:p>
          <a:p>
            <a:pPr marL="171450" lvl="0" indent="-171450">
              <a:lnSpc>
                <a:spcPct val="150000"/>
              </a:lnSpc>
              <a:buFont typeface="Arial" panose="020B0604020202020204" pitchFamily="34" charset="0"/>
              <a:buChar char="•"/>
            </a:pPr>
            <a:r>
              <a:rPr lang="da-DK" sz="900" kern="1200" spc="100" baseline="0" dirty="0" smtClean="0">
                <a:solidFill>
                  <a:schemeClr val="tx1"/>
                </a:solidFill>
                <a:effectLst/>
                <a:latin typeface="+mn-lt"/>
                <a:ea typeface="MS PGothic" pitchFamily="34" charset="-128"/>
                <a:cs typeface="ＭＳ Ｐゴシック" pitchFamily="-84" charset="-128"/>
              </a:rPr>
              <a:t>Kan opleve kontroltab i spisesituationen og komme til at spise langt mere end planlagt. Der kan også opleves kontroltab i indkøbssituationen. </a:t>
            </a:r>
          </a:p>
          <a:p>
            <a:pPr marL="171450" lvl="0" indent="-171450">
              <a:lnSpc>
                <a:spcPct val="150000"/>
              </a:lnSpc>
              <a:buFont typeface="Arial" panose="020B0604020202020204" pitchFamily="34" charset="0"/>
              <a:buChar char="•"/>
            </a:pPr>
            <a:r>
              <a:rPr lang="da-DK" sz="900" kern="1200" spc="100" baseline="0" dirty="0" smtClean="0">
                <a:solidFill>
                  <a:schemeClr val="tx1"/>
                </a:solidFill>
                <a:effectLst/>
                <a:latin typeface="+mn-lt"/>
                <a:ea typeface="MS PGothic" pitchFamily="34" charset="-128"/>
                <a:cs typeface="ＭＳ Ｐゴシック" pitchFamily="-84" charset="-128"/>
              </a:rPr>
              <a:t>Har manglende fornemmelse for normale mængder.</a:t>
            </a:r>
          </a:p>
          <a:p>
            <a:pPr marL="171450" lvl="0" indent="-171450">
              <a:lnSpc>
                <a:spcPct val="150000"/>
              </a:lnSpc>
              <a:buFont typeface="Arial" panose="020B0604020202020204" pitchFamily="34" charset="0"/>
              <a:buChar char="•"/>
            </a:pPr>
            <a:r>
              <a:rPr lang="da-DK" sz="900" kern="1200" spc="100" baseline="0" dirty="0" smtClean="0">
                <a:solidFill>
                  <a:schemeClr val="tx1"/>
                </a:solidFill>
                <a:effectLst/>
                <a:latin typeface="+mn-lt"/>
                <a:ea typeface="MS PGothic" pitchFamily="34" charset="-128"/>
                <a:cs typeface="ＭＳ Ｐゴシック" pitchFamily="-84" charset="-128"/>
              </a:rPr>
              <a:t>Ofte oplevelse af dårligt selvværd. De oplever ofte at være meget i hovedet, men har ofte dårlig kropsfornemmelse. </a:t>
            </a:r>
          </a:p>
          <a:p>
            <a:r>
              <a:rPr lang="da-DK" sz="900" kern="1200" spc="100" baseline="0" dirty="0" smtClean="0">
                <a:solidFill>
                  <a:schemeClr val="tx1"/>
                </a:solidFill>
                <a:effectLst/>
                <a:latin typeface="+mn-lt"/>
                <a:ea typeface="MS PGothic" pitchFamily="34" charset="-128"/>
                <a:cs typeface="ＭＳ Ｐゴシック" pitchFamily="-84" charset="-128"/>
              </a:rPr>
              <a:t> </a:t>
            </a:r>
          </a:p>
          <a:p>
            <a:r>
              <a:rPr lang="da-DK" sz="900" kern="1200" dirty="0" smtClean="0">
                <a:solidFill>
                  <a:schemeClr val="tx1"/>
                </a:solidFill>
                <a:effectLst/>
                <a:latin typeface="+mn-lt"/>
                <a:ea typeface="MS PGothic" pitchFamily="34" charset="-128"/>
                <a:cs typeface="ＭＳ Ｐゴシック" pitchFamily="-84" charset="-128"/>
              </a:rPr>
              <a:t>Dem der er kandidater til vores forløb er ikke borgere med regulær BED diagnose, men i højere grad dem hvor de dårlige vaner er kørt af sporet. </a:t>
            </a:r>
          </a:p>
          <a:p>
            <a:r>
              <a:rPr lang="da-DK" sz="900" kern="1200" dirty="0" smtClean="0">
                <a:solidFill>
                  <a:schemeClr val="tx1"/>
                </a:solidFill>
                <a:effectLst/>
                <a:latin typeface="+mn-lt"/>
                <a:ea typeface="MS PGothic" pitchFamily="34" charset="-128"/>
                <a:cs typeface="ＭＳ Ｐゴシック" pitchFamily="-84" charset="-128"/>
              </a:rPr>
              <a:t> </a:t>
            </a:r>
          </a:p>
          <a:p>
            <a:r>
              <a:rPr lang="da-DK" sz="900" kern="1200" dirty="0" smtClean="0">
                <a:solidFill>
                  <a:schemeClr val="tx1"/>
                </a:solidFill>
                <a:effectLst/>
                <a:latin typeface="+mn-lt"/>
                <a:ea typeface="MS PGothic" pitchFamily="34" charset="-128"/>
                <a:cs typeface="ＭＳ Ｐゴシック" pitchFamily="-84" charset="-128"/>
              </a:rPr>
              <a:t> </a:t>
            </a:r>
          </a:p>
          <a:p>
            <a:endParaRPr lang="da-DK" dirty="0"/>
          </a:p>
        </p:txBody>
      </p:sp>
      <p:sp>
        <p:nvSpPr>
          <p:cNvPr id="4" name="Pladsholder til slidenummer 3"/>
          <p:cNvSpPr>
            <a:spLocks noGrp="1"/>
          </p:cNvSpPr>
          <p:nvPr>
            <p:ph type="sldNum" sz="quarter" idx="10"/>
          </p:nvPr>
        </p:nvSpPr>
        <p:spPr/>
        <p:txBody>
          <a:bodyPr/>
          <a:lstStyle/>
          <a:p>
            <a:pPr>
              <a:defRPr/>
            </a:pPr>
            <a:fld id="{945D0C80-25A3-4238-AB3F-E2C19D883CC7}" type="slidenum">
              <a:rPr lang="da-DK" smtClean="0"/>
              <a:pPr>
                <a:defRPr/>
              </a:pPr>
              <a:t>2</a:t>
            </a:fld>
            <a:endParaRPr lang="da-DK"/>
          </a:p>
        </p:txBody>
      </p:sp>
    </p:spTree>
    <p:extLst>
      <p:ext uri="{BB962C8B-B14F-4D97-AF65-F5344CB8AC3E}">
        <p14:creationId xmlns:p14="http://schemas.microsoft.com/office/powerpoint/2010/main" val="37181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fontScale="70000" lnSpcReduction="20000"/>
          </a:bodyPr>
          <a:lstStyle/>
          <a:p>
            <a:r>
              <a:rPr lang="da-DK" sz="900" b="1" kern="1200" dirty="0" smtClean="0">
                <a:solidFill>
                  <a:schemeClr val="tx1"/>
                </a:solidFill>
                <a:effectLst/>
                <a:latin typeface="+mn-lt"/>
                <a:ea typeface="MS PGothic" pitchFamily="34" charset="-128"/>
                <a:cs typeface="ＭＳ Ｐゴシック" pitchFamily="-84" charset="-128"/>
              </a:rPr>
              <a:t>Forløb der løber over 6 mdr. (25 mødegange)., fordelt på et motivationsforløb og et hovedforløb: </a:t>
            </a:r>
            <a:endParaRPr lang="da-DK" sz="900" kern="1200" dirty="0" smtClean="0">
              <a:solidFill>
                <a:schemeClr val="tx1"/>
              </a:solidFill>
              <a:effectLst/>
              <a:latin typeface="+mn-lt"/>
              <a:ea typeface="MS PGothic" pitchFamily="34" charset="-128"/>
              <a:cs typeface="ＭＳ Ｐゴシック" pitchFamily="-84" charset="-128"/>
            </a:endParaRPr>
          </a:p>
          <a:p>
            <a:endParaRPr lang="da-DK" sz="900" kern="1200" dirty="0" smtClean="0">
              <a:solidFill>
                <a:schemeClr val="tx1"/>
              </a:solidFill>
              <a:effectLst/>
              <a:latin typeface="+mn-lt"/>
              <a:ea typeface="MS PGothic" pitchFamily="34" charset="-128"/>
              <a:cs typeface="ＭＳ Ｐゴシック" pitchFamily="-84" charset="-128"/>
            </a:endParaRPr>
          </a:p>
          <a:p>
            <a:r>
              <a:rPr lang="da-DK" sz="900" kern="1200" dirty="0" smtClean="0">
                <a:solidFill>
                  <a:schemeClr val="tx1"/>
                </a:solidFill>
                <a:effectLst/>
                <a:latin typeface="+mn-lt"/>
                <a:ea typeface="MS PGothic" pitchFamily="34" charset="-128"/>
                <a:cs typeface="ＭＳ Ｐゴシック" pitchFamily="-84" charset="-128"/>
              </a:rPr>
              <a:t>Motivationsforløb er på 6 møde gange, hvor der arbejdes med: </a:t>
            </a:r>
          </a:p>
          <a:p>
            <a:pPr marL="171450" lvl="0" indent="-171450">
              <a:buFont typeface="Arial" panose="020B0604020202020204" pitchFamily="34" charset="0"/>
              <a:buChar char="•"/>
            </a:pPr>
            <a:r>
              <a:rPr lang="da-DK" sz="900" kern="1200" dirty="0" smtClean="0">
                <a:solidFill>
                  <a:schemeClr val="tx1"/>
                </a:solidFill>
                <a:effectLst/>
                <a:latin typeface="+mn-lt"/>
                <a:ea typeface="MS PGothic" pitchFamily="34" charset="-128"/>
                <a:cs typeface="ＭＳ Ｐゴシック" pitchFamily="-84" charset="-128"/>
              </a:rPr>
              <a:t>Opbygning af tillid i gruppen / os som underviser og hvor formålet er at vi afklarer begreber og opnår et fælles sprog. Herved sikre vi at alle deltager har samme begrebsopfattelse i forløbet, og det giver et fælles grundlag. </a:t>
            </a:r>
          </a:p>
          <a:p>
            <a:pPr marL="171450" lvl="0" indent="-171450">
              <a:buFont typeface="Arial" panose="020B0604020202020204" pitchFamily="34" charset="0"/>
              <a:buChar char="•"/>
            </a:pPr>
            <a:r>
              <a:rPr lang="da-DK" sz="900" kern="1200" dirty="0" smtClean="0">
                <a:solidFill>
                  <a:schemeClr val="tx1"/>
                </a:solidFill>
                <a:effectLst/>
                <a:latin typeface="+mn-lt"/>
                <a:ea typeface="MS PGothic" pitchFamily="34" charset="-128"/>
                <a:cs typeface="ＭＳ Ｐゴシック" pitchFamily="-84" charset="-128"/>
              </a:rPr>
              <a:t>Motivationsforløbet giver borgeren mulighed for at blive afklaret </a:t>
            </a:r>
            <a:r>
              <a:rPr lang="da-DK" sz="900" kern="1200" dirty="0" err="1" smtClean="0">
                <a:solidFill>
                  <a:schemeClr val="tx1"/>
                </a:solidFill>
                <a:effectLst/>
                <a:latin typeface="+mn-lt"/>
                <a:ea typeface="MS PGothic" pitchFamily="34" charset="-128"/>
                <a:cs typeface="ＭＳ Ｐゴシック" pitchFamily="-84" charset="-128"/>
              </a:rPr>
              <a:t>ift</a:t>
            </a:r>
            <a:r>
              <a:rPr lang="da-DK" sz="900" kern="1200" dirty="0" smtClean="0">
                <a:solidFill>
                  <a:schemeClr val="tx1"/>
                </a:solidFill>
                <a:effectLst/>
                <a:latin typeface="+mn-lt"/>
                <a:ea typeface="MS PGothic" pitchFamily="34" charset="-128"/>
                <a:cs typeface="ＭＳ Ｐゴシック" pitchFamily="-84" charset="-128"/>
              </a:rPr>
              <a:t> om de er klar til at gå i gang med forløbet. Det kan også være at vi bliver klar over at der er andre problemstillinger der er behov for at arbejde med før de kan komme til denne opgave</a:t>
            </a:r>
          </a:p>
          <a:p>
            <a:endParaRPr lang="da-DK" sz="900" kern="1200" dirty="0" smtClean="0">
              <a:solidFill>
                <a:schemeClr val="tx1"/>
              </a:solidFill>
              <a:effectLst/>
              <a:latin typeface="+mn-lt"/>
              <a:ea typeface="MS PGothic" pitchFamily="34" charset="-128"/>
              <a:cs typeface="ＭＳ Ｐゴシック" pitchFamily="-84" charset="-128"/>
            </a:endParaRPr>
          </a:p>
          <a:p>
            <a:r>
              <a:rPr lang="da-DK" sz="900" kern="1200" dirty="0" smtClean="0">
                <a:solidFill>
                  <a:schemeClr val="tx1"/>
                </a:solidFill>
                <a:effectLst/>
                <a:latin typeface="+mn-lt"/>
                <a:ea typeface="MS PGothic" pitchFamily="34" charset="-128"/>
                <a:cs typeface="ＭＳ Ｐゴシック" pitchFamily="-84" charset="-128"/>
              </a:rPr>
              <a:t>De emner der undervises i er:</a:t>
            </a:r>
          </a:p>
          <a:p>
            <a:endParaRPr lang="da-DK" sz="900" kern="1200" dirty="0" smtClean="0">
              <a:solidFill>
                <a:schemeClr val="tx1"/>
              </a:solidFill>
              <a:effectLst/>
              <a:latin typeface="+mn-lt"/>
              <a:ea typeface="MS PGothic" pitchFamily="34" charset="-128"/>
              <a:cs typeface="ＭＳ Ｐゴシック" pitchFamily="-84" charset="-128"/>
            </a:endParaRPr>
          </a:p>
          <a:p>
            <a:pPr marL="171450" lvl="0" indent="-171450">
              <a:buFont typeface="Arial" panose="020B0604020202020204" pitchFamily="34" charset="0"/>
              <a:buChar char="•"/>
            </a:pPr>
            <a:r>
              <a:rPr lang="da-DK" sz="900" kern="1200" dirty="0" smtClean="0">
                <a:solidFill>
                  <a:schemeClr val="tx1"/>
                </a:solidFill>
                <a:effectLst/>
                <a:latin typeface="+mn-lt"/>
                <a:ea typeface="MS PGothic" pitchFamily="34" charset="-128"/>
                <a:cs typeface="ＭＳ Ｐゴシック" pitchFamily="-84" charset="-128"/>
              </a:rPr>
              <a:t>Opbygning af hjernen (gammel hjerne vs. Ny hjernen)</a:t>
            </a:r>
          </a:p>
          <a:p>
            <a:pPr marL="171450" lvl="0" indent="-171450">
              <a:buFont typeface="Arial" panose="020B0604020202020204" pitchFamily="34" charset="0"/>
              <a:buChar char="•"/>
            </a:pPr>
            <a:r>
              <a:rPr lang="da-DK" sz="900" kern="1200" dirty="0" smtClean="0">
                <a:solidFill>
                  <a:schemeClr val="tx1"/>
                </a:solidFill>
                <a:effectLst/>
                <a:latin typeface="+mn-lt"/>
                <a:ea typeface="MS PGothic" pitchFamily="34" charset="-128"/>
                <a:cs typeface="ＭＳ Ｐゴシック" pitchFamily="-84" charset="-128"/>
              </a:rPr>
              <a:t>Afklaring af kroppens trusselssystem (kamp, flugt, frys), forsvarsmekanismer</a:t>
            </a:r>
          </a:p>
          <a:p>
            <a:pPr marL="171450" lvl="0" indent="-171450">
              <a:buFont typeface="Arial" panose="020B0604020202020204" pitchFamily="34" charset="0"/>
              <a:buChar char="•"/>
            </a:pPr>
            <a:r>
              <a:rPr lang="da-DK" sz="900" kern="1200" dirty="0" smtClean="0">
                <a:solidFill>
                  <a:schemeClr val="tx1"/>
                </a:solidFill>
                <a:effectLst/>
                <a:latin typeface="+mn-lt"/>
                <a:ea typeface="MS PGothic" pitchFamily="34" charset="-128"/>
                <a:cs typeface="ＭＳ Ｐゴシック" pitchFamily="-84" charset="-128"/>
              </a:rPr>
              <a:t>Den kognitive diamant</a:t>
            </a:r>
          </a:p>
          <a:p>
            <a:pPr marL="171450" lvl="0" indent="-171450">
              <a:buFont typeface="Arial" panose="020B0604020202020204" pitchFamily="34" charset="0"/>
              <a:buChar char="•"/>
            </a:pPr>
            <a:r>
              <a:rPr lang="da-DK" sz="900" kern="1200" dirty="0" smtClean="0">
                <a:solidFill>
                  <a:schemeClr val="tx1"/>
                </a:solidFill>
                <a:effectLst/>
                <a:latin typeface="+mn-lt"/>
                <a:ea typeface="MS PGothic" pitchFamily="34" charset="-128"/>
                <a:cs typeface="ＭＳ Ｐゴシック" pitchFamily="-84" charset="-128"/>
              </a:rPr>
              <a:t>Leveregler, herunder neg. Automattanker / adfærd, testning af tanker</a:t>
            </a:r>
          </a:p>
          <a:p>
            <a:pPr marL="171450" lvl="0" indent="-171450">
              <a:buFont typeface="Arial" panose="020B0604020202020204" pitchFamily="34" charset="0"/>
              <a:buChar char="•"/>
            </a:pPr>
            <a:r>
              <a:rPr lang="da-DK" sz="900" kern="1200" dirty="0" smtClean="0">
                <a:solidFill>
                  <a:schemeClr val="tx1"/>
                </a:solidFill>
                <a:effectLst/>
                <a:latin typeface="+mn-lt"/>
                <a:ea typeface="MS PGothic" pitchFamily="34" charset="-128"/>
                <a:cs typeface="ＭＳ Ｐゴシック" pitchFamily="-84" charset="-128"/>
              </a:rPr>
              <a:t>Over / underaktivitet, og hvordan vi kan i værksætte aktive/passive tanker</a:t>
            </a:r>
          </a:p>
          <a:p>
            <a:pPr marL="171450" lvl="0" indent="-171450">
              <a:buFont typeface="Arial" panose="020B0604020202020204" pitchFamily="34" charset="0"/>
              <a:buChar char="•"/>
            </a:pPr>
            <a:r>
              <a:rPr lang="da-DK" sz="900" kern="1200" dirty="0" smtClean="0">
                <a:solidFill>
                  <a:schemeClr val="tx1"/>
                </a:solidFill>
                <a:effectLst/>
                <a:latin typeface="+mn-lt"/>
                <a:ea typeface="MS PGothic" pitchFamily="34" charset="-128"/>
                <a:cs typeface="ＭＳ Ｐゴシック" pitchFamily="-84" charset="-128"/>
              </a:rPr>
              <a:t>Undervisning i hvordan den selvforstærkende effekt påvirkes af deres automattanker, over/under aktivitet og deres måltidsstruktur.</a:t>
            </a:r>
          </a:p>
          <a:p>
            <a:pPr marL="171450" lvl="0" indent="-171450">
              <a:buFont typeface="Arial" panose="020B0604020202020204" pitchFamily="34" charset="0"/>
              <a:buChar char="•"/>
            </a:pPr>
            <a:r>
              <a:rPr lang="da-DK" sz="900" kern="1200" dirty="0" smtClean="0">
                <a:solidFill>
                  <a:schemeClr val="tx1"/>
                </a:solidFill>
                <a:effectLst/>
                <a:latin typeface="+mn-lt"/>
                <a:ea typeface="MS PGothic" pitchFamily="34" charset="-128"/>
                <a:cs typeface="ＭＳ Ｐゴシック" pitchFamily="-84" charset="-128"/>
              </a:rPr>
              <a:t>Introduktion til mekanisk spisning / kost/følelsesdagbog</a:t>
            </a:r>
          </a:p>
          <a:p>
            <a:pPr marL="171450" lvl="0" indent="-171450">
              <a:buFont typeface="Arial" panose="020B0604020202020204" pitchFamily="34" charset="0"/>
              <a:buChar char="•"/>
            </a:pPr>
            <a:r>
              <a:rPr lang="da-DK" sz="900" kern="1200" dirty="0" smtClean="0">
                <a:solidFill>
                  <a:schemeClr val="tx1"/>
                </a:solidFill>
                <a:effectLst/>
                <a:latin typeface="+mn-lt"/>
                <a:ea typeface="MS PGothic" pitchFamily="34" charset="-128"/>
                <a:cs typeface="ＭＳ Ｐゴシック" pitchFamily="-84" charset="-128"/>
              </a:rPr>
              <a:t>Grundholdningerne i </a:t>
            </a:r>
            <a:r>
              <a:rPr lang="da-DK" sz="900" kern="1200" dirty="0" err="1" smtClean="0">
                <a:solidFill>
                  <a:schemeClr val="tx1"/>
                </a:solidFill>
                <a:effectLst/>
                <a:latin typeface="+mn-lt"/>
                <a:ea typeface="MS PGothic" pitchFamily="34" charset="-128"/>
                <a:cs typeface="ＭＳ Ｐゴシック" pitchFamily="-84" charset="-128"/>
              </a:rPr>
              <a:t>Mindfullness</a:t>
            </a:r>
            <a:r>
              <a:rPr lang="da-DK" sz="900" kern="1200" dirty="0" smtClean="0">
                <a:solidFill>
                  <a:schemeClr val="tx1"/>
                </a:solidFill>
                <a:effectLst/>
                <a:latin typeface="+mn-lt"/>
                <a:ea typeface="MS PGothic" pitchFamily="34" charset="-128"/>
                <a:cs typeface="ＭＳ Ｐゴシック" pitchFamily="-84" charset="-128"/>
              </a:rPr>
              <a:t> – vi anvender rosin øvelsen til at øve principperne. </a:t>
            </a:r>
          </a:p>
          <a:p>
            <a:pPr marL="171450" lvl="0" indent="-171450">
              <a:buFont typeface="Arial" panose="020B0604020202020204" pitchFamily="34" charset="0"/>
              <a:buChar char="•"/>
            </a:pPr>
            <a:r>
              <a:rPr lang="da-DK" sz="900" kern="1200" dirty="0" smtClean="0">
                <a:solidFill>
                  <a:schemeClr val="tx1"/>
                </a:solidFill>
                <a:effectLst/>
                <a:latin typeface="+mn-lt"/>
                <a:ea typeface="MS PGothic" pitchFamily="34" charset="-128"/>
                <a:cs typeface="ＭＳ Ｐゴシック" pitchFamily="-84" charset="-128"/>
              </a:rPr>
              <a:t>Små praktiske opgaver hvor vi laver nedslag i specifikke situationer. Der derefter udfoldes i den kognitive diamant, for at identificerer kædereaktioner i tanker, følelser og kropslige fornemmelser. </a:t>
            </a:r>
          </a:p>
          <a:p>
            <a:pPr marL="171450" lvl="0" indent="-171450">
              <a:buFont typeface="Arial" panose="020B0604020202020204" pitchFamily="34" charset="0"/>
              <a:buChar char="•"/>
            </a:pPr>
            <a:endParaRPr lang="da-DK" sz="900" kern="1200" dirty="0" smtClean="0">
              <a:solidFill>
                <a:schemeClr val="tx1"/>
              </a:solidFill>
              <a:effectLst/>
              <a:latin typeface="+mn-lt"/>
              <a:ea typeface="MS PGothic" pitchFamily="34" charset="-128"/>
              <a:cs typeface="ＭＳ Ｐゴシック" pitchFamily="-84" charset="-128"/>
            </a:endParaRPr>
          </a:p>
          <a:p>
            <a:r>
              <a:rPr lang="da-DK" sz="900" kern="1200" dirty="0" smtClean="0">
                <a:solidFill>
                  <a:schemeClr val="tx1"/>
                </a:solidFill>
                <a:effectLst/>
                <a:latin typeface="+mn-lt"/>
                <a:ea typeface="MS PGothic" pitchFamily="34" charset="-128"/>
                <a:cs typeface="ＭＳ Ｐゴシック" pitchFamily="-84" charset="-128"/>
              </a:rPr>
              <a:t>I motivationsforløbet taler i generelle termer, som omsættes i små bidder i deres konkrete øvelser for at se principperne i praktisk brug. </a:t>
            </a:r>
          </a:p>
          <a:p>
            <a:r>
              <a:rPr lang="da-DK" sz="900" b="1" kern="1200" dirty="0" smtClean="0">
                <a:solidFill>
                  <a:schemeClr val="tx1"/>
                </a:solidFill>
                <a:effectLst/>
                <a:latin typeface="+mn-lt"/>
                <a:ea typeface="MS PGothic" pitchFamily="34" charset="-128"/>
                <a:cs typeface="ＭＳ Ｐゴシック" pitchFamily="-84" charset="-128"/>
              </a:rPr>
              <a:t> </a:t>
            </a:r>
            <a:endParaRPr lang="da-DK" sz="900" kern="1200" dirty="0" smtClean="0">
              <a:solidFill>
                <a:schemeClr val="tx1"/>
              </a:solidFill>
              <a:effectLst/>
              <a:latin typeface="+mn-lt"/>
              <a:ea typeface="MS PGothic" pitchFamily="34" charset="-128"/>
              <a:cs typeface="ＭＳ Ｐゴシック" pitchFamily="-84" charset="-128"/>
            </a:endParaRPr>
          </a:p>
          <a:p>
            <a:r>
              <a:rPr lang="da-DK" sz="900" b="1" kern="1200" dirty="0" smtClean="0">
                <a:solidFill>
                  <a:schemeClr val="tx1"/>
                </a:solidFill>
                <a:effectLst/>
                <a:latin typeface="+mn-lt"/>
                <a:ea typeface="MS PGothic" pitchFamily="34" charset="-128"/>
                <a:cs typeface="ＭＳ Ｐゴシック" pitchFamily="-84" charset="-128"/>
              </a:rPr>
              <a:t>Hovedforløb ca. 19 uger 	</a:t>
            </a:r>
            <a:endParaRPr lang="da-DK" sz="800" kern="1200" dirty="0" smtClean="0">
              <a:solidFill>
                <a:schemeClr val="tx1"/>
              </a:solidFill>
              <a:effectLst/>
              <a:latin typeface="+mn-lt"/>
              <a:ea typeface="MS PGothic" pitchFamily="34" charset="-128"/>
              <a:cs typeface="ＭＳ Ｐゴシック" pitchFamily="-84" charset="-128"/>
            </a:endParaRPr>
          </a:p>
          <a:p>
            <a:pPr lvl="0"/>
            <a:endParaRPr lang="da-DK" sz="900" kern="1200" dirty="0" smtClean="0">
              <a:solidFill>
                <a:schemeClr val="tx1"/>
              </a:solidFill>
              <a:effectLst/>
              <a:latin typeface="+mn-lt"/>
              <a:ea typeface="MS PGothic" pitchFamily="34" charset="-128"/>
              <a:cs typeface="ＭＳ Ｐゴシック" pitchFamily="-84" charset="-128"/>
            </a:endParaRPr>
          </a:p>
          <a:p>
            <a:pPr lvl="0"/>
            <a:r>
              <a:rPr lang="da-DK" sz="900" kern="1200" dirty="0" smtClean="0">
                <a:solidFill>
                  <a:schemeClr val="tx1"/>
                </a:solidFill>
                <a:effectLst/>
                <a:latin typeface="+mn-lt"/>
                <a:ea typeface="MS PGothic" pitchFamily="34" charset="-128"/>
                <a:cs typeface="ＭＳ Ｐゴシック" pitchFamily="-84" charset="-128"/>
              </a:rPr>
              <a:t>Undervisningen igangsættes hver gang med en lille </a:t>
            </a:r>
            <a:r>
              <a:rPr lang="da-DK" sz="900" kern="1200" dirty="0" err="1" smtClean="0">
                <a:solidFill>
                  <a:schemeClr val="tx1"/>
                </a:solidFill>
                <a:effectLst/>
                <a:latin typeface="+mn-lt"/>
                <a:ea typeface="MS PGothic" pitchFamily="34" charset="-128"/>
                <a:cs typeface="ＭＳ Ｐゴシック" pitchFamily="-84" charset="-128"/>
              </a:rPr>
              <a:t>mindfullness</a:t>
            </a:r>
            <a:r>
              <a:rPr lang="da-DK" sz="900" kern="1200" dirty="0" smtClean="0">
                <a:solidFill>
                  <a:schemeClr val="tx1"/>
                </a:solidFill>
                <a:effectLst/>
                <a:latin typeface="+mn-lt"/>
                <a:ea typeface="MS PGothic" pitchFamily="34" charset="-128"/>
                <a:cs typeface="ＭＳ Ｐゴシック" pitchFamily="-84" charset="-128"/>
              </a:rPr>
              <a:t> øvelse. Vi samtaler faktisk ikke inden øvelsen, men bruger denne til at alle lige bliver landet i rummet inden vi starter snakken. </a:t>
            </a:r>
          </a:p>
          <a:p>
            <a:pPr lvl="0"/>
            <a:r>
              <a:rPr lang="da-DK" sz="900" kern="1200" dirty="0" err="1" smtClean="0">
                <a:solidFill>
                  <a:schemeClr val="tx1"/>
                </a:solidFill>
                <a:effectLst/>
                <a:latin typeface="+mn-lt"/>
                <a:ea typeface="MS PGothic" pitchFamily="34" charset="-128"/>
                <a:cs typeface="ＭＳ Ｐゴシック" pitchFamily="-84" charset="-128"/>
              </a:rPr>
              <a:t>Efterflg</a:t>
            </a:r>
            <a:r>
              <a:rPr lang="da-DK" sz="900" kern="1200" dirty="0" smtClean="0">
                <a:solidFill>
                  <a:schemeClr val="tx1"/>
                </a:solidFill>
                <a:effectLst/>
                <a:latin typeface="+mn-lt"/>
                <a:ea typeface="MS PGothic" pitchFamily="34" charset="-128"/>
                <a:cs typeface="ＭＳ Ｐゴシック" pitchFamily="-84" charset="-128"/>
              </a:rPr>
              <a:t>. Plejer vi at tage en kort runde med refleksion over hvordan øvelsen lige har været for den enkelte. </a:t>
            </a:r>
          </a:p>
          <a:p>
            <a:pPr lvl="0"/>
            <a:endParaRPr lang="da-DK" sz="900" kern="1200" dirty="0" smtClean="0">
              <a:solidFill>
                <a:schemeClr val="tx1"/>
              </a:solidFill>
              <a:effectLst/>
              <a:latin typeface="+mn-lt"/>
              <a:ea typeface="MS PGothic" pitchFamily="34" charset="-128"/>
              <a:cs typeface="ＭＳ Ｐゴシック" pitchFamily="-84" charset="-128"/>
            </a:endParaRPr>
          </a:p>
          <a:p>
            <a:pPr lvl="0"/>
            <a:r>
              <a:rPr lang="da-DK" sz="900" kern="1200" dirty="0" smtClean="0">
                <a:solidFill>
                  <a:schemeClr val="tx1"/>
                </a:solidFill>
                <a:effectLst/>
                <a:latin typeface="+mn-lt"/>
                <a:ea typeface="MS PGothic" pitchFamily="34" charset="-128"/>
                <a:cs typeface="ＭＳ Ｐゴシック" pitchFamily="-84" charset="-128"/>
              </a:rPr>
              <a:t>De skal på hovedforløbet spise mekanisk, og arbejde meget konkret med måltidsstrukturen, og de skal skrive kost/følelsesdagbog. </a:t>
            </a:r>
          </a:p>
          <a:p>
            <a:pPr lvl="1"/>
            <a:r>
              <a:rPr lang="da-DK" sz="900" kern="1200" dirty="0" smtClean="0">
                <a:solidFill>
                  <a:schemeClr val="tx1"/>
                </a:solidFill>
                <a:effectLst/>
                <a:latin typeface="+mn-lt"/>
                <a:ea typeface="MS PGothic" pitchFamily="34" charset="-128"/>
                <a:cs typeface="+mn-cs"/>
              </a:rPr>
              <a:t>Udfordringer ved dette er at der er modstand i konfrontationen af at nedskrive hvad de spiser. Det er forbundet med skyld / skam, og stort ubehag at komme i kontakt med følelser omkring maden. </a:t>
            </a:r>
          </a:p>
          <a:p>
            <a:pPr lvl="1"/>
            <a:r>
              <a:rPr lang="da-DK" sz="900" kern="1200" dirty="0" smtClean="0">
                <a:solidFill>
                  <a:schemeClr val="tx1"/>
                </a:solidFill>
                <a:effectLst/>
                <a:latin typeface="+mn-lt"/>
                <a:ea typeface="MS PGothic" pitchFamily="34" charset="-128"/>
                <a:cs typeface="+mn-cs"/>
              </a:rPr>
              <a:t>Vi hører ofte beskrivelser omkring at de enten bruger alt energi på at tænke på mad eller at de bruger energien på IKKE overhovedet at forholde sig til mad eller beskæftige sig med mad. </a:t>
            </a:r>
          </a:p>
          <a:p>
            <a:pPr lvl="0"/>
            <a:r>
              <a:rPr lang="da-DK" sz="900" kern="1200" dirty="0" smtClean="0">
                <a:solidFill>
                  <a:schemeClr val="tx1"/>
                </a:solidFill>
                <a:effectLst/>
                <a:latin typeface="+mn-lt"/>
                <a:ea typeface="MS PGothic" pitchFamily="34" charset="-128"/>
                <a:cs typeface="ＭＳ Ｐゴシック" pitchFamily="-84" charset="-128"/>
              </a:rPr>
              <a:t>Borgeren opgave er at fører dagbogen, og så gennemlæse den sidste uge inden de møder til undervisning. Herved har de evt. situationer frisk i erindringen inden undervisningen. </a:t>
            </a:r>
          </a:p>
          <a:p>
            <a:r>
              <a:rPr lang="da-DK" sz="900" kern="1200" dirty="0" smtClean="0">
                <a:solidFill>
                  <a:schemeClr val="tx1"/>
                </a:solidFill>
                <a:effectLst/>
                <a:latin typeface="+mn-lt"/>
                <a:ea typeface="MS PGothic" pitchFamily="34" charset="-128"/>
                <a:cs typeface="ＭＳ Ｐゴシック" pitchFamily="-84" charset="-128"/>
              </a:rPr>
              <a:t> </a:t>
            </a:r>
          </a:p>
          <a:p>
            <a:pPr lvl="0"/>
            <a:r>
              <a:rPr lang="da-DK" sz="900" kern="1200" dirty="0" smtClean="0">
                <a:solidFill>
                  <a:schemeClr val="tx1"/>
                </a:solidFill>
                <a:effectLst/>
                <a:latin typeface="+mn-lt"/>
                <a:ea typeface="MS PGothic" pitchFamily="34" charset="-128"/>
                <a:cs typeface="ＭＳ Ｐゴシック" pitchFamily="-84" charset="-128"/>
              </a:rPr>
              <a:t>Hver møde gang spørges ind til hvor succesfuld de har været med deres mekaniske spisning / dagbog i den forgangne uge på en skala fra 0-10.  Relevante situationer kan tages op og udfoldes i diamanten. </a:t>
            </a:r>
          </a:p>
          <a:p>
            <a:endParaRPr lang="da-DK" dirty="0"/>
          </a:p>
        </p:txBody>
      </p:sp>
      <p:sp>
        <p:nvSpPr>
          <p:cNvPr id="4" name="Pladsholder til slidenummer 3"/>
          <p:cNvSpPr>
            <a:spLocks noGrp="1"/>
          </p:cNvSpPr>
          <p:nvPr>
            <p:ph type="sldNum" sz="quarter" idx="10"/>
          </p:nvPr>
        </p:nvSpPr>
        <p:spPr/>
        <p:txBody>
          <a:bodyPr/>
          <a:lstStyle/>
          <a:p>
            <a:pPr>
              <a:defRPr/>
            </a:pPr>
            <a:fld id="{945D0C80-25A3-4238-AB3F-E2C19D883CC7}" type="slidenum">
              <a:rPr lang="da-DK" smtClean="0"/>
              <a:pPr>
                <a:defRPr/>
              </a:pPr>
              <a:t>3</a:t>
            </a:fld>
            <a:endParaRPr lang="da-DK"/>
          </a:p>
        </p:txBody>
      </p:sp>
    </p:spTree>
    <p:extLst>
      <p:ext uri="{BB962C8B-B14F-4D97-AF65-F5344CB8AC3E}">
        <p14:creationId xmlns:p14="http://schemas.microsoft.com/office/powerpoint/2010/main" val="3466228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Marianne og</a:t>
            </a:r>
            <a:r>
              <a:rPr lang="da-DK" baseline="0" dirty="0" smtClean="0"/>
              <a:t> Marianne har taget en efteruddannelse i Kognitiv metode.</a:t>
            </a:r>
            <a:endParaRPr lang="da-DK" dirty="0"/>
          </a:p>
        </p:txBody>
      </p:sp>
      <p:sp>
        <p:nvSpPr>
          <p:cNvPr id="4" name="Pladsholder til slidenummer 3"/>
          <p:cNvSpPr>
            <a:spLocks noGrp="1"/>
          </p:cNvSpPr>
          <p:nvPr>
            <p:ph type="sldNum" sz="quarter" idx="10"/>
          </p:nvPr>
        </p:nvSpPr>
        <p:spPr/>
        <p:txBody>
          <a:bodyPr/>
          <a:lstStyle/>
          <a:p>
            <a:pPr>
              <a:defRPr/>
            </a:pPr>
            <a:fld id="{945D0C80-25A3-4238-AB3F-E2C19D883CC7}" type="slidenum">
              <a:rPr lang="da-DK" smtClean="0"/>
              <a:pPr>
                <a:defRPr/>
              </a:pPr>
              <a:t>4</a:t>
            </a:fld>
            <a:endParaRPr lang="da-DK"/>
          </a:p>
        </p:txBody>
      </p:sp>
    </p:spTree>
    <p:extLst>
      <p:ext uri="{BB962C8B-B14F-4D97-AF65-F5344CB8AC3E}">
        <p14:creationId xmlns:p14="http://schemas.microsoft.com/office/powerpoint/2010/main" val="2712776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945D0C80-25A3-4238-AB3F-E2C19D883CC7}" type="slidenum">
              <a:rPr lang="da-DK" smtClean="0"/>
              <a:pPr>
                <a:defRPr/>
              </a:pPr>
              <a:t>7</a:t>
            </a:fld>
            <a:endParaRPr lang="da-DK"/>
          </a:p>
        </p:txBody>
      </p:sp>
    </p:spTree>
    <p:extLst>
      <p:ext uri="{BB962C8B-B14F-4D97-AF65-F5344CB8AC3E}">
        <p14:creationId xmlns:p14="http://schemas.microsoft.com/office/powerpoint/2010/main" val="1391840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5" name="Billede 4" descr="Baggrund Grøn.jpg"/>
          <p:cNvPicPr>
            <a:picLocks noChangeAspect="1"/>
          </p:cNvPicPr>
          <p:nvPr userDrawn="1"/>
        </p:nvPicPr>
        <p:blipFill>
          <a:blip r:embed="rId2"/>
          <a:stretch>
            <a:fillRect/>
          </a:stretch>
        </p:blipFill>
        <p:spPr>
          <a:xfrm>
            <a:off x="1524" y="0"/>
            <a:ext cx="9902952" cy="6858000"/>
          </a:xfrm>
          <a:prstGeom prst="rect">
            <a:avLst/>
          </a:prstGeom>
        </p:spPr>
      </p:pic>
      <p:sp>
        <p:nvSpPr>
          <p:cNvPr id="2" name="Titel 1"/>
          <p:cNvSpPr>
            <a:spLocks noGrp="1"/>
          </p:cNvSpPr>
          <p:nvPr>
            <p:ph type="title"/>
          </p:nvPr>
        </p:nvSpPr>
        <p:spPr>
          <a:xfrm>
            <a:off x="560512" y="404664"/>
            <a:ext cx="8856984" cy="576064"/>
          </a:xfrm>
          <a:prstGeom prst="rect">
            <a:avLst/>
          </a:prstGeom>
        </p:spPr>
        <p:txBody>
          <a:bodyPr/>
          <a:lstStyle>
            <a:lvl1pPr>
              <a:defRPr sz="3000" cap="none" baseline="0">
                <a:latin typeface="Arial" pitchFamily="34" charset="0"/>
              </a:defRPr>
            </a:lvl1pPr>
          </a:lstStyle>
          <a:p>
            <a:r>
              <a:rPr lang="da-DK" smtClean="0"/>
              <a:t>Klik for at redigere i master</a:t>
            </a:r>
            <a:endParaRPr lang="da-DK" dirty="0"/>
          </a:p>
        </p:txBody>
      </p:sp>
      <p:sp>
        <p:nvSpPr>
          <p:cNvPr id="4" name="Text Placeholder 6"/>
          <p:cNvSpPr>
            <a:spLocks noGrp="1" noChangeAspect="1"/>
          </p:cNvSpPr>
          <p:nvPr>
            <p:ph type="body" sz="quarter" idx="11"/>
          </p:nvPr>
        </p:nvSpPr>
        <p:spPr>
          <a:xfrm>
            <a:off x="560512" y="1340768"/>
            <a:ext cx="8856984" cy="3168352"/>
          </a:xfrm>
          <a:prstGeom prst="rect">
            <a:avLst/>
          </a:prstGeom>
        </p:spPr>
        <p:txBody>
          <a:bodyPr wrap="square">
            <a:noAutofit/>
          </a:bodyPr>
          <a:lstStyle>
            <a:lvl1pPr marL="360000" indent="-360000">
              <a:lnSpc>
                <a:spcPct val="100000"/>
              </a:lnSpc>
              <a:spcBef>
                <a:spcPts val="1200"/>
              </a:spcBef>
              <a:spcAft>
                <a:spcPts val="0"/>
              </a:spcAft>
              <a:buSzPct val="100000"/>
              <a:buFont typeface="Arial" pitchFamily="34" charset="0"/>
              <a:buChar char="•"/>
              <a:defRPr sz="2000" baseline="0">
                <a:latin typeface="Arial" pitchFamily="34" charset="0"/>
              </a:defRPr>
            </a:lvl1pPr>
            <a:lvl2pPr>
              <a:buNone/>
              <a:defRPr/>
            </a:lvl2pPr>
            <a:lvl3pPr>
              <a:buNone/>
              <a:defRPr/>
            </a:lvl3pPr>
            <a:lvl4pPr>
              <a:buNone/>
              <a:defRPr/>
            </a:lvl4pPr>
            <a:lvl5pPr>
              <a:buNone/>
              <a:defRPr/>
            </a:lvl5pPr>
          </a:lstStyle>
          <a:p>
            <a:pPr lvl="0"/>
            <a:r>
              <a:rPr lang="da-DK" smtClean="0"/>
              <a:t>Rediger typografien i masterens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3" name="Billede 2" descr="Baggrund Grøn grafik øverst tv.jpg"/>
          <p:cNvPicPr>
            <a:picLocks noChangeAspect="1"/>
          </p:cNvPicPr>
          <p:nvPr userDrawn="1"/>
        </p:nvPicPr>
        <p:blipFill>
          <a:blip r:embed="rId2"/>
          <a:stretch>
            <a:fillRect/>
          </a:stretch>
        </p:blipFill>
        <p:spPr>
          <a:xfrm>
            <a:off x="1524" y="0"/>
            <a:ext cx="9902952" cy="6858000"/>
          </a:xfrm>
          <a:prstGeom prst="rect">
            <a:avLst/>
          </a:prstGeom>
        </p:spPr>
      </p:pic>
      <p:sp>
        <p:nvSpPr>
          <p:cNvPr id="4" name="Titel 1"/>
          <p:cNvSpPr>
            <a:spLocks noGrp="1"/>
          </p:cNvSpPr>
          <p:nvPr>
            <p:ph type="title"/>
          </p:nvPr>
        </p:nvSpPr>
        <p:spPr>
          <a:xfrm>
            <a:off x="2144688" y="557808"/>
            <a:ext cx="7266012" cy="1143000"/>
          </a:xfrm>
          <a:prstGeom prst="rect">
            <a:avLst/>
          </a:prstGeom>
        </p:spPr>
        <p:txBody>
          <a:bodyPr/>
          <a:lstStyle/>
          <a:p>
            <a:r>
              <a:rPr lang="da-DK" smtClean="0"/>
              <a:t>Klik for at redigere i master</a:t>
            </a:r>
            <a:endParaRPr lang="da-DK"/>
          </a:p>
        </p:txBody>
      </p:sp>
      <p:sp>
        <p:nvSpPr>
          <p:cNvPr id="5" name="Text Placeholder 6"/>
          <p:cNvSpPr>
            <a:spLocks noGrp="1" noChangeAspect="1"/>
          </p:cNvSpPr>
          <p:nvPr>
            <p:ph type="body" sz="quarter" idx="11"/>
          </p:nvPr>
        </p:nvSpPr>
        <p:spPr>
          <a:xfrm>
            <a:off x="560512" y="1916832"/>
            <a:ext cx="8856984" cy="4464496"/>
          </a:xfrm>
          <a:prstGeom prst="rect">
            <a:avLst/>
          </a:prstGeom>
        </p:spPr>
        <p:txBody>
          <a:bodyPr wrap="square">
            <a:noAutofit/>
          </a:bodyPr>
          <a:lstStyle>
            <a:lvl1pPr marL="360000" indent="-360000">
              <a:lnSpc>
                <a:spcPct val="100000"/>
              </a:lnSpc>
              <a:spcBef>
                <a:spcPts val="1200"/>
              </a:spcBef>
              <a:spcAft>
                <a:spcPts val="0"/>
              </a:spcAft>
              <a:buSzPct val="100000"/>
              <a:buFont typeface="Arial" pitchFamily="34" charset="0"/>
              <a:buChar char="•"/>
              <a:defRPr sz="2000" baseline="0">
                <a:latin typeface="Arial" pitchFamily="34" charset="0"/>
              </a:defRPr>
            </a:lvl1pPr>
            <a:lvl2pPr>
              <a:buNone/>
              <a:defRPr/>
            </a:lvl2pPr>
            <a:lvl3pPr>
              <a:buNone/>
              <a:defRPr/>
            </a:lvl3pPr>
            <a:lvl4pPr>
              <a:buNone/>
              <a:defRPr/>
            </a:lvl4pPr>
            <a:lvl5pPr>
              <a:buNone/>
              <a:defRPr/>
            </a:lvl5pPr>
          </a:lstStyle>
          <a:p>
            <a:pPr lvl="0"/>
            <a:r>
              <a:rPr lang="da-DK" smtClean="0"/>
              <a:t>Rediger typografien i masterens</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pic>
        <p:nvPicPr>
          <p:cNvPr id="8" name="Billede 7" descr="Baggrund Grøn.jpg"/>
          <p:cNvPicPr>
            <a:picLocks noChangeAspect="1"/>
          </p:cNvPicPr>
          <p:nvPr userDrawn="1"/>
        </p:nvPicPr>
        <p:blipFill>
          <a:blip r:embed="rId2"/>
          <a:stretch>
            <a:fillRect/>
          </a:stretch>
        </p:blipFill>
        <p:spPr>
          <a:xfrm>
            <a:off x="1524" y="0"/>
            <a:ext cx="9902952" cy="6858000"/>
          </a:xfrm>
          <a:prstGeom prst="rect">
            <a:avLst/>
          </a:prstGeom>
        </p:spPr>
      </p:pic>
      <p:sp>
        <p:nvSpPr>
          <p:cNvPr id="3" name="Picture Placeholder 2"/>
          <p:cNvSpPr>
            <a:spLocks noGrp="1"/>
          </p:cNvSpPr>
          <p:nvPr>
            <p:ph type="pic" idx="1"/>
          </p:nvPr>
        </p:nvSpPr>
        <p:spPr>
          <a:xfrm>
            <a:off x="5243216" y="1340768"/>
            <a:ext cx="4174280" cy="3600400"/>
          </a:xfrm>
          <a:prstGeom prst="rect">
            <a:avLst/>
          </a:prstGeom>
        </p:spPr>
        <p:txBody>
          <a:bodyPr/>
          <a:lstStyle>
            <a:lvl1pPr marL="0" indent="0" algn="ctr">
              <a:buNone/>
              <a:defRPr sz="2000"/>
            </a:lvl1pPr>
            <a:lvl2pPr marL="336774" indent="0">
              <a:buNone/>
              <a:defRPr sz="2100"/>
            </a:lvl2pPr>
            <a:lvl3pPr marL="673547" indent="0">
              <a:buNone/>
              <a:defRPr sz="1800"/>
            </a:lvl3pPr>
            <a:lvl4pPr marL="1010321" indent="0">
              <a:buNone/>
              <a:defRPr sz="1500"/>
            </a:lvl4pPr>
            <a:lvl5pPr marL="1347094" indent="0">
              <a:buNone/>
              <a:defRPr sz="1500"/>
            </a:lvl5pPr>
            <a:lvl6pPr marL="1683868" indent="0">
              <a:buNone/>
              <a:defRPr sz="1500"/>
            </a:lvl6pPr>
            <a:lvl7pPr marL="2020641" indent="0">
              <a:buNone/>
              <a:defRPr sz="1500"/>
            </a:lvl7pPr>
            <a:lvl8pPr marL="2357415" indent="0">
              <a:buNone/>
              <a:defRPr sz="1500"/>
            </a:lvl8pPr>
            <a:lvl9pPr marL="2694188" indent="0">
              <a:buNone/>
              <a:defRPr sz="1500"/>
            </a:lvl9pPr>
          </a:lstStyle>
          <a:p>
            <a:pPr lvl="0"/>
            <a:r>
              <a:rPr lang="da-DK" noProof="0" smtClean="0">
                <a:sym typeface="Georgia" charset="0"/>
              </a:rPr>
              <a:t>Klik på ikonet for at tilføje et billede</a:t>
            </a:r>
            <a:endParaRPr lang="da-DK" noProof="0" dirty="0">
              <a:sym typeface="Georgia" charset="0"/>
            </a:endParaRPr>
          </a:p>
        </p:txBody>
      </p:sp>
      <p:sp>
        <p:nvSpPr>
          <p:cNvPr id="6" name="Text Placeholder 6"/>
          <p:cNvSpPr>
            <a:spLocks noGrp="1" noChangeAspect="1"/>
          </p:cNvSpPr>
          <p:nvPr>
            <p:ph type="body" sz="quarter" idx="11"/>
          </p:nvPr>
        </p:nvSpPr>
        <p:spPr>
          <a:xfrm>
            <a:off x="560512" y="1340768"/>
            <a:ext cx="4536504" cy="3096344"/>
          </a:xfrm>
          <a:prstGeom prst="rect">
            <a:avLst/>
          </a:prstGeom>
        </p:spPr>
        <p:txBody>
          <a:bodyPr wrap="square">
            <a:noAutofit/>
          </a:bodyPr>
          <a:lstStyle>
            <a:lvl1pPr marL="360000" indent="-360000">
              <a:lnSpc>
                <a:spcPct val="100000"/>
              </a:lnSpc>
              <a:spcBef>
                <a:spcPts val="1200"/>
              </a:spcBef>
              <a:spcAft>
                <a:spcPts val="0"/>
              </a:spcAft>
              <a:buSzPct val="100000"/>
              <a:buFont typeface="Arial" pitchFamily="34" charset="0"/>
              <a:buChar char="•"/>
              <a:defRPr sz="2000" baseline="0">
                <a:latin typeface="Arial" pitchFamily="34" charset="0"/>
              </a:defRPr>
            </a:lvl1pPr>
            <a:lvl2pPr>
              <a:buNone/>
              <a:defRPr/>
            </a:lvl2pPr>
            <a:lvl3pPr>
              <a:buNone/>
              <a:defRPr/>
            </a:lvl3pPr>
            <a:lvl4pPr>
              <a:buNone/>
              <a:defRPr/>
            </a:lvl4pPr>
            <a:lvl5pPr>
              <a:buNone/>
              <a:defRPr/>
            </a:lvl5pPr>
          </a:lstStyle>
          <a:p>
            <a:pPr lvl="0"/>
            <a:r>
              <a:rPr lang="da-DK" smtClean="0"/>
              <a:t>Rediger typografien i masterens</a:t>
            </a:r>
          </a:p>
        </p:txBody>
      </p:sp>
      <p:sp>
        <p:nvSpPr>
          <p:cNvPr id="10" name="Titel 1"/>
          <p:cNvSpPr>
            <a:spLocks noGrp="1"/>
          </p:cNvSpPr>
          <p:nvPr>
            <p:ph type="title"/>
          </p:nvPr>
        </p:nvSpPr>
        <p:spPr>
          <a:xfrm>
            <a:off x="560512" y="404664"/>
            <a:ext cx="8856984" cy="576064"/>
          </a:xfrm>
          <a:prstGeom prst="rect">
            <a:avLst/>
          </a:prstGeom>
        </p:spPr>
        <p:txBody>
          <a:bodyPr/>
          <a:lstStyle>
            <a:lvl1pPr>
              <a:defRPr sz="3000" cap="none" baseline="0">
                <a:latin typeface="Arial" pitchFamily="34" charset="0"/>
              </a:defRPr>
            </a:lvl1pPr>
          </a:lstStyle>
          <a:p>
            <a:r>
              <a:rPr lang="da-DK" smtClean="0"/>
              <a:t>Klik for at redigere i master</a:t>
            </a:r>
            <a:endParaRPr lang="da-DK"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pic>
        <p:nvPicPr>
          <p:cNvPr id="7" name="Billede 6" descr="Baggrund Grøn - Bjælke.jpg"/>
          <p:cNvPicPr>
            <a:picLocks noChangeAspect="1"/>
          </p:cNvPicPr>
          <p:nvPr userDrawn="1"/>
        </p:nvPicPr>
        <p:blipFill>
          <a:blip r:embed="rId2"/>
          <a:stretch>
            <a:fillRect/>
          </a:stretch>
        </p:blipFill>
        <p:spPr>
          <a:xfrm>
            <a:off x="1524" y="0"/>
            <a:ext cx="9902952" cy="6858000"/>
          </a:xfrm>
          <a:prstGeom prst="rect">
            <a:avLst/>
          </a:prstGeom>
        </p:spPr>
      </p:pic>
      <p:sp>
        <p:nvSpPr>
          <p:cNvPr id="9" name="Titel 1"/>
          <p:cNvSpPr>
            <a:spLocks noGrp="1"/>
          </p:cNvSpPr>
          <p:nvPr>
            <p:ph type="title"/>
          </p:nvPr>
        </p:nvSpPr>
        <p:spPr>
          <a:xfrm>
            <a:off x="560512" y="404664"/>
            <a:ext cx="8856984" cy="576064"/>
          </a:xfrm>
          <a:prstGeom prst="rect">
            <a:avLst/>
          </a:prstGeom>
        </p:spPr>
        <p:txBody>
          <a:bodyPr/>
          <a:lstStyle>
            <a:lvl1pPr>
              <a:defRPr sz="3000" cap="none" baseline="0">
                <a:latin typeface="Arial" pitchFamily="34" charset="0"/>
              </a:defRPr>
            </a:lvl1pPr>
          </a:lstStyle>
          <a:p>
            <a:r>
              <a:rPr lang="da-DK" smtClean="0"/>
              <a:t>Klik for at redigere i master</a:t>
            </a:r>
            <a:endParaRPr lang="da-DK" dirty="0"/>
          </a:p>
        </p:txBody>
      </p:sp>
      <p:sp>
        <p:nvSpPr>
          <p:cNvPr id="10" name="Text Placeholder 6"/>
          <p:cNvSpPr>
            <a:spLocks noGrp="1" noChangeAspect="1"/>
          </p:cNvSpPr>
          <p:nvPr>
            <p:ph type="body" sz="quarter" idx="11"/>
          </p:nvPr>
        </p:nvSpPr>
        <p:spPr>
          <a:xfrm>
            <a:off x="560512" y="1340768"/>
            <a:ext cx="8856984" cy="4320480"/>
          </a:xfrm>
          <a:prstGeom prst="rect">
            <a:avLst/>
          </a:prstGeom>
        </p:spPr>
        <p:txBody>
          <a:bodyPr wrap="square">
            <a:noAutofit/>
          </a:bodyPr>
          <a:lstStyle>
            <a:lvl1pPr marL="360000" indent="-360000">
              <a:lnSpc>
                <a:spcPct val="100000"/>
              </a:lnSpc>
              <a:spcBef>
                <a:spcPts val="1200"/>
              </a:spcBef>
              <a:spcAft>
                <a:spcPts val="0"/>
              </a:spcAft>
              <a:buSzPct val="100000"/>
              <a:buFont typeface="Arial" pitchFamily="34" charset="0"/>
              <a:buChar char="•"/>
              <a:defRPr sz="2000" baseline="0">
                <a:latin typeface="Arial" pitchFamily="34" charset="0"/>
              </a:defRPr>
            </a:lvl1pPr>
            <a:lvl2pPr>
              <a:buNone/>
              <a:defRPr/>
            </a:lvl2pPr>
            <a:lvl3pPr>
              <a:buNone/>
              <a:defRPr/>
            </a:lvl3pPr>
            <a:lvl4pPr>
              <a:buNone/>
              <a:defRPr/>
            </a:lvl4pPr>
            <a:lvl5pPr>
              <a:buNone/>
              <a:defRPr/>
            </a:lvl5pPr>
          </a:lstStyle>
          <a:p>
            <a:pPr lvl="0"/>
            <a:r>
              <a:rPr lang="da-DK" smtClean="0"/>
              <a:t>Rediger typografien i masterens</a:t>
            </a:r>
          </a:p>
        </p:txBody>
      </p:sp>
      <p:pic>
        <p:nvPicPr>
          <p:cNvPr id="11" name="Billede 10" descr="Logo - Vejle Kommune hvid.png"/>
          <p:cNvPicPr>
            <a:picLocks noChangeAspect="1"/>
          </p:cNvPicPr>
          <p:nvPr userDrawn="1"/>
        </p:nvPicPr>
        <p:blipFill>
          <a:blip r:embed="rId3"/>
          <a:stretch>
            <a:fillRect/>
          </a:stretch>
        </p:blipFill>
        <p:spPr>
          <a:xfrm>
            <a:off x="7873275" y="6093296"/>
            <a:ext cx="1472212" cy="576064"/>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pic>
        <p:nvPicPr>
          <p:cNvPr id="3" name="Billede 2" descr="Baggrund Grøn - Bjælke og grafik øverst.jpg"/>
          <p:cNvPicPr>
            <a:picLocks noChangeAspect="1"/>
          </p:cNvPicPr>
          <p:nvPr userDrawn="1"/>
        </p:nvPicPr>
        <p:blipFill>
          <a:blip r:embed="rId2"/>
          <a:stretch>
            <a:fillRect/>
          </a:stretch>
        </p:blipFill>
        <p:spPr>
          <a:xfrm>
            <a:off x="1524" y="0"/>
            <a:ext cx="9902952" cy="6858000"/>
          </a:xfrm>
          <a:prstGeom prst="rect">
            <a:avLst/>
          </a:prstGeom>
        </p:spPr>
      </p:pic>
      <p:sp>
        <p:nvSpPr>
          <p:cNvPr id="4" name="Titel 1"/>
          <p:cNvSpPr>
            <a:spLocks noGrp="1"/>
          </p:cNvSpPr>
          <p:nvPr>
            <p:ph type="title"/>
          </p:nvPr>
        </p:nvSpPr>
        <p:spPr>
          <a:xfrm>
            <a:off x="2144688" y="557808"/>
            <a:ext cx="7266012" cy="1143000"/>
          </a:xfrm>
          <a:prstGeom prst="rect">
            <a:avLst/>
          </a:prstGeom>
        </p:spPr>
        <p:txBody>
          <a:bodyPr/>
          <a:lstStyle/>
          <a:p>
            <a:r>
              <a:rPr lang="da-DK" smtClean="0"/>
              <a:t>Klik for at redigere i master</a:t>
            </a:r>
            <a:endParaRPr lang="da-DK"/>
          </a:p>
        </p:txBody>
      </p:sp>
      <p:sp>
        <p:nvSpPr>
          <p:cNvPr id="6" name="Text Placeholder 6"/>
          <p:cNvSpPr>
            <a:spLocks noGrp="1" noChangeAspect="1"/>
          </p:cNvSpPr>
          <p:nvPr>
            <p:ph type="body" sz="quarter" idx="11"/>
          </p:nvPr>
        </p:nvSpPr>
        <p:spPr>
          <a:xfrm>
            <a:off x="560512" y="1916832"/>
            <a:ext cx="8856984" cy="3888432"/>
          </a:xfrm>
          <a:prstGeom prst="rect">
            <a:avLst/>
          </a:prstGeom>
        </p:spPr>
        <p:txBody>
          <a:bodyPr wrap="square">
            <a:noAutofit/>
          </a:bodyPr>
          <a:lstStyle>
            <a:lvl1pPr marL="360000" indent="-360000">
              <a:lnSpc>
                <a:spcPct val="100000"/>
              </a:lnSpc>
              <a:spcBef>
                <a:spcPts val="1200"/>
              </a:spcBef>
              <a:spcAft>
                <a:spcPts val="0"/>
              </a:spcAft>
              <a:buSzPct val="100000"/>
              <a:buFont typeface="Arial" pitchFamily="34" charset="0"/>
              <a:buChar char="•"/>
              <a:defRPr sz="2000" baseline="0">
                <a:latin typeface="Arial" pitchFamily="34" charset="0"/>
              </a:defRPr>
            </a:lvl1pPr>
            <a:lvl2pPr>
              <a:buNone/>
              <a:defRPr/>
            </a:lvl2pPr>
            <a:lvl3pPr>
              <a:buNone/>
              <a:defRPr/>
            </a:lvl3pPr>
            <a:lvl4pPr>
              <a:buNone/>
              <a:defRPr/>
            </a:lvl4pPr>
            <a:lvl5pPr>
              <a:buNone/>
              <a:defRPr/>
            </a:lvl5pPr>
          </a:lstStyle>
          <a:p>
            <a:pPr lvl="0"/>
            <a:r>
              <a:rPr lang="da-DK" smtClean="0"/>
              <a:t>Rediger typografien i masterens</a:t>
            </a:r>
          </a:p>
        </p:txBody>
      </p:sp>
      <p:pic>
        <p:nvPicPr>
          <p:cNvPr id="7" name="Billede 6" descr="Logo - Vejle Kommune hvid.png"/>
          <p:cNvPicPr>
            <a:picLocks noChangeAspect="1"/>
          </p:cNvPicPr>
          <p:nvPr userDrawn="1"/>
        </p:nvPicPr>
        <p:blipFill>
          <a:blip r:embed="rId3"/>
          <a:stretch>
            <a:fillRect/>
          </a:stretch>
        </p:blipFill>
        <p:spPr>
          <a:xfrm>
            <a:off x="7873275" y="6093296"/>
            <a:ext cx="1472212" cy="576064"/>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sæt billed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9906000" cy="6858000"/>
          </a:xfrm>
          <a:prstGeom prst="rect">
            <a:avLst/>
          </a:prstGeom>
        </p:spPr>
        <p:txBody>
          <a:bodyPr anchor="ctr"/>
          <a:lstStyle>
            <a:lvl1pPr marL="0" indent="0" algn="ctr">
              <a:buNone/>
              <a:defRPr sz="2400" baseline="0"/>
            </a:lvl1pPr>
            <a:lvl2pPr marL="336774" indent="0">
              <a:buNone/>
              <a:defRPr sz="2100"/>
            </a:lvl2pPr>
            <a:lvl3pPr marL="673547" indent="0">
              <a:buNone/>
              <a:defRPr sz="1800"/>
            </a:lvl3pPr>
            <a:lvl4pPr marL="1010321" indent="0">
              <a:buNone/>
              <a:defRPr sz="1500"/>
            </a:lvl4pPr>
            <a:lvl5pPr marL="1347094" indent="0">
              <a:buNone/>
              <a:defRPr sz="1500"/>
            </a:lvl5pPr>
            <a:lvl6pPr marL="1683868" indent="0">
              <a:buNone/>
              <a:defRPr sz="1500"/>
            </a:lvl6pPr>
            <a:lvl7pPr marL="2020641" indent="0">
              <a:buNone/>
              <a:defRPr sz="1500"/>
            </a:lvl7pPr>
            <a:lvl8pPr marL="2357415" indent="0">
              <a:buNone/>
              <a:defRPr sz="1500"/>
            </a:lvl8pPr>
            <a:lvl9pPr marL="2694188" indent="0">
              <a:buNone/>
              <a:defRPr sz="1500"/>
            </a:lvl9pPr>
          </a:lstStyle>
          <a:p>
            <a:pPr lvl="0"/>
            <a:r>
              <a:rPr lang="da-DK" noProof="0" dirty="0" smtClean="0">
                <a:sym typeface="Georgia" charset="0"/>
              </a:rPr>
              <a:t>Klik på ikonet for at tilføje et billede</a:t>
            </a:r>
            <a:br>
              <a:rPr lang="da-DK" noProof="0" dirty="0" smtClean="0">
                <a:sym typeface="Georgia" charset="0"/>
              </a:rPr>
            </a:br>
            <a:r>
              <a:rPr lang="da-DK" noProof="0" dirty="0" smtClean="0">
                <a:sym typeface="Georgia" charset="0"/>
              </a:rPr>
              <a:t/>
            </a:r>
            <a:br>
              <a:rPr lang="da-DK" noProof="0" dirty="0" smtClean="0">
                <a:sym typeface="Georgia" charset="0"/>
              </a:rPr>
            </a:br>
            <a:r>
              <a:rPr lang="da-DK" noProof="0" dirty="0" smtClean="0">
                <a:sym typeface="Georgia" charset="0"/>
              </a:rPr>
              <a:t/>
            </a:r>
            <a:br>
              <a:rPr lang="da-DK" noProof="0" dirty="0" smtClean="0">
                <a:sym typeface="Georgia" charset="0"/>
              </a:rPr>
            </a:br>
            <a:endParaRPr lang="da-DK" noProof="0" dirty="0">
              <a:sym typeface="Georgia"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8" r:id="rId1"/>
    <p:sldLayoutId id="2147483690" r:id="rId2"/>
    <p:sldLayoutId id="2147483683" r:id="rId3"/>
    <p:sldLayoutId id="2147483691" r:id="rId4"/>
    <p:sldLayoutId id="2147483692" r:id="rId5"/>
    <p:sldLayoutId id="2147483689" r:id="rId6"/>
    <p:sldLayoutId id="2147483687" r:id="rId7"/>
  </p:sldLayoutIdLst>
  <p:transition/>
  <p:hf hdr="0" ftr="0" dt="0"/>
  <p:txStyles>
    <p:titleStyle>
      <a:lvl1pPr algn="l" rtl="0" eaLnBrk="1" fontAlgn="base" hangingPunct="1">
        <a:spcBef>
          <a:spcPct val="0"/>
        </a:spcBef>
        <a:spcAft>
          <a:spcPct val="0"/>
        </a:spcAft>
        <a:defRPr sz="2700" cap="small">
          <a:solidFill>
            <a:schemeClr val="tx1"/>
          </a:solidFill>
          <a:latin typeface="+mj-lt"/>
          <a:ea typeface="+mj-ea"/>
          <a:cs typeface="+mj-cs"/>
          <a:sym typeface="Georgia" pitchFamily="18" charset="0"/>
        </a:defRPr>
      </a:lvl1pPr>
      <a:lvl2pPr algn="l" rtl="0" eaLnBrk="1" fontAlgn="base" hangingPunct="1">
        <a:spcBef>
          <a:spcPct val="0"/>
        </a:spcBef>
        <a:spcAft>
          <a:spcPct val="0"/>
        </a:spcAft>
        <a:defRPr sz="2700">
          <a:solidFill>
            <a:schemeClr val="tx1"/>
          </a:solidFill>
          <a:latin typeface="Georgia" charset="0"/>
          <a:ea typeface="ヒラギノ明朝 ProN W3" charset="-128"/>
          <a:cs typeface="ヒラギノ明朝 ProN W3" charset="-128"/>
          <a:sym typeface="Georgia" pitchFamily="18" charset="0"/>
        </a:defRPr>
      </a:lvl2pPr>
      <a:lvl3pPr algn="l" rtl="0" eaLnBrk="1" fontAlgn="base" hangingPunct="1">
        <a:spcBef>
          <a:spcPct val="0"/>
        </a:spcBef>
        <a:spcAft>
          <a:spcPct val="0"/>
        </a:spcAft>
        <a:defRPr sz="2700">
          <a:solidFill>
            <a:schemeClr val="tx1"/>
          </a:solidFill>
          <a:latin typeface="Georgia" charset="0"/>
          <a:ea typeface="ヒラギノ明朝 ProN W3" charset="-128"/>
          <a:cs typeface="ヒラギノ明朝 ProN W3" charset="-128"/>
          <a:sym typeface="Georgia" pitchFamily="18" charset="0"/>
        </a:defRPr>
      </a:lvl3pPr>
      <a:lvl4pPr algn="l" rtl="0" eaLnBrk="1" fontAlgn="base" hangingPunct="1">
        <a:spcBef>
          <a:spcPct val="0"/>
        </a:spcBef>
        <a:spcAft>
          <a:spcPct val="0"/>
        </a:spcAft>
        <a:defRPr sz="2700">
          <a:solidFill>
            <a:schemeClr val="tx1"/>
          </a:solidFill>
          <a:latin typeface="Georgia" charset="0"/>
          <a:ea typeface="ヒラギノ明朝 ProN W3" charset="-128"/>
          <a:cs typeface="ヒラギノ明朝 ProN W3" charset="-128"/>
          <a:sym typeface="Georgia" pitchFamily="18" charset="0"/>
        </a:defRPr>
      </a:lvl4pPr>
      <a:lvl5pPr algn="l" rtl="0" eaLnBrk="1" fontAlgn="base" hangingPunct="1">
        <a:spcBef>
          <a:spcPct val="0"/>
        </a:spcBef>
        <a:spcAft>
          <a:spcPct val="0"/>
        </a:spcAft>
        <a:defRPr sz="2700">
          <a:solidFill>
            <a:schemeClr val="tx1"/>
          </a:solidFill>
          <a:latin typeface="Georgia" charset="0"/>
          <a:ea typeface="ヒラギノ明朝 ProN W3" charset="-128"/>
          <a:cs typeface="ヒラギノ明朝 ProN W3" charset="-128"/>
          <a:sym typeface="Georgia" pitchFamily="18" charset="0"/>
        </a:defRPr>
      </a:lvl5pPr>
      <a:lvl6pPr marL="336774" algn="l" rtl="0" eaLnBrk="1" fontAlgn="base" hangingPunct="1">
        <a:spcBef>
          <a:spcPct val="0"/>
        </a:spcBef>
        <a:spcAft>
          <a:spcPct val="0"/>
        </a:spcAft>
        <a:defRPr sz="2700">
          <a:solidFill>
            <a:schemeClr val="tx1"/>
          </a:solidFill>
          <a:latin typeface="Georgia" charset="0"/>
          <a:ea typeface="ヒラギノ明朝 ProN W3" charset="-128"/>
          <a:cs typeface="ヒラギノ明朝 ProN W3" charset="-128"/>
          <a:sym typeface="Georgia" charset="0"/>
        </a:defRPr>
      </a:lvl6pPr>
      <a:lvl7pPr marL="673547" algn="l" rtl="0" eaLnBrk="1" fontAlgn="base" hangingPunct="1">
        <a:spcBef>
          <a:spcPct val="0"/>
        </a:spcBef>
        <a:spcAft>
          <a:spcPct val="0"/>
        </a:spcAft>
        <a:defRPr sz="2700">
          <a:solidFill>
            <a:schemeClr val="tx1"/>
          </a:solidFill>
          <a:latin typeface="Georgia" charset="0"/>
          <a:ea typeface="ヒラギノ明朝 ProN W3" charset="-128"/>
          <a:cs typeface="ヒラギノ明朝 ProN W3" charset="-128"/>
          <a:sym typeface="Georgia" charset="0"/>
        </a:defRPr>
      </a:lvl7pPr>
      <a:lvl8pPr marL="1010321" algn="l" rtl="0" eaLnBrk="1" fontAlgn="base" hangingPunct="1">
        <a:spcBef>
          <a:spcPct val="0"/>
        </a:spcBef>
        <a:spcAft>
          <a:spcPct val="0"/>
        </a:spcAft>
        <a:defRPr sz="2700">
          <a:solidFill>
            <a:schemeClr val="tx1"/>
          </a:solidFill>
          <a:latin typeface="Georgia" charset="0"/>
          <a:ea typeface="ヒラギノ明朝 ProN W3" charset="-128"/>
          <a:cs typeface="ヒラギノ明朝 ProN W3" charset="-128"/>
          <a:sym typeface="Georgia" charset="0"/>
        </a:defRPr>
      </a:lvl8pPr>
      <a:lvl9pPr marL="1347094" algn="l" rtl="0" eaLnBrk="1" fontAlgn="base" hangingPunct="1">
        <a:spcBef>
          <a:spcPct val="0"/>
        </a:spcBef>
        <a:spcAft>
          <a:spcPct val="0"/>
        </a:spcAft>
        <a:defRPr sz="2700">
          <a:solidFill>
            <a:schemeClr val="tx1"/>
          </a:solidFill>
          <a:latin typeface="Georgia" charset="0"/>
          <a:ea typeface="ヒラギノ明朝 ProN W3" charset="-128"/>
          <a:cs typeface="ヒラギノ明朝 ProN W3" charset="-128"/>
          <a:sym typeface="Georgia" charset="0"/>
        </a:defRPr>
      </a:lvl9pPr>
    </p:titleStyle>
    <p:bodyStyle>
      <a:lvl1pPr marL="263525" indent="-263525" algn="l" rtl="0" eaLnBrk="1" fontAlgn="base" hangingPunct="1">
        <a:spcBef>
          <a:spcPts val="1763"/>
        </a:spcBef>
        <a:spcAft>
          <a:spcPct val="0"/>
        </a:spcAft>
        <a:buSzPct val="171000"/>
        <a:buFont typeface="Georgia" pitchFamily="18" charset="0"/>
        <a:buChar char="•"/>
        <a:defRPr>
          <a:solidFill>
            <a:schemeClr val="tx1"/>
          </a:solidFill>
          <a:latin typeface="+mn-lt"/>
          <a:ea typeface="+mn-ea"/>
          <a:cs typeface="+mn-cs"/>
          <a:sym typeface="Georgia" pitchFamily="18" charset="0"/>
        </a:defRPr>
      </a:lvl1pPr>
      <a:lvl2pPr marL="263525" indent="-263525" algn="l" rtl="0" eaLnBrk="1" fontAlgn="base" hangingPunct="1">
        <a:spcBef>
          <a:spcPts val="1763"/>
        </a:spcBef>
        <a:spcAft>
          <a:spcPct val="0"/>
        </a:spcAft>
        <a:buSzPct val="171000"/>
        <a:buFont typeface="Georgia" pitchFamily="18" charset="0"/>
        <a:buChar char="•"/>
        <a:defRPr>
          <a:solidFill>
            <a:schemeClr val="tx1"/>
          </a:solidFill>
          <a:latin typeface="+mn-lt"/>
          <a:ea typeface="+mn-ea"/>
          <a:cs typeface="+mn-cs"/>
          <a:sym typeface="Georgia" pitchFamily="18" charset="0"/>
        </a:defRPr>
      </a:lvl2pPr>
      <a:lvl3pPr marL="263525" indent="-263525" algn="l" rtl="0" eaLnBrk="1" fontAlgn="base" hangingPunct="1">
        <a:spcBef>
          <a:spcPts val="1763"/>
        </a:spcBef>
        <a:spcAft>
          <a:spcPct val="0"/>
        </a:spcAft>
        <a:buSzPct val="171000"/>
        <a:buFont typeface="Georgia" pitchFamily="18" charset="0"/>
        <a:buChar char="•"/>
        <a:defRPr>
          <a:solidFill>
            <a:schemeClr val="tx1"/>
          </a:solidFill>
          <a:latin typeface="+mn-lt"/>
          <a:ea typeface="+mn-ea"/>
          <a:cs typeface="+mn-cs"/>
          <a:sym typeface="Georgia" pitchFamily="18" charset="0"/>
        </a:defRPr>
      </a:lvl3pPr>
      <a:lvl4pPr marL="263525" indent="-263525" algn="l" rtl="0" eaLnBrk="1" fontAlgn="base" hangingPunct="1">
        <a:spcBef>
          <a:spcPts val="1763"/>
        </a:spcBef>
        <a:spcAft>
          <a:spcPct val="0"/>
        </a:spcAft>
        <a:buSzPct val="171000"/>
        <a:buFont typeface="Georgia" pitchFamily="18" charset="0"/>
        <a:buChar char="•"/>
        <a:defRPr>
          <a:solidFill>
            <a:schemeClr val="tx1"/>
          </a:solidFill>
          <a:latin typeface="+mn-lt"/>
          <a:ea typeface="+mn-ea"/>
          <a:cs typeface="+mn-cs"/>
          <a:sym typeface="Georgia" pitchFamily="18" charset="0"/>
        </a:defRPr>
      </a:lvl4pPr>
      <a:lvl5pPr marL="263525" indent="-263525" algn="l" rtl="0" eaLnBrk="1" fontAlgn="base" hangingPunct="1">
        <a:spcBef>
          <a:spcPts val="1763"/>
        </a:spcBef>
        <a:spcAft>
          <a:spcPct val="0"/>
        </a:spcAft>
        <a:buSzPct val="171000"/>
        <a:buFont typeface="Georgia" pitchFamily="18" charset="0"/>
        <a:buChar char="•"/>
        <a:defRPr>
          <a:solidFill>
            <a:schemeClr val="tx1"/>
          </a:solidFill>
          <a:latin typeface="+mn-lt"/>
          <a:ea typeface="+mn-ea"/>
          <a:cs typeface="+mn-cs"/>
          <a:sym typeface="Georgia" pitchFamily="18" charset="0"/>
        </a:defRPr>
      </a:lvl5pPr>
      <a:lvl6pPr marL="601047" indent="-264274" algn="l" rtl="0" eaLnBrk="1" fontAlgn="base" hangingPunct="1">
        <a:spcBef>
          <a:spcPts val="1768"/>
        </a:spcBef>
        <a:spcAft>
          <a:spcPct val="0"/>
        </a:spcAft>
        <a:buSzPct val="171000"/>
        <a:buFont typeface="Georgia" charset="0"/>
        <a:buChar char="•"/>
        <a:defRPr sz="1800">
          <a:solidFill>
            <a:schemeClr val="tx1"/>
          </a:solidFill>
          <a:latin typeface="+mn-lt"/>
          <a:ea typeface="+mn-ea"/>
          <a:cs typeface="+mn-cs"/>
          <a:sym typeface="Georgia" charset="0"/>
        </a:defRPr>
      </a:lvl6pPr>
      <a:lvl7pPr marL="937821" indent="-264274" algn="l" rtl="0" eaLnBrk="1" fontAlgn="base" hangingPunct="1">
        <a:spcBef>
          <a:spcPts val="1768"/>
        </a:spcBef>
        <a:spcAft>
          <a:spcPct val="0"/>
        </a:spcAft>
        <a:buSzPct val="171000"/>
        <a:buFont typeface="Georgia" charset="0"/>
        <a:buChar char="•"/>
        <a:defRPr sz="1800">
          <a:solidFill>
            <a:schemeClr val="tx1"/>
          </a:solidFill>
          <a:latin typeface="+mn-lt"/>
          <a:ea typeface="+mn-ea"/>
          <a:cs typeface="+mn-cs"/>
          <a:sym typeface="Georgia" charset="0"/>
        </a:defRPr>
      </a:lvl7pPr>
      <a:lvl8pPr marL="1274594" indent="-264274" algn="l" rtl="0" eaLnBrk="1" fontAlgn="base" hangingPunct="1">
        <a:spcBef>
          <a:spcPts val="1768"/>
        </a:spcBef>
        <a:spcAft>
          <a:spcPct val="0"/>
        </a:spcAft>
        <a:buSzPct val="171000"/>
        <a:buFont typeface="Georgia" charset="0"/>
        <a:buChar char="•"/>
        <a:defRPr sz="1800">
          <a:solidFill>
            <a:schemeClr val="tx1"/>
          </a:solidFill>
          <a:latin typeface="+mn-lt"/>
          <a:ea typeface="+mn-ea"/>
          <a:cs typeface="+mn-cs"/>
          <a:sym typeface="Georgia" charset="0"/>
        </a:defRPr>
      </a:lvl8pPr>
      <a:lvl9pPr marL="1611368" indent="-264274" algn="l" rtl="0" eaLnBrk="1" fontAlgn="base" hangingPunct="1">
        <a:spcBef>
          <a:spcPts val="1768"/>
        </a:spcBef>
        <a:spcAft>
          <a:spcPct val="0"/>
        </a:spcAft>
        <a:buSzPct val="171000"/>
        <a:buFont typeface="Georgia" charset="0"/>
        <a:buChar char="•"/>
        <a:defRPr sz="1800">
          <a:solidFill>
            <a:schemeClr val="tx1"/>
          </a:solidFill>
          <a:latin typeface="+mn-lt"/>
          <a:ea typeface="+mn-ea"/>
          <a:cs typeface="+mn-cs"/>
          <a:sym typeface="Georgia" charset="0"/>
        </a:defRPr>
      </a:lvl9pPr>
    </p:bodyStyle>
    <p:otherStyle>
      <a:defPPr>
        <a:defRPr lang="da-DK"/>
      </a:defPPr>
      <a:lvl1pPr marL="0" algn="l" defTabSz="336774" rtl="0" eaLnBrk="1" latinLnBrk="0" hangingPunct="1">
        <a:defRPr sz="1300" kern="1200">
          <a:solidFill>
            <a:schemeClr val="tx1"/>
          </a:solidFill>
          <a:latin typeface="+mn-lt"/>
          <a:ea typeface="+mn-ea"/>
          <a:cs typeface="+mn-cs"/>
        </a:defRPr>
      </a:lvl1pPr>
      <a:lvl2pPr marL="336774" algn="l" defTabSz="336774" rtl="0" eaLnBrk="1" latinLnBrk="0" hangingPunct="1">
        <a:defRPr sz="1300" kern="1200">
          <a:solidFill>
            <a:schemeClr val="tx1"/>
          </a:solidFill>
          <a:latin typeface="+mn-lt"/>
          <a:ea typeface="+mn-ea"/>
          <a:cs typeface="+mn-cs"/>
        </a:defRPr>
      </a:lvl2pPr>
      <a:lvl3pPr marL="673547" algn="l" defTabSz="336774" rtl="0" eaLnBrk="1" latinLnBrk="0" hangingPunct="1">
        <a:defRPr sz="1300" kern="1200">
          <a:solidFill>
            <a:schemeClr val="tx1"/>
          </a:solidFill>
          <a:latin typeface="+mn-lt"/>
          <a:ea typeface="+mn-ea"/>
          <a:cs typeface="+mn-cs"/>
        </a:defRPr>
      </a:lvl3pPr>
      <a:lvl4pPr marL="1010321" algn="l" defTabSz="336774" rtl="0" eaLnBrk="1" latinLnBrk="0" hangingPunct="1">
        <a:defRPr sz="1300" kern="1200">
          <a:solidFill>
            <a:schemeClr val="tx1"/>
          </a:solidFill>
          <a:latin typeface="+mn-lt"/>
          <a:ea typeface="+mn-ea"/>
          <a:cs typeface="+mn-cs"/>
        </a:defRPr>
      </a:lvl4pPr>
      <a:lvl5pPr marL="1347094" algn="l" defTabSz="336774" rtl="0" eaLnBrk="1" latinLnBrk="0" hangingPunct="1">
        <a:defRPr sz="1300" kern="1200">
          <a:solidFill>
            <a:schemeClr val="tx1"/>
          </a:solidFill>
          <a:latin typeface="+mn-lt"/>
          <a:ea typeface="+mn-ea"/>
          <a:cs typeface="+mn-cs"/>
        </a:defRPr>
      </a:lvl5pPr>
      <a:lvl6pPr marL="1683868" algn="l" defTabSz="336774" rtl="0" eaLnBrk="1" latinLnBrk="0" hangingPunct="1">
        <a:defRPr sz="1300" kern="1200">
          <a:solidFill>
            <a:schemeClr val="tx1"/>
          </a:solidFill>
          <a:latin typeface="+mn-lt"/>
          <a:ea typeface="+mn-ea"/>
          <a:cs typeface="+mn-cs"/>
        </a:defRPr>
      </a:lvl6pPr>
      <a:lvl7pPr marL="2020641" algn="l" defTabSz="336774" rtl="0" eaLnBrk="1" latinLnBrk="0" hangingPunct="1">
        <a:defRPr sz="1300" kern="1200">
          <a:solidFill>
            <a:schemeClr val="tx1"/>
          </a:solidFill>
          <a:latin typeface="+mn-lt"/>
          <a:ea typeface="+mn-ea"/>
          <a:cs typeface="+mn-cs"/>
        </a:defRPr>
      </a:lvl7pPr>
      <a:lvl8pPr marL="2357415" algn="l" defTabSz="336774" rtl="0" eaLnBrk="1" latinLnBrk="0" hangingPunct="1">
        <a:defRPr sz="1300" kern="1200">
          <a:solidFill>
            <a:schemeClr val="tx1"/>
          </a:solidFill>
          <a:latin typeface="+mn-lt"/>
          <a:ea typeface="+mn-ea"/>
          <a:cs typeface="+mn-cs"/>
        </a:defRPr>
      </a:lvl8pPr>
      <a:lvl9pPr marL="2694188" algn="l" defTabSz="33677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0512" y="404664"/>
            <a:ext cx="8856984" cy="1512168"/>
          </a:xfrm>
        </p:spPr>
        <p:txBody>
          <a:bodyPr/>
          <a:lstStyle/>
          <a:p>
            <a:pPr algn="ctr"/>
            <a:r>
              <a:rPr lang="da-DK" sz="3600" dirty="0" smtClean="0"/>
              <a:t/>
            </a:r>
            <a:br>
              <a:rPr lang="da-DK" sz="3600" dirty="0" smtClean="0"/>
            </a:br>
            <a:r>
              <a:rPr lang="da-DK" sz="3600" dirty="0" smtClean="0"/>
              <a:t>Sundhedscenter Vejle - Sundhedskurser</a:t>
            </a:r>
            <a:endParaRPr lang="da-DK" sz="3600" dirty="0"/>
          </a:p>
        </p:txBody>
      </p:sp>
      <p:sp>
        <p:nvSpPr>
          <p:cNvPr id="3" name="Pladsholder til tekst 2"/>
          <p:cNvSpPr>
            <a:spLocks noGrp="1"/>
          </p:cNvSpPr>
          <p:nvPr>
            <p:ph type="body" sz="quarter" idx="11"/>
          </p:nvPr>
        </p:nvSpPr>
        <p:spPr>
          <a:xfrm>
            <a:off x="560512" y="2132856"/>
            <a:ext cx="8856984" cy="2376264"/>
          </a:xfrm>
        </p:spPr>
        <p:txBody>
          <a:bodyPr/>
          <a:lstStyle/>
          <a:p>
            <a:pPr marL="0" indent="0" algn="ctr">
              <a:buNone/>
            </a:pPr>
            <a:r>
              <a:rPr lang="da-DK" sz="2400" dirty="0" smtClean="0"/>
              <a:t>Overvægtsindsats på området for overvægt / overspisning </a:t>
            </a:r>
          </a:p>
          <a:p>
            <a:endParaRPr lang="da-DK" dirty="0" smtClean="0"/>
          </a:p>
          <a:p>
            <a:pPr marL="0" indent="0">
              <a:buNone/>
            </a:pPr>
            <a:r>
              <a:rPr lang="da-DK" dirty="0"/>
              <a:t>	</a:t>
            </a:r>
          </a:p>
        </p:txBody>
      </p:sp>
    </p:spTree>
    <p:extLst>
      <p:ext uri="{BB962C8B-B14F-4D97-AF65-F5344CB8AC3E}">
        <p14:creationId xmlns:p14="http://schemas.microsoft.com/office/powerpoint/2010/main" val="13683595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solidFill>
                  <a:srgbClr val="280000"/>
                </a:solidFill>
              </a:rPr>
              <a:t>SPOT på din livsstil </a:t>
            </a:r>
            <a:br>
              <a:rPr lang="da-DK" dirty="0" smtClean="0">
                <a:solidFill>
                  <a:srgbClr val="280000"/>
                </a:solidFill>
              </a:rPr>
            </a:br>
            <a:endParaRPr lang="da-DK" dirty="0">
              <a:solidFill>
                <a:srgbClr val="280000"/>
              </a:solidFill>
            </a:endParaRPr>
          </a:p>
        </p:txBody>
      </p:sp>
      <p:sp>
        <p:nvSpPr>
          <p:cNvPr id="3" name="Pladsholder til tekst 2"/>
          <p:cNvSpPr>
            <a:spLocks noGrp="1"/>
          </p:cNvSpPr>
          <p:nvPr>
            <p:ph type="body" sz="quarter" idx="11"/>
          </p:nvPr>
        </p:nvSpPr>
        <p:spPr>
          <a:xfrm>
            <a:off x="560512" y="1052736"/>
            <a:ext cx="8856984" cy="4248472"/>
          </a:xfrm>
        </p:spPr>
        <p:txBody>
          <a:bodyPr/>
          <a:lstStyle/>
          <a:p>
            <a:pPr lvl="1"/>
            <a:r>
              <a:rPr lang="da-DK" dirty="0" smtClean="0"/>
              <a:t>				</a:t>
            </a:r>
            <a:r>
              <a:rPr lang="da-DK" sz="2800" dirty="0" smtClean="0"/>
              <a:t>S = Struktur</a:t>
            </a:r>
          </a:p>
          <a:p>
            <a:pPr lvl="1"/>
            <a:r>
              <a:rPr lang="da-DK" sz="2800" dirty="0" smtClean="0"/>
              <a:t>				P = Prioritering</a:t>
            </a:r>
          </a:p>
          <a:p>
            <a:pPr lvl="1"/>
            <a:r>
              <a:rPr lang="da-DK" sz="2800" dirty="0" smtClean="0"/>
              <a:t>				O = Overspisning</a:t>
            </a:r>
          </a:p>
          <a:p>
            <a:pPr lvl="1"/>
            <a:r>
              <a:rPr lang="da-DK" sz="2800" dirty="0" smtClean="0"/>
              <a:t>				T = Trivsel</a:t>
            </a:r>
          </a:p>
          <a:p>
            <a:pPr lvl="1" algn="ctr"/>
            <a:r>
              <a:rPr lang="da-DK" sz="2800" dirty="0" smtClean="0"/>
              <a:t>	</a:t>
            </a:r>
            <a:r>
              <a:rPr lang="da-DK" sz="2400" dirty="0" err="1" smtClean="0"/>
              <a:t>Mestringskursus</a:t>
            </a:r>
            <a:r>
              <a:rPr lang="da-DK" sz="2400" dirty="0" smtClean="0"/>
              <a:t> hvor vi sammen med borgeren afdække de mønstre der gør forandringen i livsstilen svær  </a:t>
            </a:r>
            <a:endParaRPr lang="da-DK" sz="2400" dirty="0"/>
          </a:p>
          <a:p>
            <a:pPr lvl="1" algn="ctr"/>
            <a:endParaRPr lang="da-DK" sz="2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1"/>
          </p:nvPr>
        </p:nvSpPr>
        <p:spPr>
          <a:xfrm>
            <a:off x="0" y="980728"/>
            <a:ext cx="9705528" cy="4968552"/>
          </a:xfrm>
        </p:spPr>
        <p:txBody>
          <a:bodyPr/>
          <a:lstStyle/>
          <a:p>
            <a:pPr lvl="1" algn="ctr"/>
            <a:endParaRPr lang="da-DK" sz="2600" dirty="0" smtClean="0"/>
          </a:p>
          <a:p>
            <a:pPr lvl="1" algn="ctr"/>
            <a:r>
              <a:rPr lang="da-DK" sz="2600" dirty="0" smtClean="0"/>
              <a:t>Varighed: 6 </a:t>
            </a:r>
            <a:r>
              <a:rPr lang="da-DK" sz="2600" dirty="0" err="1" smtClean="0"/>
              <a:t>mdr</a:t>
            </a:r>
            <a:r>
              <a:rPr lang="da-DK" sz="2600" dirty="0" smtClean="0"/>
              <a:t> (25 mødegange), som er fordelt med: </a:t>
            </a:r>
          </a:p>
          <a:p>
            <a:pPr lvl="1" algn="ctr"/>
            <a:r>
              <a:rPr lang="da-DK" sz="2600" b="1" dirty="0" smtClean="0"/>
              <a:t>Motivationsforløb – 6 uger (ca. 2-5 pers.).</a:t>
            </a:r>
          </a:p>
          <a:p>
            <a:pPr lvl="1" algn="ctr"/>
            <a:r>
              <a:rPr lang="da-DK" sz="2600" dirty="0" smtClean="0"/>
              <a:t>Afsluttes med en individuel samtale ift. afklaring af om borgeren skal videre på hovedforløbet. </a:t>
            </a:r>
          </a:p>
          <a:p>
            <a:pPr lvl="1" algn="ctr"/>
            <a:r>
              <a:rPr lang="da-DK" sz="2600" b="1" dirty="0" smtClean="0"/>
              <a:t>Hovedforløb – 19 uger (løbende optag, max 8 pers.)</a:t>
            </a:r>
          </a:p>
          <a:p>
            <a:pPr lvl="1" algn="ctr"/>
            <a:r>
              <a:rPr lang="da-DK" sz="2600" dirty="0" smtClean="0"/>
              <a:t>Afsluttes med en individuel samtale ift. hvad borgeren skal arbejde videre med efter forløbet. </a:t>
            </a:r>
          </a:p>
          <a:p>
            <a:pPr lvl="1" algn="ctr"/>
            <a:endParaRPr lang="da-DK" sz="2600" dirty="0" smtClean="0"/>
          </a:p>
          <a:p>
            <a:pPr lvl="1" algn="ctr"/>
            <a:endParaRPr lang="da-DK" sz="2600" dirty="0"/>
          </a:p>
        </p:txBody>
      </p:sp>
      <p:sp>
        <p:nvSpPr>
          <p:cNvPr id="4" name="Titel 3"/>
          <p:cNvSpPr>
            <a:spLocks noGrp="1"/>
          </p:cNvSpPr>
          <p:nvPr>
            <p:ph type="title"/>
          </p:nvPr>
        </p:nvSpPr>
        <p:spPr/>
        <p:txBody>
          <a:bodyPr/>
          <a:lstStyle/>
          <a:p>
            <a:pPr algn="ctr"/>
            <a:r>
              <a:rPr lang="da-DK" sz="3600" dirty="0" err="1" smtClean="0">
                <a:solidFill>
                  <a:srgbClr val="280000"/>
                </a:solidFill>
              </a:rPr>
              <a:t>Mestringskursus</a:t>
            </a:r>
            <a:endParaRPr lang="da-DK" sz="3600" dirty="0">
              <a:solidFill>
                <a:srgbClr val="28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sz="4000" dirty="0" smtClean="0"/>
              <a:t>Undervisere på forløbet	</a:t>
            </a:r>
            <a:endParaRPr lang="da-DK" sz="4000" dirty="0"/>
          </a:p>
        </p:txBody>
      </p:sp>
      <p:sp>
        <p:nvSpPr>
          <p:cNvPr id="3" name="Pladsholder til tekst 2"/>
          <p:cNvSpPr>
            <a:spLocks noGrp="1"/>
          </p:cNvSpPr>
          <p:nvPr>
            <p:ph type="body" sz="quarter" idx="11"/>
          </p:nvPr>
        </p:nvSpPr>
        <p:spPr>
          <a:xfrm>
            <a:off x="1640632" y="1268760"/>
            <a:ext cx="7344816" cy="3168352"/>
          </a:xfrm>
        </p:spPr>
        <p:txBody>
          <a:bodyPr/>
          <a:lstStyle/>
          <a:p>
            <a:endParaRPr lang="da-DK" dirty="0" smtClean="0"/>
          </a:p>
          <a:p>
            <a:r>
              <a:rPr lang="da-DK" sz="3200" dirty="0" smtClean="0"/>
              <a:t>Camilla Muff Donneborg (Psykolog)</a:t>
            </a:r>
          </a:p>
          <a:p>
            <a:r>
              <a:rPr lang="da-DK" sz="3200" dirty="0" smtClean="0"/>
              <a:t>Marianne Nøhr Birk (Fysioterapeut)</a:t>
            </a:r>
          </a:p>
          <a:p>
            <a:r>
              <a:rPr lang="da-DK" sz="3200" dirty="0" smtClean="0"/>
              <a:t>Marianne Bundgaard (Diætist</a:t>
            </a:r>
            <a:r>
              <a:rPr lang="da-DK" sz="2400" dirty="0" smtClean="0"/>
              <a:t>)</a:t>
            </a:r>
            <a:endParaRPr lang="da-DK" sz="2400" dirty="0"/>
          </a:p>
        </p:txBody>
      </p:sp>
    </p:spTree>
    <p:extLst>
      <p:ext uri="{BB962C8B-B14F-4D97-AF65-F5344CB8AC3E}">
        <p14:creationId xmlns:p14="http://schemas.microsoft.com/office/powerpoint/2010/main" val="26624573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4536" y="260648"/>
            <a:ext cx="8856984" cy="576064"/>
          </a:xfrm>
        </p:spPr>
        <p:txBody>
          <a:bodyPr/>
          <a:lstStyle/>
          <a:p>
            <a:pPr algn="ctr"/>
            <a:r>
              <a:rPr lang="da-DK" dirty="0" smtClean="0"/>
              <a:t>Erfaringer fra forløbene:</a:t>
            </a:r>
            <a:endParaRPr lang="da-DK" dirty="0"/>
          </a:p>
        </p:txBody>
      </p:sp>
      <p:sp>
        <p:nvSpPr>
          <p:cNvPr id="3" name="Pladsholder til tekst 2"/>
          <p:cNvSpPr>
            <a:spLocks noGrp="1"/>
          </p:cNvSpPr>
          <p:nvPr>
            <p:ph type="body" sz="quarter" idx="11"/>
          </p:nvPr>
        </p:nvSpPr>
        <p:spPr/>
        <p:txBody>
          <a:bodyPr/>
          <a:lstStyle/>
          <a:p>
            <a:r>
              <a:rPr lang="da-DK" dirty="0" smtClean="0"/>
              <a:t>Borgerne opnår større indsigt i de mekanismer der ligger bag deres handlemønstre og dermed også spisningen</a:t>
            </a:r>
          </a:p>
          <a:p>
            <a:r>
              <a:rPr lang="da-DK" dirty="0" smtClean="0"/>
              <a:t>De oplever at blive i stand til at møde sig selv med en højere grad af venlighed</a:t>
            </a:r>
          </a:p>
          <a:p>
            <a:r>
              <a:rPr lang="da-DK" dirty="0" smtClean="0"/>
              <a:t>De fleste opnår en accept af deres nuværende situation, hvilket kan give ro til forandring. </a:t>
            </a:r>
          </a:p>
          <a:p>
            <a:r>
              <a:rPr lang="da-DK" dirty="0" smtClean="0"/>
              <a:t>De oplever at de får indblik i hvordan de skaber rum til forandring og øge deres muligheder for at gøre noget andet end de plejer. </a:t>
            </a:r>
            <a:endParaRPr lang="da-DK" dirty="0"/>
          </a:p>
        </p:txBody>
      </p:sp>
    </p:spTree>
    <p:extLst>
      <p:ext uri="{BB962C8B-B14F-4D97-AF65-F5344CB8AC3E}">
        <p14:creationId xmlns:p14="http://schemas.microsoft.com/office/powerpoint/2010/main" val="40978451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Inklusions kriterier </a:t>
            </a:r>
            <a:endParaRPr lang="da-DK" dirty="0"/>
          </a:p>
        </p:txBody>
      </p:sp>
      <p:sp>
        <p:nvSpPr>
          <p:cNvPr id="3" name="Pladsholder til tekst 2"/>
          <p:cNvSpPr>
            <a:spLocks noGrp="1"/>
          </p:cNvSpPr>
          <p:nvPr>
            <p:ph type="body" sz="quarter" idx="11"/>
          </p:nvPr>
        </p:nvSpPr>
        <p:spPr>
          <a:xfrm>
            <a:off x="560512" y="980728"/>
            <a:ext cx="8856984" cy="4176464"/>
          </a:xfrm>
        </p:spPr>
        <p:txBody>
          <a:bodyPr/>
          <a:lstStyle/>
          <a:p>
            <a:pPr lvl="0"/>
            <a:r>
              <a:rPr lang="da-DK" sz="2400" dirty="0"/>
              <a:t>BMI &gt; 30</a:t>
            </a:r>
          </a:p>
          <a:p>
            <a:pPr lvl="0"/>
            <a:r>
              <a:rPr lang="da-DK" sz="2400" dirty="0"/>
              <a:t>Min. 2 ugentlige objektive overspisninger pr. uge over de sidste 6 mdr. – Der må ikke være kompenserende adfærd i forbindelse med overspisningerne. </a:t>
            </a:r>
          </a:p>
          <a:p>
            <a:pPr lvl="0"/>
            <a:r>
              <a:rPr lang="da-DK" sz="2400" dirty="0"/>
              <a:t>Manglende struktur på måltidsmønster</a:t>
            </a:r>
          </a:p>
          <a:p>
            <a:pPr lvl="0"/>
            <a:r>
              <a:rPr lang="da-DK" sz="2400" dirty="0"/>
              <a:t>Negativt tankemønster og høj grad af selvkritik</a:t>
            </a:r>
          </a:p>
          <a:p>
            <a:pPr lvl="0"/>
            <a:r>
              <a:rPr lang="da-DK" sz="2400" dirty="0"/>
              <a:t>Muligt at møde fysisk til undervisningen </a:t>
            </a:r>
            <a:endParaRPr lang="da-DK" sz="2400" dirty="0" smtClean="0"/>
          </a:p>
          <a:p>
            <a:pPr lvl="0"/>
            <a:r>
              <a:rPr lang="da-DK" sz="2400" dirty="0" smtClean="0"/>
              <a:t>Krav </a:t>
            </a:r>
            <a:r>
              <a:rPr lang="da-DK" sz="2400" dirty="0"/>
              <a:t>at borgeren er mødestabil, og deltagende i undervisningen. </a:t>
            </a:r>
          </a:p>
        </p:txBody>
      </p:sp>
    </p:spTree>
    <p:extLst>
      <p:ext uri="{BB962C8B-B14F-4D97-AF65-F5344CB8AC3E}">
        <p14:creationId xmlns:p14="http://schemas.microsoft.com/office/powerpoint/2010/main" val="36712997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Eksklusions kriterier</a:t>
            </a:r>
            <a:br>
              <a:rPr lang="da-DK" dirty="0" smtClean="0"/>
            </a:br>
            <a:endParaRPr lang="da-DK" dirty="0"/>
          </a:p>
        </p:txBody>
      </p:sp>
      <p:sp>
        <p:nvSpPr>
          <p:cNvPr id="3" name="Pladsholder til tekst 2"/>
          <p:cNvSpPr>
            <a:spLocks noGrp="1"/>
          </p:cNvSpPr>
          <p:nvPr>
            <p:ph type="body" sz="quarter" idx="11"/>
          </p:nvPr>
        </p:nvSpPr>
        <p:spPr/>
        <p:txBody>
          <a:bodyPr/>
          <a:lstStyle/>
          <a:p>
            <a:r>
              <a:rPr lang="da-DK" dirty="0" smtClean="0"/>
              <a:t>Hvis vi vurderer at en borger har en BED, så vil vi henvise til Team for spiseforstyrrelse. </a:t>
            </a:r>
          </a:p>
          <a:p>
            <a:pPr lvl="0"/>
            <a:r>
              <a:rPr lang="da-DK" dirty="0"/>
              <a:t>Moderat til svær social angst</a:t>
            </a:r>
          </a:p>
          <a:p>
            <a:pPr lvl="0"/>
            <a:r>
              <a:rPr lang="da-DK" dirty="0"/>
              <a:t>Moderat til svær depression</a:t>
            </a:r>
          </a:p>
          <a:p>
            <a:pPr lvl="0"/>
            <a:r>
              <a:rPr lang="da-DK" dirty="0"/>
              <a:t>Er i anden behandling eller udredning ex. psykiatrien, smerte forløb</a:t>
            </a:r>
          </a:p>
          <a:p>
            <a:pPr lvl="0"/>
            <a:r>
              <a:rPr lang="da-DK" dirty="0"/>
              <a:t>Større livskrise ex skilsmisse, sygdom, økonomisk. Det vurderes individuelt i, hvor svær grad livskrisen påvirker den enkelte og hvor akut den enkeltes situation er</a:t>
            </a:r>
          </a:p>
        </p:txBody>
      </p:sp>
    </p:spTree>
    <p:extLst>
      <p:ext uri="{BB962C8B-B14F-4D97-AF65-F5344CB8AC3E}">
        <p14:creationId xmlns:p14="http://schemas.microsoft.com/office/powerpoint/2010/main" val="40196108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Vejen ind til kurset </a:t>
            </a:r>
            <a:endParaRPr lang="da-DK" dirty="0"/>
          </a:p>
        </p:txBody>
      </p:sp>
      <p:sp>
        <p:nvSpPr>
          <p:cNvPr id="3" name="Pladsholder til tekst 2"/>
          <p:cNvSpPr>
            <a:spLocks noGrp="1"/>
          </p:cNvSpPr>
          <p:nvPr>
            <p:ph type="body" sz="quarter" idx="11"/>
          </p:nvPr>
        </p:nvSpPr>
        <p:spPr/>
        <p:txBody>
          <a:bodyPr/>
          <a:lstStyle/>
          <a:p>
            <a:r>
              <a:rPr lang="da-DK" dirty="0" smtClean="0"/>
              <a:t>Indgangen til alle kurser er via en lægehenvisning</a:t>
            </a:r>
          </a:p>
          <a:p>
            <a:r>
              <a:rPr lang="da-DK" dirty="0" smtClean="0"/>
              <a:t>Inden for ca. 1 måned vil borgeren komme til en visitationssamtale hos </a:t>
            </a:r>
            <a:r>
              <a:rPr lang="da-DK" dirty="0" err="1" smtClean="0"/>
              <a:t>sygepl</a:t>
            </a:r>
            <a:r>
              <a:rPr lang="da-DK" dirty="0" smtClean="0"/>
              <a:t>. Inger Schmidt. </a:t>
            </a:r>
            <a:endParaRPr lang="da-DK" dirty="0"/>
          </a:p>
          <a:p>
            <a:r>
              <a:rPr lang="da-DK" dirty="0" smtClean="0"/>
              <a:t>Yderligere </a:t>
            </a:r>
            <a:r>
              <a:rPr lang="da-DK" dirty="0" smtClean="0"/>
              <a:t>afklarende samtale ved psykolog / diætist ift. om det er en kandidat til SPOT forløb </a:t>
            </a:r>
          </a:p>
          <a:p>
            <a:endParaRPr lang="da-DK" dirty="0"/>
          </a:p>
        </p:txBody>
      </p:sp>
    </p:spTree>
    <p:extLst>
      <p:ext uri="{BB962C8B-B14F-4D97-AF65-F5344CB8AC3E}">
        <p14:creationId xmlns:p14="http://schemas.microsoft.com/office/powerpoint/2010/main" val="31585001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0512" y="1124744"/>
            <a:ext cx="8856984" cy="1512168"/>
          </a:xfrm>
        </p:spPr>
        <p:txBody>
          <a:bodyPr/>
          <a:lstStyle/>
          <a:p>
            <a:pPr algn="ctr"/>
            <a:r>
              <a:rPr lang="da-DK" sz="4800" dirty="0" smtClean="0"/>
              <a:t> </a:t>
            </a:r>
            <a:endParaRPr lang="da-DK" sz="4800" dirty="0"/>
          </a:p>
        </p:txBody>
      </p:sp>
      <p:sp>
        <p:nvSpPr>
          <p:cNvPr id="3" name="Pladsholder til tekst 2"/>
          <p:cNvSpPr>
            <a:spLocks noGrp="1"/>
          </p:cNvSpPr>
          <p:nvPr>
            <p:ph type="body" sz="quarter" idx="11"/>
          </p:nvPr>
        </p:nvSpPr>
        <p:spPr>
          <a:xfrm>
            <a:off x="536286" y="1772816"/>
            <a:ext cx="8856984" cy="1728192"/>
          </a:xfrm>
        </p:spPr>
        <p:txBody>
          <a:bodyPr/>
          <a:lstStyle/>
          <a:p>
            <a:endParaRPr lang="da-DK" dirty="0" smtClean="0"/>
          </a:p>
          <a:p>
            <a:pPr marL="0" indent="0" algn="ctr">
              <a:buNone/>
            </a:pPr>
            <a:r>
              <a:rPr lang="da-DK" sz="4400" dirty="0" smtClean="0"/>
              <a:t>Tak for Jeres tid og interesse </a:t>
            </a:r>
            <a:r>
              <a:rPr lang="da-DK" sz="4400" dirty="0" smtClean="0">
                <a:sym typeface="Wingdings" panose="05000000000000000000" pitchFamily="2" charset="2"/>
              </a:rPr>
              <a:t></a:t>
            </a:r>
            <a:endParaRPr lang="da-DK" sz="4400" dirty="0"/>
          </a:p>
        </p:txBody>
      </p:sp>
    </p:spTree>
    <p:extLst>
      <p:ext uri="{BB962C8B-B14F-4D97-AF65-F5344CB8AC3E}">
        <p14:creationId xmlns:p14="http://schemas.microsoft.com/office/powerpoint/2010/main" val="422235875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kabelon Powerpoint Grøn">
  <a:themeElements>
    <a:clrScheme name="Farver, der passer til Sundhedsafdelingens design">
      <a:dk1>
        <a:srgbClr val="39564C"/>
      </a:dk1>
      <a:lt1>
        <a:srgbClr val="CEEFE4"/>
      </a:lt1>
      <a:dk2>
        <a:srgbClr val="7CA295"/>
      </a:dk2>
      <a:lt2>
        <a:srgbClr val="563830"/>
      </a:lt2>
      <a:accent1>
        <a:srgbClr val="CEE8EA"/>
      </a:accent1>
      <a:accent2>
        <a:srgbClr val="A69461"/>
      </a:accent2>
      <a:accent3>
        <a:srgbClr val="F3DAB2"/>
      </a:accent3>
      <a:accent4>
        <a:srgbClr val="F15D2A"/>
      </a:accent4>
      <a:accent5>
        <a:srgbClr val="273C67"/>
      </a:accent5>
      <a:accent6>
        <a:srgbClr val="FFFFFF"/>
      </a:accent6>
      <a:hlink>
        <a:srgbClr val="FFFFFF"/>
      </a:hlink>
      <a:folHlink>
        <a:srgbClr val="FFFFFF"/>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el &amp; punk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Skabelon Powerpoint Grøn</Template>
  <TotalTime>186</TotalTime>
  <Pages>0</Pages>
  <Words>1082</Words>
  <Characters>0</Characters>
  <Application>Microsoft Office PowerPoint</Application>
  <PresentationFormat>A4-papir (210 x 297 mm)</PresentationFormat>
  <Lines>0</Lines>
  <Paragraphs>109</Paragraphs>
  <Slides>9</Slides>
  <Notes>5</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9</vt:i4>
      </vt:variant>
    </vt:vector>
  </HeadingPairs>
  <TitlesOfParts>
    <vt:vector size="19" baseType="lpstr">
      <vt:lpstr>ＭＳ Ｐゴシック</vt:lpstr>
      <vt:lpstr>ＭＳ Ｐゴシック</vt:lpstr>
      <vt:lpstr>Arial</vt:lpstr>
      <vt:lpstr>Calibri</vt:lpstr>
      <vt:lpstr>Georgia</vt:lpstr>
      <vt:lpstr>Gill Sans</vt:lpstr>
      <vt:lpstr>Wingdings</vt:lpstr>
      <vt:lpstr>ヒラギノ明朝 ProN W3</vt:lpstr>
      <vt:lpstr>ヒラギノ角ゴ ProN W3</vt:lpstr>
      <vt:lpstr>Skabelon Powerpoint Grøn</vt:lpstr>
      <vt:lpstr> Sundhedscenter Vejle - Sundhedskurser</vt:lpstr>
      <vt:lpstr>SPOT på din livsstil  </vt:lpstr>
      <vt:lpstr>Mestringskursus</vt:lpstr>
      <vt:lpstr>Undervisere på forløbet </vt:lpstr>
      <vt:lpstr>Erfaringer fra forløbene:</vt:lpstr>
      <vt:lpstr>Inklusions kriterier </vt:lpstr>
      <vt:lpstr>Eksklusions kriterier </vt:lpstr>
      <vt:lpstr>Vejen ind til kurset </vt:lpstr>
      <vt:lpstr> </vt:lpstr>
    </vt:vector>
  </TitlesOfParts>
  <Company>Vejle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Bente Mikkelsen  Enhed for Sundhedskoordinering  Økonomi  Vejle Kommune</dc:creator>
  <cp:lastModifiedBy>Marianne Bundgaard  Sundhedsafdelingen - Sundhedscenter Patientkurser  Økonomi  Vejle Kommune</cp:lastModifiedBy>
  <cp:revision>16</cp:revision>
  <dcterms:created xsi:type="dcterms:W3CDTF">2016-10-18T12:32:29Z</dcterms:created>
  <dcterms:modified xsi:type="dcterms:W3CDTF">2018-11-22T08:41:33Z</dcterms:modified>
</cp:coreProperties>
</file>