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notesSlides/notesSlide23.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95" r:id="rId2"/>
    <p:sldId id="257" r:id="rId3"/>
    <p:sldId id="297" r:id="rId4"/>
    <p:sldId id="298" r:id="rId5"/>
    <p:sldId id="299" r:id="rId6"/>
    <p:sldId id="300" r:id="rId7"/>
    <p:sldId id="301" r:id="rId8"/>
    <p:sldId id="302" r:id="rId9"/>
    <p:sldId id="303" r:id="rId10"/>
    <p:sldId id="304" r:id="rId11"/>
    <p:sldId id="264" r:id="rId12"/>
    <p:sldId id="322" r:id="rId13"/>
    <p:sldId id="306" r:id="rId14"/>
    <p:sldId id="307" r:id="rId15"/>
    <p:sldId id="308" r:id="rId16"/>
    <p:sldId id="309" r:id="rId17"/>
    <p:sldId id="274" r:id="rId18"/>
    <p:sldId id="275" r:id="rId19"/>
    <p:sldId id="327" r:id="rId20"/>
    <p:sldId id="277" r:id="rId21"/>
    <p:sldId id="268" r:id="rId22"/>
    <p:sldId id="269" r:id="rId23"/>
    <p:sldId id="270" r:id="rId24"/>
    <p:sldId id="312" r:id="rId25"/>
    <p:sldId id="323" r:id="rId26"/>
    <p:sldId id="324" r:id="rId27"/>
    <p:sldId id="283" r:id="rId28"/>
    <p:sldId id="296" r:id="rId29"/>
    <p:sldId id="293" r:id="rId30"/>
    <p:sldId id="294" r:id="rId31"/>
    <p:sldId id="286" r:id="rId32"/>
    <p:sldId id="314" r:id="rId33"/>
    <p:sldId id="256" r:id="rId34"/>
    <p:sldId id="326" r:id="rId35"/>
    <p:sldId id="258" r:id="rId36"/>
    <p:sldId id="259" r:id="rId37"/>
    <p:sldId id="287" r:id="rId38"/>
    <p:sldId id="315" r:id="rId39"/>
    <p:sldId id="288" r:id="rId40"/>
    <p:sldId id="325" r:id="rId41"/>
    <p:sldId id="317" r:id="rId42"/>
    <p:sldId id="318" r:id="rId43"/>
    <p:sldId id="292" r:id="rId44"/>
    <p:sldId id="319" r:id="rId45"/>
    <p:sldId id="320" r:id="rId46"/>
    <p:sldId id="321" r:id="rId4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Andersson" initials="JA" lastIdx="1" clrIdx="0">
    <p:extLst>
      <p:ext uri="{19B8F6BF-5375-455C-9EA6-DF929625EA0E}">
        <p15:presenceInfo xmlns:p15="http://schemas.microsoft.com/office/powerpoint/2012/main" userId="S::JAAN@kl.dk::e9ddfc7a-1365-4b83-b0f6-bdff828980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00" autoAdjust="0"/>
    <p:restoredTop sz="45322" autoAdjust="0"/>
  </p:normalViewPr>
  <p:slideViewPr>
    <p:cSldViewPr snapToGrid="0" snapToObjects="1">
      <p:cViewPr varScale="1">
        <p:scale>
          <a:sx n="63" d="100"/>
          <a:sy n="63" d="100"/>
        </p:scale>
        <p:origin x="210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Mappe2"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Mappe2"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Mappe2"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Mappe2"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Mappe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Mappe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Mappe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Mappe2"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Mappe2"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Mappe2"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oleObject" Target="file:///\\kl01s11.kl.dk\kontor\Sund%20By%20Netv&#230;rket\Temagrupper%20og%20arbejdsgrupper%20i%20SBN\KV21&amp;%20Politikerinvolvering\Politikermateriale%20KV21\social%20ulighed%20i%20sundhedsData%20-%20sundhedsprofil%202021.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Mappe2"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Drikker mere end 10 genstande pr. uge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'Ark1'!$C$26</c:f>
              <c:strCache>
                <c:ptCount val="1"/>
                <c:pt idx="0">
                  <c:v>Drikker mere end 10 genstande pr. uge</c:v>
                </c:pt>
              </c:strCache>
            </c:strRef>
          </c:tx>
          <c:spPr>
            <a:solidFill>
              <a:schemeClr val="accent1"/>
            </a:solidFill>
            <a:ln>
              <a:noFill/>
            </a:ln>
            <a:effectLst/>
          </c:spPr>
          <c:invertIfNegative val="0"/>
          <c:cat>
            <c:strRef>
              <c:f>'Ark1'!$B$27:$B$29</c:f>
              <c:strCache>
                <c:ptCount val="3"/>
                <c:pt idx="0">
                  <c:v>Grundskole</c:v>
                </c:pt>
                <c:pt idx="1">
                  <c:v>Kort uddannelse</c:v>
                </c:pt>
                <c:pt idx="2">
                  <c:v>Lang videregående uddannelse</c:v>
                </c:pt>
              </c:strCache>
            </c:strRef>
          </c:cat>
          <c:val>
            <c:numRef>
              <c:f>'Ark1'!$C$27:$C$29</c:f>
              <c:numCache>
                <c:formatCode>General</c:formatCode>
                <c:ptCount val="3"/>
                <c:pt idx="0">
                  <c:v>13.7</c:v>
                </c:pt>
                <c:pt idx="1">
                  <c:v>16.100000000000001</c:v>
                </c:pt>
                <c:pt idx="2">
                  <c:v>16.399999999999999</c:v>
                </c:pt>
              </c:numCache>
            </c:numRef>
          </c:val>
          <c:extLst>
            <c:ext xmlns:c16="http://schemas.microsoft.com/office/drawing/2014/chart" uri="{C3380CC4-5D6E-409C-BE32-E72D297353CC}">
              <c16:uniqueId val="{00000000-FA37-44BC-88EE-F3140EAFD163}"/>
            </c:ext>
          </c:extLst>
        </c:ser>
        <c:dLbls>
          <c:showLegendKey val="0"/>
          <c:showVal val="0"/>
          <c:showCatName val="0"/>
          <c:showSerName val="0"/>
          <c:showPercent val="0"/>
          <c:showBubbleSize val="0"/>
        </c:dLbls>
        <c:gapWidth val="219"/>
        <c:overlap val="-27"/>
        <c:axId val="944623231"/>
        <c:axId val="832262543"/>
      </c:barChart>
      <c:catAx>
        <c:axId val="944623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32262543"/>
        <c:crosses val="autoZero"/>
        <c:auto val="1"/>
        <c:lblAlgn val="ctr"/>
        <c:lblOffset val="100"/>
        <c:noMultiLvlLbl val="0"/>
      </c:catAx>
      <c:valAx>
        <c:axId val="832262543"/>
        <c:scaling>
          <c:orientation val="minMax"/>
          <c:max val="2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Procent</a:t>
                </a:r>
              </a:p>
            </c:rich>
          </c:tx>
          <c:layout>
            <c:manualLayout>
              <c:xMode val="edge"/>
              <c:yMode val="edge"/>
              <c:x val="3.4180781837061656E-2"/>
              <c:y val="0.4365874271975894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9446232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da-DK"/>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Stress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'Ark1'!$H$88</c:f>
              <c:strCache>
                <c:ptCount val="1"/>
                <c:pt idx="0">
                  <c:v>Stress</c:v>
                </c:pt>
              </c:strCache>
            </c:strRef>
          </c:tx>
          <c:spPr>
            <a:solidFill>
              <a:schemeClr val="accent1"/>
            </a:solidFill>
            <a:ln>
              <a:noFill/>
            </a:ln>
            <a:effectLst/>
          </c:spPr>
          <c:invertIfNegative val="0"/>
          <c:cat>
            <c:strRef>
              <c:f>'Ark1'!$G$89:$G$91</c:f>
              <c:strCache>
                <c:ptCount val="3"/>
                <c:pt idx="0">
                  <c:v>Grundskole</c:v>
                </c:pt>
                <c:pt idx="1">
                  <c:v>Kort uddannelse</c:v>
                </c:pt>
                <c:pt idx="2">
                  <c:v>Lang videregående uddannelse</c:v>
                </c:pt>
              </c:strCache>
            </c:strRef>
          </c:cat>
          <c:val>
            <c:numRef>
              <c:f>'Ark1'!$H$89:$H$91</c:f>
              <c:numCache>
                <c:formatCode>General</c:formatCode>
                <c:ptCount val="3"/>
                <c:pt idx="0">
                  <c:v>35.1</c:v>
                </c:pt>
                <c:pt idx="1">
                  <c:v>28.1</c:v>
                </c:pt>
                <c:pt idx="2">
                  <c:v>22.9</c:v>
                </c:pt>
              </c:numCache>
            </c:numRef>
          </c:val>
          <c:extLst>
            <c:ext xmlns:c16="http://schemas.microsoft.com/office/drawing/2014/chart" uri="{C3380CC4-5D6E-409C-BE32-E72D297353CC}">
              <c16:uniqueId val="{00000000-2A34-44F3-979D-ADE547706F47}"/>
            </c:ext>
          </c:extLst>
        </c:ser>
        <c:dLbls>
          <c:showLegendKey val="0"/>
          <c:showVal val="0"/>
          <c:showCatName val="0"/>
          <c:showSerName val="0"/>
          <c:showPercent val="0"/>
          <c:showBubbleSize val="0"/>
        </c:dLbls>
        <c:gapWidth val="219"/>
        <c:overlap val="-27"/>
        <c:axId val="1083287871"/>
        <c:axId val="1071665631"/>
      </c:barChart>
      <c:catAx>
        <c:axId val="1083287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71665631"/>
        <c:crosses val="autoZero"/>
        <c:auto val="1"/>
        <c:lblAlgn val="ctr"/>
        <c:lblOffset val="100"/>
        <c:noMultiLvlLbl val="0"/>
      </c:catAx>
      <c:valAx>
        <c:axId val="107166563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832878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da-DK"/>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Ensomhed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'Ark1'!$C$109</c:f>
              <c:strCache>
                <c:ptCount val="1"/>
                <c:pt idx="0">
                  <c:v>Ensomhed</c:v>
                </c:pt>
              </c:strCache>
            </c:strRef>
          </c:tx>
          <c:spPr>
            <a:solidFill>
              <a:schemeClr val="accent1"/>
            </a:solidFill>
            <a:ln>
              <a:noFill/>
            </a:ln>
            <a:effectLst/>
          </c:spPr>
          <c:invertIfNegative val="0"/>
          <c:cat>
            <c:strRef>
              <c:f>'Ark1'!$B$110:$B$112</c:f>
              <c:strCache>
                <c:ptCount val="3"/>
                <c:pt idx="0">
                  <c:v>Grundskole</c:v>
                </c:pt>
                <c:pt idx="1">
                  <c:v>Kort uddannelse</c:v>
                </c:pt>
                <c:pt idx="2">
                  <c:v>Lang videregående uddannelse</c:v>
                </c:pt>
              </c:strCache>
            </c:strRef>
          </c:cat>
          <c:val>
            <c:numRef>
              <c:f>'Ark1'!$C$110:$C$112</c:f>
              <c:numCache>
                <c:formatCode>General</c:formatCode>
                <c:ptCount val="3"/>
                <c:pt idx="0">
                  <c:v>13.8</c:v>
                </c:pt>
                <c:pt idx="1">
                  <c:v>11.8</c:v>
                </c:pt>
                <c:pt idx="2">
                  <c:v>10.5</c:v>
                </c:pt>
              </c:numCache>
            </c:numRef>
          </c:val>
          <c:extLst>
            <c:ext xmlns:c16="http://schemas.microsoft.com/office/drawing/2014/chart" uri="{C3380CC4-5D6E-409C-BE32-E72D297353CC}">
              <c16:uniqueId val="{00000000-8876-4586-9786-DB3D8C49B488}"/>
            </c:ext>
          </c:extLst>
        </c:ser>
        <c:dLbls>
          <c:showLegendKey val="0"/>
          <c:showVal val="0"/>
          <c:showCatName val="0"/>
          <c:showSerName val="0"/>
          <c:showPercent val="0"/>
          <c:showBubbleSize val="0"/>
        </c:dLbls>
        <c:gapWidth val="219"/>
        <c:overlap val="-27"/>
        <c:axId val="1104295087"/>
        <c:axId val="1071659391"/>
      </c:barChart>
      <c:catAx>
        <c:axId val="1104295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71659391"/>
        <c:crosses val="autoZero"/>
        <c:auto val="1"/>
        <c:lblAlgn val="ctr"/>
        <c:lblOffset val="100"/>
        <c:noMultiLvlLbl val="0"/>
      </c:catAx>
      <c:valAx>
        <c:axId val="107165939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04295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da-DK"/>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Søvn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'Ark1'!$H$109</c:f>
              <c:strCache>
                <c:ptCount val="1"/>
                <c:pt idx="0">
                  <c:v>Søvn</c:v>
                </c:pt>
              </c:strCache>
            </c:strRef>
          </c:tx>
          <c:spPr>
            <a:solidFill>
              <a:schemeClr val="accent1"/>
            </a:solidFill>
            <a:ln>
              <a:noFill/>
            </a:ln>
            <a:effectLst/>
          </c:spPr>
          <c:invertIfNegative val="0"/>
          <c:cat>
            <c:strRef>
              <c:f>'Ark1'!$G$110:$G$112</c:f>
              <c:strCache>
                <c:ptCount val="3"/>
                <c:pt idx="0">
                  <c:v>Grundskole</c:v>
                </c:pt>
                <c:pt idx="1">
                  <c:v>Kort uddannelse</c:v>
                </c:pt>
                <c:pt idx="2">
                  <c:v>Lang videregående uddannelse</c:v>
                </c:pt>
              </c:strCache>
            </c:strRef>
          </c:cat>
          <c:val>
            <c:numRef>
              <c:f>'Ark1'!$H$110:$H$112</c:f>
              <c:numCache>
                <c:formatCode>General</c:formatCode>
                <c:ptCount val="3"/>
                <c:pt idx="0">
                  <c:v>20</c:v>
                </c:pt>
                <c:pt idx="1">
                  <c:v>15.1</c:v>
                </c:pt>
                <c:pt idx="2">
                  <c:v>10</c:v>
                </c:pt>
              </c:numCache>
            </c:numRef>
          </c:val>
          <c:extLst>
            <c:ext xmlns:c16="http://schemas.microsoft.com/office/drawing/2014/chart" uri="{C3380CC4-5D6E-409C-BE32-E72D297353CC}">
              <c16:uniqueId val="{00000000-1A95-4F52-B6C1-7B89B63B5AB1}"/>
            </c:ext>
          </c:extLst>
        </c:ser>
        <c:dLbls>
          <c:showLegendKey val="0"/>
          <c:showVal val="0"/>
          <c:showCatName val="0"/>
          <c:showSerName val="0"/>
          <c:showPercent val="0"/>
          <c:showBubbleSize val="0"/>
        </c:dLbls>
        <c:gapWidth val="219"/>
        <c:overlap val="-27"/>
        <c:axId val="1084572655"/>
        <c:axId val="1071653151"/>
      </c:barChart>
      <c:catAx>
        <c:axId val="1084572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71653151"/>
        <c:crosses val="autoZero"/>
        <c:auto val="1"/>
        <c:lblAlgn val="ctr"/>
        <c:lblOffset val="100"/>
        <c:noMultiLvlLbl val="0"/>
      </c:catAx>
      <c:valAx>
        <c:axId val="107165315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845726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b="1" dirty="0"/>
              <a:t>Andel, som gerne vil nedsætte alkoholforbruget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'Ark1'!$G$26</c:f>
              <c:strCache>
                <c:ptCount val="1"/>
                <c:pt idx="0">
                  <c:v>Andel , som gerne vil nedsætte alkoholforbruget blandt personer, der drikker mere end 10 genstande pr. uge</c:v>
                </c:pt>
              </c:strCache>
            </c:strRef>
          </c:tx>
          <c:spPr>
            <a:solidFill>
              <a:schemeClr val="accent1"/>
            </a:solidFill>
            <a:ln>
              <a:noFill/>
            </a:ln>
            <a:effectLst/>
          </c:spPr>
          <c:invertIfNegative val="0"/>
          <c:cat>
            <c:strRef>
              <c:f>'Ark1'!$F$27:$F$29</c:f>
              <c:strCache>
                <c:ptCount val="3"/>
                <c:pt idx="0">
                  <c:v>Grundskole</c:v>
                </c:pt>
                <c:pt idx="1">
                  <c:v>Kort uddannelse</c:v>
                </c:pt>
                <c:pt idx="2">
                  <c:v>Lang videregående uddannelse</c:v>
                </c:pt>
              </c:strCache>
            </c:strRef>
          </c:cat>
          <c:val>
            <c:numRef>
              <c:f>'Ark1'!$G$27:$G$29</c:f>
              <c:numCache>
                <c:formatCode>General</c:formatCode>
                <c:ptCount val="3"/>
                <c:pt idx="0">
                  <c:v>17.8</c:v>
                </c:pt>
                <c:pt idx="1">
                  <c:v>21.7</c:v>
                </c:pt>
                <c:pt idx="2">
                  <c:v>31.1</c:v>
                </c:pt>
              </c:numCache>
            </c:numRef>
          </c:val>
          <c:extLst>
            <c:ext xmlns:c16="http://schemas.microsoft.com/office/drawing/2014/chart" uri="{C3380CC4-5D6E-409C-BE32-E72D297353CC}">
              <c16:uniqueId val="{00000000-E2C5-4DDD-9B29-09E233E071D0}"/>
            </c:ext>
          </c:extLst>
        </c:ser>
        <c:dLbls>
          <c:showLegendKey val="0"/>
          <c:showVal val="0"/>
          <c:showCatName val="0"/>
          <c:showSerName val="0"/>
          <c:showPercent val="0"/>
          <c:showBubbleSize val="0"/>
        </c:dLbls>
        <c:gapWidth val="219"/>
        <c:overlap val="-27"/>
        <c:axId val="944650031"/>
        <c:axId val="658442495"/>
      </c:barChart>
      <c:catAx>
        <c:axId val="944650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58442495"/>
        <c:crosses val="autoZero"/>
        <c:auto val="1"/>
        <c:lblAlgn val="ctr"/>
        <c:lblOffset val="100"/>
        <c:noMultiLvlLbl val="0"/>
      </c:catAx>
      <c:valAx>
        <c:axId val="658442495"/>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Procent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944650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Daglige rygere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'Ark1'!$C$3</c:f>
              <c:strCache>
                <c:ptCount val="1"/>
                <c:pt idx="0">
                  <c:v>Daglige rygere</c:v>
                </c:pt>
              </c:strCache>
            </c:strRef>
          </c:tx>
          <c:spPr>
            <a:solidFill>
              <a:schemeClr val="accent1"/>
            </a:solidFill>
            <a:ln>
              <a:noFill/>
            </a:ln>
            <a:effectLst/>
          </c:spPr>
          <c:invertIfNegative val="0"/>
          <c:cat>
            <c:strRef>
              <c:f>'Ark1'!$B$4:$B$6</c:f>
              <c:strCache>
                <c:ptCount val="3"/>
                <c:pt idx="0">
                  <c:v>Grundskole</c:v>
                </c:pt>
                <c:pt idx="1">
                  <c:v>Kort uddannelse</c:v>
                </c:pt>
                <c:pt idx="2">
                  <c:v>Lang videregående uddannelse</c:v>
                </c:pt>
              </c:strCache>
            </c:strRef>
          </c:cat>
          <c:val>
            <c:numRef>
              <c:f>'Ark1'!$C$4:$C$6</c:f>
              <c:numCache>
                <c:formatCode>General</c:formatCode>
                <c:ptCount val="3"/>
                <c:pt idx="0">
                  <c:v>22.8</c:v>
                </c:pt>
                <c:pt idx="1">
                  <c:v>17.2</c:v>
                </c:pt>
                <c:pt idx="2">
                  <c:v>5.7</c:v>
                </c:pt>
              </c:numCache>
            </c:numRef>
          </c:val>
          <c:extLst>
            <c:ext xmlns:c16="http://schemas.microsoft.com/office/drawing/2014/chart" uri="{C3380CC4-5D6E-409C-BE32-E72D297353CC}">
              <c16:uniqueId val="{00000000-BE0C-4401-B2DA-F175B28D02F3}"/>
            </c:ext>
          </c:extLst>
        </c:ser>
        <c:dLbls>
          <c:showLegendKey val="0"/>
          <c:showVal val="0"/>
          <c:showCatName val="0"/>
          <c:showSerName val="0"/>
          <c:showPercent val="0"/>
          <c:showBubbleSize val="0"/>
        </c:dLbls>
        <c:gapWidth val="219"/>
        <c:overlap val="-27"/>
        <c:axId val="968156015"/>
        <c:axId val="657223295"/>
      </c:barChart>
      <c:catAx>
        <c:axId val="968156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57223295"/>
        <c:crosses val="autoZero"/>
        <c:auto val="1"/>
        <c:lblAlgn val="ctr"/>
        <c:lblOffset val="100"/>
        <c:noMultiLvlLbl val="0"/>
      </c:catAx>
      <c:valAx>
        <c:axId val="657223295"/>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Procent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968156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Andel daglige ryger, der gerne ville holde op med at ryge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'Ark1'!$G$3</c:f>
              <c:strCache>
                <c:ptCount val="1"/>
                <c:pt idx="0">
                  <c:v>Andel daglige ryger, der gerne ville holde op med at ryge</c:v>
                </c:pt>
              </c:strCache>
            </c:strRef>
          </c:tx>
          <c:spPr>
            <a:solidFill>
              <a:schemeClr val="accent1"/>
            </a:solidFill>
            <a:ln>
              <a:noFill/>
            </a:ln>
            <a:effectLst/>
          </c:spPr>
          <c:invertIfNegative val="0"/>
          <c:cat>
            <c:strRef>
              <c:f>'Ark1'!$F$4:$F$6</c:f>
              <c:strCache>
                <c:ptCount val="3"/>
                <c:pt idx="0">
                  <c:v>Grundskole</c:v>
                </c:pt>
                <c:pt idx="1">
                  <c:v>Kort uddannelse</c:v>
                </c:pt>
                <c:pt idx="2">
                  <c:v>Lang videregående uddannelse</c:v>
                </c:pt>
              </c:strCache>
            </c:strRef>
          </c:cat>
          <c:val>
            <c:numRef>
              <c:f>'Ark1'!$G$4:$G$6</c:f>
              <c:numCache>
                <c:formatCode>General</c:formatCode>
                <c:ptCount val="3"/>
                <c:pt idx="0">
                  <c:v>64</c:v>
                </c:pt>
                <c:pt idx="1">
                  <c:v>74.8</c:v>
                </c:pt>
                <c:pt idx="2">
                  <c:v>76</c:v>
                </c:pt>
              </c:numCache>
            </c:numRef>
          </c:val>
          <c:extLst>
            <c:ext xmlns:c16="http://schemas.microsoft.com/office/drawing/2014/chart" uri="{C3380CC4-5D6E-409C-BE32-E72D297353CC}">
              <c16:uniqueId val="{00000000-5714-47A5-A933-FFF106FC3358}"/>
            </c:ext>
          </c:extLst>
        </c:ser>
        <c:dLbls>
          <c:showLegendKey val="0"/>
          <c:showVal val="0"/>
          <c:showCatName val="0"/>
          <c:showSerName val="0"/>
          <c:showPercent val="0"/>
          <c:showBubbleSize val="0"/>
        </c:dLbls>
        <c:gapWidth val="219"/>
        <c:overlap val="-27"/>
        <c:axId val="968123215"/>
        <c:axId val="657170463"/>
      </c:barChart>
      <c:catAx>
        <c:axId val="968123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57170463"/>
        <c:crosses val="autoZero"/>
        <c:auto val="1"/>
        <c:lblAlgn val="ctr"/>
        <c:lblOffset val="100"/>
        <c:noMultiLvlLbl val="0"/>
      </c:catAx>
      <c:valAx>
        <c:axId val="657170463"/>
        <c:scaling>
          <c:orientation val="minMax"/>
          <c:max val="10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Procent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968123215"/>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Usundt kostmønster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'Ark1'!$C$46</c:f>
              <c:strCache>
                <c:ptCount val="1"/>
                <c:pt idx="0">
                  <c:v>Usundt kostmønster</c:v>
                </c:pt>
              </c:strCache>
            </c:strRef>
          </c:tx>
          <c:spPr>
            <a:solidFill>
              <a:schemeClr val="accent1"/>
            </a:solidFill>
            <a:ln>
              <a:noFill/>
            </a:ln>
            <a:effectLst/>
          </c:spPr>
          <c:invertIfNegative val="0"/>
          <c:cat>
            <c:strRef>
              <c:f>'Ark1'!$B$47:$B$49</c:f>
              <c:strCache>
                <c:ptCount val="3"/>
                <c:pt idx="0">
                  <c:v>Grundskole</c:v>
                </c:pt>
                <c:pt idx="1">
                  <c:v>Kort uddannelse</c:v>
                </c:pt>
                <c:pt idx="2">
                  <c:v>Lang videregående uddannelse</c:v>
                </c:pt>
              </c:strCache>
            </c:strRef>
          </c:cat>
          <c:val>
            <c:numRef>
              <c:f>'Ark1'!$C$47:$C$49</c:f>
              <c:numCache>
                <c:formatCode>General</c:formatCode>
                <c:ptCount val="3"/>
                <c:pt idx="0">
                  <c:v>29.5</c:v>
                </c:pt>
                <c:pt idx="1">
                  <c:v>21.9</c:v>
                </c:pt>
                <c:pt idx="2">
                  <c:v>7.7</c:v>
                </c:pt>
              </c:numCache>
            </c:numRef>
          </c:val>
          <c:extLst>
            <c:ext xmlns:c16="http://schemas.microsoft.com/office/drawing/2014/chart" uri="{C3380CC4-5D6E-409C-BE32-E72D297353CC}">
              <c16:uniqueId val="{00000000-28FD-490E-A6D2-E143D5A0AA0E}"/>
            </c:ext>
          </c:extLst>
        </c:ser>
        <c:dLbls>
          <c:showLegendKey val="0"/>
          <c:showVal val="0"/>
          <c:showCatName val="0"/>
          <c:showSerName val="0"/>
          <c:showPercent val="0"/>
          <c:showBubbleSize val="0"/>
        </c:dLbls>
        <c:gapWidth val="219"/>
        <c:overlap val="-27"/>
        <c:axId val="1077499183"/>
        <c:axId val="1071651071"/>
      </c:barChart>
      <c:catAx>
        <c:axId val="1077499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71651071"/>
        <c:crosses val="autoZero"/>
        <c:auto val="1"/>
        <c:lblAlgn val="ctr"/>
        <c:lblOffset val="100"/>
        <c:noMultiLvlLbl val="0"/>
      </c:catAx>
      <c:valAx>
        <c:axId val="107165107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Procent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774991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err="1"/>
              <a:t>Andel</a:t>
            </a:r>
            <a:r>
              <a:rPr lang="en-US" b="1" dirty="0"/>
              <a:t> med </a:t>
            </a:r>
            <a:r>
              <a:rPr lang="en-US" b="1" dirty="0" err="1"/>
              <a:t>usundt</a:t>
            </a:r>
            <a:r>
              <a:rPr lang="en-US" b="1" dirty="0"/>
              <a:t> </a:t>
            </a:r>
            <a:r>
              <a:rPr lang="en-US" b="1" dirty="0" err="1"/>
              <a:t>kostmønster</a:t>
            </a:r>
            <a:r>
              <a:rPr lang="en-US" b="1" dirty="0"/>
              <a:t>, </a:t>
            </a:r>
            <a:r>
              <a:rPr lang="en-US" b="1" dirty="0" err="1"/>
              <a:t>som</a:t>
            </a:r>
            <a:r>
              <a:rPr lang="en-US" b="1" dirty="0"/>
              <a:t> </a:t>
            </a:r>
            <a:r>
              <a:rPr lang="en-US" b="1" dirty="0" err="1"/>
              <a:t>gerne</a:t>
            </a:r>
            <a:r>
              <a:rPr lang="en-US" b="1" dirty="0"/>
              <a:t> </a:t>
            </a:r>
            <a:r>
              <a:rPr lang="en-US" b="1" dirty="0" err="1"/>
              <a:t>vil</a:t>
            </a:r>
            <a:r>
              <a:rPr lang="en-US" b="1" dirty="0"/>
              <a:t> </a:t>
            </a:r>
            <a:r>
              <a:rPr lang="en-US" b="1" dirty="0" err="1"/>
              <a:t>spise</a:t>
            </a:r>
            <a:r>
              <a:rPr lang="en-US" b="1" dirty="0"/>
              <a:t> mere </a:t>
            </a:r>
            <a:r>
              <a:rPr lang="en-US" b="1" dirty="0" err="1"/>
              <a:t>sundt</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'Ark1'!$H$46</c:f>
              <c:strCache>
                <c:ptCount val="1"/>
                <c:pt idx="0">
                  <c:v>Vil gerne spise mere sundt</c:v>
                </c:pt>
              </c:strCache>
            </c:strRef>
          </c:tx>
          <c:spPr>
            <a:solidFill>
              <a:schemeClr val="accent1"/>
            </a:solidFill>
            <a:ln>
              <a:noFill/>
            </a:ln>
            <a:effectLst/>
          </c:spPr>
          <c:invertIfNegative val="0"/>
          <c:cat>
            <c:strRef>
              <c:f>'Ark1'!$G$47:$G$49</c:f>
              <c:strCache>
                <c:ptCount val="3"/>
                <c:pt idx="0">
                  <c:v>Grundskole</c:v>
                </c:pt>
                <c:pt idx="1">
                  <c:v>Kort uddannelse</c:v>
                </c:pt>
                <c:pt idx="2">
                  <c:v>Lang videregående uddannelse</c:v>
                </c:pt>
              </c:strCache>
            </c:strRef>
          </c:cat>
          <c:val>
            <c:numRef>
              <c:f>'Ark1'!$H$47:$H$49</c:f>
              <c:numCache>
                <c:formatCode>General</c:formatCode>
                <c:ptCount val="3"/>
                <c:pt idx="0">
                  <c:v>43.2</c:v>
                </c:pt>
                <c:pt idx="1">
                  <c:v>58.2</c:v>
                </c:pt>
                <c:pt idx="2">
                  <c:v>66</c:v>
                </c:pt>
              </c:numCache>
            </c:numRef>
          </c:val>
          <c:extLst>
            <c:ext xmlns:c16="http://schemas.microsoft.com/office/drawing/2014/chart" uri="{C3380CC4-5D6E-409C-BE32-E72D297353CC}">
              <c16:uniqueId val="{00000000-346B-42C8-814A-3970DA6BF7DA}"/>
            </c:ext>
          </c:extLst>
        </c:ser>
        <c:dLbls>
          <c:showLegendKey val="0"/>
          <c:showVal val="0"/>
          <c:showCatName val="0"/>
          <c:showSerName val="0"/>
          <c:showPercent val="0"/>
          <c:showBubbleSize val="0"/>
        </c:dLbls>
        <c:gapWidth val="219"/>
        <c:overlap val="-27"/>
        <c:axId val="968108815"/>
        <c:axId val="1071652735"/>
      </c:barChart>
      <c:catAx>
        <c:axId val="968108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71652735"/>
        <c:crosses val="autoZero"/>
        <c:auto val="1"/>
        <c:lblAlgn val="ctr"/>
        <c:lblOffset val="100"/>
        <c:noMultiLvlLbl val="0"/>
      </c:catAx>
      <c:valAx>
        <c:axId val="1071652735"/>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968108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70C0"/>
      </a:solidFill>
    </a:ln>
    <a:effectLst/>
  </c:spPr>
  <c:txPr>
    <a:bodyPr/>
    <a:lstStyle/>
    <a:p>
      <a:pPr>
        <a:defRPr/>
      </a:pPr>
      <a:endParaRPr lang="da-D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Svær overvægt (BMI≥30)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'Ark1'!$C$67</c:f>
              <c:strCache>
                <c:ptCount val="1"/>
                <c:pt idx="0">
                  <c:v>Svær overvægt (BMI≥30)</c:v>
                </c:pt>
              </c:strCache>
            </c:strRef>
          </c:tx>
          <c:spPr>
            <a:solidFill>
              <a:schemeClr val="accent1"/>
            </a:solidFill>
            <a:ln>
              <a:noFill/>
            </a:ln>
            <a:effectLst/>
          </c:spPr>
          <c:invertIfNegative val="0"/>
          <c:cat>
            <c:strRef>
              <c:f>'Ark1'!$B$68:$B$70</c:f>
              <c:strCache>
                <c:ptCount val="3"/>
                <c:pt idx="0">
                  <c:v>Grundskole</c:v>
                </c:pt>
                <c:pt idx="1">
                  <c:v>Kort uddannelse</c:v>
                </c:pt>
                <c:pt idx="2">
                  <c:v>Lang videregående uddannelse</c:v>
                </c:pt>
              </c:strCache>
            </c:strRef>
          </c:cat>
          <c:val>
            <c:numRef>
              <c:f>'Ark1'!$C$68:$C$70</c:f>
              <c:numCache>
                <c:formatCode>General</c:formatCode>
                <c:ptCount val="3"/>
                <c:pt idx="0">
                  <c:v>27.2</c:v>
                </c:pt>
                <c:pt idx="1">
                  <c:v>22.6</c:v>
                </c:pt>
                <c:pt idx="2">
                  <c:v>9.8000000000000007</c:v>
                </c:pt>
              </c:numCache>
            </c:numRef>
          </c:val>
          <c:extLst>
            <c:ext xmlns:c16="http://schemas.microsoft.com/office/drawing/2014/chart" uri="{C3380CC4-5D6E-409C-BE32-E72D297353CC}">
              <c16:uniqueId val="{00000000-4DB4-4EA1-AA99-033F0ECE46D0}"/>
            </c:ext>
          </c:extLst>
        </c:ser>
        <c:dLbls>
          <c:showLegendKey val="0"/>
          <c:showVal val="0"/>
          <c:showCatName val="0"/>
          <c:showSerName val="0"/>
          <c:showPercent val="0"/>
          <c:showBubbleSize val="0"/>
        </c:dLbls>
        <c:gapWidth val="219"/>
        <c:overlap val="-27"/>
        <c:axId val="821562655"/>
        <c:axId val="1071671039"/>
      </c:barChart>
      <c:catAx>
        <c:axId val="821562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71671039"/>
        <c:crosses val="autoZero"/>
        <c:auto val="1"/>
        <c:lblAlgn val="ctr"/>
        <c:lblOffset val="100"/>
        <c:noMultiLvlLbl val="0"/>
      </c:catAx>
      <c:valAx>
        <c:axId val="1071671039"/>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215626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da-DK"/>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sz="1100" b="1" i="0" u="none" strike="noStrike" baseline="0" dirty="0">
                <a:effectLst/>
              </a:rPr>
              <a:t>Vil i høj grad gerne tabe sig blandt personer med svær overvægt</a:t>
            </a:r>
            <a:endParaRPr lang="da-DK" sz="1100" b="1" dirty="0"/>
          </a:p>
        </c:rich>
      </c:tx>
      <c:overlay val="0"/>
      <c:spPr>
        <a:noFill/>
        <a:ln>
          <a:noFill/>
        </a:ln>
        <a:effectLst/>
      </c:spPr>
    </c:title>
    <c:autoTitleDeleted val="0"/>
    <c:plotArea>
      <c:layout>
        <c:manualLayout>
          <c:layoutTarget val="inner"/>
          <c:xMode val="edge"/>
          <c:yMode val="edge"/>
          <c:x val="0.12385475365413631"/>
          <c:y val="0.31352606075411016"/>
          <c:w val="0.70010289111842239"/>
          <c:h val="0.3778920511055438"/>
        </c:manualLayout>
      </c:layout>
      <c:barChart>
        <c:barDir val="col"/>
        <c:grouping val="clustered"/>
        <c:varyColors val="0"/>
        <c:ser>
          <c:idx val="1"/>
          <c:order val="0"/>
          <c:tx>
            <c:strRef>
              <c:f>'[social ulighed i sundhedsData - sundhedsprofil 2021.xlsx]Ark1'!$H$67</c:f>
              <c:strCache>
                <c:ptCount val="1"/>
                <c:pt idx="0">
                  <c:v>Mænd</c:v>
                </c:pt>
              </c:strCache>
            </c:strRef>
          </c:tx>
          <c:invertIfNegative val="0"/>
          <c:cat>
            <c:strRef>
              <c:f>'[social ulighed i sundhedsData - sundhedsprofil 2021.xlsx]Ark1'!$G$68:$G$70</c:f>
              <c:strCache>
                <c:ptCount val="3"/>
                <c:pt idx="0">
                  <c:v>Grundskole</c:v>
                </c:pt>
                <c:pt idx="1">
                  <c:v>Kort uddannelse</c:v>
                </c:pt>
                <c:pt idx="2">
                  <c:v>Lang videregående uddannelse</c:v>
                </c:pt>
              </c:strCache>
            </c:strRef>
          </c:cat>
          <c:val>
            <c:numRef>
              <c:f>'[social ulighed i sundhedsData - sundhedsprofil 2021.xlsx]Ark1'!$H$68:$H$70</c:f>
              <c:numCache>
                <c:formatCode>General</c:formatCode>
                <c:ptCount val="3"/>
                <c:pt idx="0">
                  <c:v>40.1</c:v>
                </c:pt>
                <c:pt idx="1">
                  <c:v>42.8</c:v>
                </c:pt>
                <c:pt idx="2">
                  <c:v>50.9</c:v>
                </c:pt>
              </c:numCache>
            </c:numRef>
          </c:val>
          <c:extLst>
            <c:ext xmlns:c16="http://schemas.microsoft.com/office/drawing/2014/chart" uri="{C3380CC4-5D6E-409C-BE32-E72D297353CC}">
              <c16:uniqueId val="{00000000-1A09-44F8-8DCB-78FBEF4B3E07}"/>
            </c:ext>
          </c:extLst>
        </c:ser>
        <c:ser>
          <c:idx val="0"/>
          <c:order val="1"/>
          <c:tx>
            <c:strRef>
              <c:f>'[social ulighed i sundhedsData - sundhedsprofil 2021.xlsx]Ark1'!$P$75</c:f>
              <c:strCache>
                <c:ptCount val="1"/>
                <c:pt idx="0">
                  <c:v>kvinder</c:v>
                </c:pt>
              </c:strCache>
            </c:strRef>
          </c:tx>
          <c:spPr>
            <a:solidFill>
              <a:schemeClr val="accent1"/>
            </a:solidFill>
            <a:ln>
              <a:noFill/>
            </a:ln>
            <a:effectLst/>
          </c:spPr>
          <c:invertIfNegative val="0"/>
          <c:cat>
            <c:strRef>
              <c:f>'[social ulighed i sundhedsData - sundhedsprofil 2021.xlsx]Ark1'!$O$76:$O$78</c:f>
              <c:strCache>
                <c:ptCount val="3"/>
                <c:pt idx="0">
                  <c:v>Grundskole</c:v>
                </c:pt>
                <c:pt idx="1">
                  <c:v>Kort uddannelse</c:v>
                </c:pt>
                <c:pt idx="2">
                  <c:v>Lang videregående uddannelse</c:v>
                </c:pt>
              </c:strCache>
            </c:strRef>
          </c:cat>
          <c:val>
            <c:numRef>
              <c:f>'[social ulighed i sundhedsData - sundhedsprofil 2021.xlsx]Ark1'!$P$76:$P$78</c:f>
              <c:numCache>
                <c:formatCode>General</c:formatCode>
                <c:ptCount val="3"/>
                <c:pt idx="0">
                  <c:v>54.5</c:v>
                </c:pt>
                <c:pt idx="1">
                  <c:v>63</c:v>
                </c:pt>
                <c:pt idx="2">
                  <c:v>66.7</c:v>
                </c:pt>
              </c:numCache>
            </c:numRef>
          </c:val>
          <c:extLst>
            <c:ext xmlns:c16="http://schemas.microsoft.com/office/drawing/2014/chart" uri="{C3380CC4-5D6E-409C-BE32-E72D297353CC}">
              <c16:uniqueId val="{00000001-1A09-44F8-8DCB-78FBEF4B3E07}"/>
            </c:ext>
          </c:extLst>
        </c:ser>
        <c:dLbls>
          <c:showLegendKey val="0"/>
          <c:showVal val="0"/>
          <c:showCatName val="0"/>
          <c:showSerName val="0"/>
          <c:showPercent val="0"/>
          <c:showBubbleSize val="0"/>
        </c:dLbls>
        <c:gapWidth val="150"/>
        <c:axId val="1116283039"/>
        <c:axId val="1071697247"/>
      </c:barChart>
      <c:catAx>
        <c:axId val="1116283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71697247"/>
        <c:crosses val="autoZero"/>
        <c:auto val="1"/>
        <c:lblAlgn val="ctr"/>
        <c:lblOffset val="100"/>
        <c:noMultiLvlLbl val="0"/>
      </c:catAx>
      <c:valAx>
        <c:axId val="1071697247"/>
        <c:scaling>
          <c:orientation val="minMax"/>
        </c:scaling>
        <c:delete val="0"/>
        <c:axPos val="l"/>
        <c:title>
          <c:tx>
            <c:rich>
              <a:bodyPr/>
              <a:lstStyle/>
              <a:p>
                <a:pPr>
                  <a:defRPr/>
                </a:pPr>
                <a:r>
                  <a:rPr lang="en-US" b="0"/>
                  <a:t>Procent</a:t>
                </a:r>
              </a:p>
            </c:rich>
          </c:tx>
          <c:overlay val="0"/>
        </c:title>
        <c:numFmt formatCode="General" sourceLinked="1"/>
        <c:majorTickMark val="none"/>
        <c:minorTickMark val="none"/>
        <c:tickLblPos val="nextTo"/>
        <c:spPr>
          <a:noFill/>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16283039"/>
        <c:crosses val="autoZero"/>
        <c:crossBetween val="between"/>
      </c:valAx>
    </c:plotArea>
    <c:legend>
      <c:legendPos val="r"/>
      <c:overlay val="0"/>
    </c:legend>
    <c:plotVisOnly val="1"/>
    <c:dispBlanksAs val="gap"/>
    <c:showDLblsOverMax val="0"/>
    <c:extLst/>
  </c:chart>
  <c:spPr>
    <a:ln>
      <a:solidFill>
        <a:srgbClr val="0070C0"/>
      </a:solidFill>
    </a:ln>
  </c:spPr>
  <c:txPr>
    <a:bodyPr/>
    <a:lstStyle/>
    <a:p>
      <a:pPr>
        <a:defRPr/>
      </a:pPr>
      <a:endParaRPr lang="da-DK"/>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Lav mental sundhed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'Ark1'!$C$88</c:f>
              <c:strCache>
                <c:ptCount val="1"/>
                <c:pt idx="0">
                  <c:v>Lav mental sundhed</c:v>
                </c:pt>
              </c:strCache>
            </c:strRef>
          </c:tx>
          <c:spPr>
            <a:solidFill>
              <a:schemeClr val="accent1"/>
            </a:solidFill>
            <a:ln>
              <a:noFill/>
            </a:ln>
            <a:effectLst/>
          </c:spPr>
          <c:invertIfNegative val="0"/>
          <c:cat>
            <c:strRef>
              <c:f>'Ark1'!$B$89:$B$91</c:f>
              <c:strCache>
                <c:ptCount val="3"/>
                <c:pt idx="0">
                  <c:v>Grundskole</c:v>
                </c:pt>
                <c:pt idx="1">
                  <c:v>Kort uddannelse</c:v>
                </c:pt>
                <c:pt idx="2">
                  <c:v>Lang videregående uddannelse</c:v>
                </c:pt>
              </c:strCache>
            </c:strRef>
          </c:cat>
          <c:val>
            <c:numRef>
              <c:f>'Ark1'!$C$89:$C$91</c:f>
              <c:numCache>
                <c:formatCode>General</c:formatCode>
                <c:ptCount val="3"/>
                <c:pt idx="0">
                  <c:v>20.2</c:v>
                </c:pt>
                <c:pt idx="1">
                  <c:v>15.7</c:v>
                </c:pt>
                <c:pt idx="2">
                  <c:v>14.5</c:v>
                </c:pt>
              </c:numCache>
            </c:numRef>
          </c:val>
          <c:extLst>
            <c:ext xmlns:c16="http://schemas.microsoft.com/office/drawing/2014/chart" uri="{C3380CC4-5D6E-409C-BE32-E72D297353CC}">
              <c16:uniqueId val="{00000000-0E5D-4EE8-B4DB-0D52073F9BEF}"/>
            </c:ext>
          </c:extLst>
        </c:ser>
        <c:dLbls>
          <c:showLegendKey val="0"/>
          <c:showVal val="0"/>
          <c:showCatName val="0"/>
          <c:showSerName val="0"/>
          <c:showPercent val="0"/>
          <c:showBubbleSize val="0"/>
        </c:dLbls>
        <c:gapWidth val="219"/>
        <c:overlap val="-27"/>
        <c:axId val="984250303"/>
        <c:axId val="1071661887"/>
      </c:barChart>
      <c:catAx>
        <c:axId val="984250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71661887"/>
        <c:crosses val="autoZero"/>
        <c:auto val="1"/>
        <c:lblAlgn val="ctr"/>
        <c:lblOffset val="100"/>
        <c:noMultiLvlLbl val="0"/>
      </c:catAx>
      <c:valAx>
        <c:axId val="1071661887"/>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984250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02-16T13:10:29.221" idx="1">
    <p:pos x="10" y="10"/>
    <p:text>OBS tibud skal ændres til: tilbud</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FA9D56-77D2-4FDF-9F36-4BDC47F24A41}" type="datetimeFigureOut">
              <a:rPr lang="da-DK" smtClean="0"/>
              <a:t>28-02-2023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86170-0C8C-4069-AEA5-8310D7D5F22D}" type="slidenum">
              <a:rPr lang="da-DK" smtClean="0"/>
              <a:t>‹nr.›</a:t>
            </a:fld>
            <a:endParaRPr lang="da-DK"/>
          </a:p>
        </p:txBody>
      </p:sp>
    </p:spTree>
    <p:extLst>
      <p:ext uri="{BB962C8B-B14F-4D97-AF65-F5344CB8AC3E}">
        <p14:creationId xmlns:p14="http://schemas.microsoft.com/office/powerpoint/2010/main" val="714468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danskelove.dk/dagtilbudsloven/4" TargetMode="External"/><Relationship Id="rId13" Type="http://schemas.openxmlformats.org/officeDocument/2006/relationships/hyperlink" Target="https://danskelove.dk/dagtilbudsloven/9#2" TargetMode="External"/><Relationship Id="rId18" Type="http://schemas.openxmlformats.org/officeDocument/2006/relationships/hyperlink" Target="https://danskelove.dk/dagtilbudsloven/16b#1-3" TargetMode="External"/><Relationship Id="rId3" Type="http://schemas.openxmlformats.org/officeDocument/2006/relationships/hyperlink" Target="https://www.retsinformation.dk/eli/lta/2020/1396" TargetMode="External"/><Relationship Id="rId21" Type="http://schemas.openxmlformats.org/officeDocument/2006/relationships/hyperlink" Target="https://danskelove.dk/dagtilbudsloven/45" TargetMode="External"/><Relationship Id="rId7" Type="http://schemas.openxmlformats.org/officeDocument/2006/relationships/hyperlink" Target="https://danskelove.dk/dagtilbudsloven/3a#5" TargetMode="External"/><Relationship Id="rId12" Type="http://schemas.openxmlformats.org/officeDocument/2006/relationships/hyperlink" Target="https://danskelove.dk/dagtilbudsloven/8#9" TargetMode="External"/><Relationship Id="rId17" Type="http://schemas.openxmlformats.org/officeDocument/2006/relationships/hyperlink" Target="https://danskelove.dk/dagtilbudsloven/16a#4" TargetMode="External"/><Relationship Id="rId2" Type="http://schemas.openxmlformats.org/officeDocument/2006/relationships/slide" Target="../slides/slide12.xml"/><Relationship Id="rId16" Type="http://schemas.openxmlformats.org/officeDocument/2006/relationships/hyperlink" Target="https://danskelove.dk/dagtilbudsloven/16a#3" TargetMode="External"/><Relationship Id="rId20" Type="http://schemas.openxmlformats.org/officeDocument/2006/relationships/hyperlink" Target="https://danskelove.dk/dagtilbudsloven/16a#1" TargetMode="External"/><Relationship Id="rId1" Type="http://schemas.openxmlformats.org/officeDocument/2006/relationships/notesMaster" Target="../notesMasters/notesMaster1.xml"/><Relationship Id="rId6" Type="http://schemas.openxmlformats.org/officeDocument/2006/relationships/hyperlink" Target="https://danskelove.dk/dagtilbudsloven/3a#2" TargetMode="External"/><Relationship Id="rId11" Type="http://schemas.openxmlformats.org/officeDocument/2006/relationships/hyperlink" Target="https://danskelove.dk/dagtilbudsloven/9" TargetMode="External"/><Relationship Id="rId5" Type="http://schemas.openxmlformats.org/officeDocument/2006/relationships/hyperlink" Target="https://danskelove.dk/dagtilbudsloven/3a" TargetMode="External"/><Relationship Id="rId15" Type="http://schemas.openxmlformats.org/officeDocument/2006/relationships/hyperlink" Target="https://danskelove.dk/dagtilbudsloven/19" TargetMode="External"/><Relationship Id="rId23" Type="http://schemas.openxmlformats.org/officeDocument/2006/relationships/hyperlink" Target="https://www.retsinformation.dk/eli/lta/2020/674" TargetMode="External"/><Relationship Id="rId10" Type="http://schemas.openxmlformats.org/officeDocument/2006/relationships/hyperlink" Target="https://danskelove.dk/dagtilbudsloven/8" TargetMode="External"/><Relationship Id="rId19" Type="http://schemas.openxmlformats.org/officeDocument/2006/relationships/hyperlink" Target="https://danskelove.dk/dagtilbudsloven/19#2-4" TargetMode="External"/><Relationship Id="rId4" Type="http://schemas.openxmlformats.org/officeDocument/2006/relationships/hyperlink" Target="https://danskelove.dk/dagtilbudsloven" TargetMode="External"/><Relationship Id="rId9" Type="http://schemas.openxmlformats.org/officeDocument/2006/relationships/hyperlink" Target="https://danskelove.dk/dagtilbudsloven/7" TargetMode="External"/><Relationship Id="rId14" Type="http://schemas.openxmlformats.org/officeDocument/2006/relationships/hyperlink" Target="https://danskelove.dk/dagtilbudsloven/16a" TargetMode="External"/><Relationship Id="rId22" Type="http://schemas.openxmlformats.org/officeDocument/2006/relationships/hyperlink" Target="https://www.retsinformation.dk/eli/lta/2007/512"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st.dk/da/viden/ulighed-i-sundhed"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st.dk/-/media/Udgivelser/2022/Sundhedsprofil/Sundhedsprofilen.ashx"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st.dk/-/media/Udgivelser/2022/Sundhedsprofil/Sundhedsprofilen.ashx"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st.dk/-/media/Udgivelser/2022/Sundhedsprofil/Sundhedsprofilen.ashx"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file:///C:\Users\jaan\Downloads\191107-Notat-Hoejeste-fuldfoerte-uddannelse-profilmodel-2018.pdf" TargetMode="External"/><Relationship Id="rId4" Type="http://schemas.openxmlformats.org/officeDocument/2006/relationships/hyperlink" Target="https://www.sst.dk/da/viden/ulighed-i-sundhed"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und-by-net.dk/wp-content/uploads/2018/01/Politikermateriale_SundByNetv%C3%A6rket-20181.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und-by-net.dk/wp-content/uploads/2018/01/Politikermateriale_SundByNetv%C3%A6rket-20181.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formation.dk/debat/2022/02/tager-klimakampen-alvorligt-befrier-samtidig-sundhedsproblemer?utm_source=amb&amp;utm_medium=email&amp;utm_campaign=artike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dirty="0"/>
              <a:t>Vejledningen til oplægsholder: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dirty="0"/>
              <a:t>Materialet er udarbejdet af Sund By Netværket med inspiration fra vores norske netværk Sunne Kommuner´s materiale. Materialet kan benyttes frit, men husk at kreditere Sunne kommuner og Sund By Netværket som kilder.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dirty="0"/>
              <a:t>Præsentationen er udviklet til at </a:t>
            </a:r>
            <a:r>
              <a:rPr lang="nb-NO" sz="1200" i="1" u="sng" dirty="0"/>
              <a:t>tage ca. 50 minutter </a:t>
            </a:r>
            <a:r>
              <a:rPr lang="nb-NO" sz="1200" i="1" dirty="0"/>
              <a:t>at gennemføre, hvis man benytter manus som foreslået. Det er imidlertid muligt at forkorte og udvide efter behov og ønske. Vi anbefaler for eksempel at supplere præsentationen med information om folkesundhedssituationen fra egen kommune, de centrale udfordringer samt idéer til relevante effektive tiltag og indsatsområder.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dirty="0"/>
              <a:t>Du er altid velkommen til at kontakte Sund By Netværkets sekretariat for sparring omkring din præsentation, så den bliver skarp og relevant for dine lokalpolitikere.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dirty="0"/>
              <a:t>Målgruppen for denne præsentation er de folkevalgte lokalpolitikere med ansvar for folkesundhedsområdet, men indholdet vil også være relevant for andre som ønsker mere grundlæggende viden om folkesundhedsarbejdet.</a:t>
            </a:r>
          </a:p>
          <a:p>
            <a:pPr marL="0" marR="0" lvl="0" indent="0" algn="l" defTabSz="990478" rtl="0" eaLnBrk="1" fontAlgn="auto" latinLnBrk="0" hangingPunct="1">
              <a:lnSpc>
                <a:spcPct val="100000"/>
              </a:lnSpc>
              <a:spcBef>
                <a:spcPts val="0"/>
              </a:spcBef>
              <a:spcAft>
                <a:spcPts val="0"/>
              </a:spcAft>
              <a:buClrTx/>
              <a:buSzTx/>
              <a:buFontTx/>
              <a:buNone/>
              <a:tabLst/>
              <a:defRPr/>
            </a:pPr>
            <a:endParaRPr lang="nb-NO" sz="1200" i="1" dirty="0"/>
          </a:p>
          <a:p>
            <a:pPr defTabSz="990478">
              <a:defRPr/>
            </a:pPr>
            <a:r>
              <a:rPr lang="nb-NO" sz="1200" b="1" dirty="0"/>
              <a:t>MANUS:</a:t>
            </a:r>
          </a:p>
          <a:p>
            <a:r>
              <a:rPr lang="nb-NO" sz="1200" b="1" dirty="0"/>
              <a:t>Velkommen til denne indføring i, hvilket ansvar og hvilke muligheder danske kommuner har for at sikre sundhed, trivsel og livskvalitet for sine borgere.</a:t>
            </a:r>
          </a:p>
          <a:p>
            <a:r>
              <a:rPr lang="nb-NO" sz="1200" b="1" dirty="0"/>
              <a:t>Formålet er at give dig som folkevalgt et overblik og inspiration til, hvordan du kan bidrage til at skabe gode rammer for folkesundhedsarbejdet og dermed for folkesundheden.</a:t>
            </a:r>
          </a:p>
          <a:p>
            <a:pPr defTabSz="990478">
              <a:defRPr/>
            </a:pPr>
            <a:endParaRPr lang="nb-NO" sz="1200" b="1" i="0" dirty="0"/>
          </a:p>
          <a:p>
            <a:pPr defTabSz="990478">
              <a:defRPr/>
            </a:pPr>
            <a:r>
              <a:rPr lang="nb-NO" sz="1200" b="1" i="0" dirty="0"/>
              <a:t>Vores kommune er medlem af Sund By Netværket  - en sammenslutning af kommuner, der arbejder for at styrke folkesundheden. Sund By Netværket oplever at det er en klar styrke for området, at du som lokalpolitiker har kendskab til- og forståelse for centrale begreber og årsagsmekanismer indenfor folkesundhedsområdet. Denne præsentation giver derfor en kort indføring i de vigtigste begreber og et grundlæggende vidensniveau.</a:t>
            </a:r>
          </a:p>
          <a:p>
            <a:endParaRPr lang="nb-NO" sz="1200" b="1" dirty="0"/>
          </a:p>
          <a:p>
            <a:r>
              <a:rPr lang="da-DK" sz="1200" b="1" dirty="0"/>
              <a:t>Igennem præsentation ses folkesundhed, trivsel og livskvalitet i et 0-100 års perspektiv, og vil rammesætte de centrale udfordringer samt vise tværgående løsninger på, hvordan vi sikrer større lighed i sundhed for borgerne i vores kommune – og hvilken betydning </a:t>
            </a:r>
            <a:r>
              <a:rPr lang="da-DK" sz="1200" b="1" i="1" dirty="0"/>
              <a:t>du</a:t>
            </a:r>
            <a:r>
              <a:rPr lang="da-DK" sz="1200" b="1" dirty="0"/>
              <a:t> som folkevalgt har for at prioritere opgaven. </a:t>
            </a:r>
            <a:endParaRPr lang="nb-NO" sz="1200" b="1" dirty="0"/>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1</a:t>
            </a:fld>
            <a:endParaRPr lang="da-DK"/>
          </a:p>
        </p:txBody>
      </p:sp>
    </p:spTree>
    <p:extLst>
      <p:ext uri="{BB962C8B-B14F-4D97-AF65-F5344CB8AC3E}">
        <p14:creationId xmlns:p14="http://schemas.microsoft.com/office/powerpoint/2010/main" val="2912151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90478">
              <a:spcBef>
                <a:spcPct val="0"/>
              </a:spcBef>
              <a:defRPr/>
            </a:pPr>
            <a:r>
              <a:rPr lang="nb-NO" altLang="nb-NO" b="1" dirty="0">
                <a:latin typeface="Arial" panose="020B0604020202020204" pitchFamily="34" charset="0"/>
              </a:rPr>
              <a:t>MANUS</a:t>
            </a:r>
          </a:p>
          <a:p>
            <a:pPr marL="0" marR="0" lvl="0" indent="0" algn="l" defTabSz="990478" rtl="0" eaLnBrk="1" fontAlgn="auto" latinLnBrk="0" hangingPunct="1">
              <a:lnSpc>
                <a:spcPct val="100000"/>
              </a:lnSpc>
              <a:spcBef>
                <a:spcPct val="0"/>
              </a:spcBef>
              <a:spcAft>
                <a:spcPts val="0"/>
              </a:spcAft>
              <a:buClrTx/>
              <a:buSzTx/>
              <a:buFontTx/>
              <a:buNone/>
              <a:tabLst/>
              <a:defRPr/>
            </a:pPr>
            <a:r>
              <a:rPr lang="da-DK" b="1" dirty="0"/>
              <a:t>Byernes – eller kommunernes - centrale og afgørende rolle, er blevet endnu tydeligere i forbindelse med </a:t>
            </a:r>
            <a:r>
              <a:rPr lang="da-DK" b="1" dirty="0" err="1"/>
              <a:t>corona</a:t>
            </a:r>
            <a:r>
              <a:rPr lang="da-DK" b="1" dirty="0"/>
              <a:t> pandemien. Det er i kommunen at den tætte kontakt til borgerne foregår. Det er kommunen, som har den udøvende funktion og som dermed kan få implementeret retningslinjer, anbefalinger og lovgivning. Det er ikke noget nyt, men blev tydeligt og konkret under </a:t>
            </a:r>
            <a:r>
              <a:rPr lang="da-DK" b="1" dirty="0" err="1"/>
              <a:t>coronapandemien</a:t>
            </a:r>
            <a:r>
              <a:rPr lang="da-DK" b="1" dirty="0"/>
              <a:t>.</a:t>
            </a:r>
          </a:p>
          <a:p>
            <a:pPr defTabSz="990478">
              <a:spcBef>
                <a:spcPct val="0"/>
              </a:spcBef>
              <a:defRPr/>
            </a:pPr>
            <a:endParaRPr lang="nb-NO" altLang="nb-NO" b="1" dirty="0">
              <a:latin typeface="Arial" panose="020B0604020202020204" pitchFamily="34" charset="0"/>
            </a:endParaRPr>
          </a:p>
          <a:p>
            <a:pPr defTabSz="990478">
              <a:spcBef>
                <a:spcPct val="0"/>
              </a:spcBef>
              <a:defRPr/>
            </a:pPr>
            <a:r>
              <a:rPr lang="nb-NO" altLang="nb-NO" b="1" dirty="0">
                <a:latin typeface="Arial" panose="020B0604020202020204" pitchFamily="34" charset="0"/>
              </a:rPr>
              <a:t>I forhold til folkesundhedsarbejdet er kommuner </a:t>
            </a:r>
            <a:r>
              <a:rPr lang="nb-NO" altLang="nb-NO" b="1" i="1" dirty="0">
                <a:latin typeface="Arial" panose="020B0604020202020204" pitchFamily="34" charset="0"/>
              </a:rPr>
              <a:t>pålagt</a:t>
            </a:r>
            <a:r>
              <a:rPr lang="nb-NO" altLang="nb-NO" b="1" dirty="0">
                <a:latin typeface="Arial" panose="020B0604020202020204" pitchFamily="34" charset="0"/>
              </a:rPr>
              <a:t> at arbejde systematisk med at fremme borgernes sundhed gennem særligt Sundhedsloven og mange andre love der knytter an til sundhedsloven.</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10</a:t>
            </a:fld>
            <a:endParaRPr lang="da-DK"/>
          </a:p>
        </p:txBody>
      </p:sp>
    </p:spTree>
    <p:extLst>
      <p:ext uri="{BB962C8B-B14F-4D97-AF65-F5344CB8AC3E}">
        <p14:creationId xmlns:p14="http://schemas.microsoft.com/office/powerpoint/2010/main" val="538471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endParaRPr lang="da-DK" b="1" dirty="0"/>
          </a:p>
          <a:p>
            <a:r>
              <a:rPr lang="da-DK" b="1" dirty="0"/>
              <a:t>Sundhedslovens paragraf 119 siger, at kommunalbestyrelsen har ansvaret for at skabe rammer for en sund levevis og at kommunalbestyrelsen jf. stykke 2 etablerer forebyggende og sundhedsfremmende tilbud til borgerne. Bestemmelsen [i § 119] har til formål at sikre, at den forebyggende og sundhedsfremmende indsats </a:t>
            </a:r>
            <a:r>
              <a:rPr lang="da-DK" b="1" i="1" dirty="0"/>
              <a:t>forankres</a:t>
            </a:r>
            <a:r>
              <a:rPr lang="da-DK" b="1" dirty="0"/>
              <a:t> i kommunerne.</a:t>
            </a:r>
          </a:p>
          <a:p>
            <a:endParaRPr lang="da-DK" b="1" dirty="0"/>
          </a:p>
          <a:p>
            <a:r>
              <a:rPr lang="da-DK" b="1" dirty="0"/>
              <a:t>Derudover er de forebyggende sundhedsydelser til børn og unge </a:t>
            </a:r>
            <a:r>
              <a:rPr lang="da-DK" sz="1200" b="1" i="0" u="none" strike="noStrike" kern="1200" baseline="0" dirty="0">
                <a:solidFill>
                  <a:schemeClr val="tx1"/>
                </a:solidFill>
                <a:latin typeface="+mn-lt"/>
                <a:ea typeface="+mn-ea"/>
                <a:cs typeface="+mn-cs"/>
              </a:rPr>
              <a:t>beskrevet i §120-126 i Sundhedsloven.</a:t>
            </a:r>
          </a:p>
          <a:p>
            <a:endParaRPr lang="da-DK" sz="1200" b="1" i="0" u="none" strike="noStrike" kern="1200" baseline="0" dirty="0">
              <a:solidFill>
                <a:schemeClr val="tx1"/>
              </a:solidFill>
              <a:latin typeface="+mn-lt"/>
              <a:ea typeface="+mn-ea"/>
              <a:cs typeface="+mn-cs"/>
            </a:endParaRPr>
          </a:p>
          <a:p>
            <a:r>
              <a:rPr lang="da-DK" sz="1200" b="1" i="0" u="none" strike="noStrike" kern="1200" baseline="0" dirty="0">
                <a:solidFill>
                  <a:schemeClr val="tx1"/>
                </a:solidFill>
                <a:latin typeface="+mn-lt"/>
                <a:ea typeface="+mn-ea"/>
                <a:cs typeface="+mn-cs"/>
              </a:rPr>
              <a:t>Samtidig skal det også nævnes at sundhedsaftalen er en ligeværdig og forpligtende aftale mellem region og kommune og central i forhold til kommunens forpligtigelser på sundhedsområdet. Sundhedsaftalerne er politiske aftaler med det formål </a:t>
            </a:r>
            <a:r>
              <a:rPr lang="da-DK" sz="1200" b="1" i="0" u="none" strike="noStrike" kern="1200" baseline="0" dirty="0">
                <a:solidFill>
                  <a:schemeClr val="tx1"/>
                </a:solidFill>
                <a:effectLst/>
                <a:latin typeface="+mn-lt"/>
                <a:ea typeface="+mn-ea"/>
                <a:cs typeface="+mn-cs"/>
              </a:rPr>
              <a:t>a</a:t>
            </a:r>
            <a:r>
              <a:rPr lang="da-DK" sz="1200" b="1" i="0" kern="1200" dirty="0">
                <a:solidFill>
                  <a:schemeClr val="tx1"/>
                </a:solidFill>
                <a:effectLst/>
                <a:latin typeface="+mn-lt"/>
                <a:ea typeface="+mn-ea"/>
                <a:cs typeface="+mn-cs"/>
              </a:rPr>
              <a:t>t bidrage til sammenhæng og koordinering af de forløb, der går på tværs af regioner og kommuner, med fokus på kvalitet, effekt og patienttilfredshed</a:t>
            </a:r>
            <a:r>
              <a:rPr lang="da-DK" sz="1200" b="1" i="0" u="none" strike="noStrike" kern="1200" baseline="0" dirty="0">
                <a:solidFill>
                  <a:schemeClr val="tx1"/>
                </a:solidFill>
                <a:latin typeface="+mn-lt"/>
                <a:ea typeface="+mn-ea"/>
                <a:cs typeface="+mn-cs"/>
              </a:rPr>
              <a:t> – Det kan helt konkret være genoptrænings-og plejeområdet, patientrettet forebyggelse såsom hjerte og diabetes rehabilitering og alt hvad det nære sundhedsvæsen ellers indebærer af samarbejder mellem regioner, kommuner og almen praksis. Sundhedsaftalerne er forskellige fra region til region.</a:t>
            </a:r>
          </a:p>
          <a:p>
            <a:endParaRPr lang="da-DK" sz="1200" b="1" i="0" u="none" strike="noStrike" kern="1200" baseline="0" dirty="0">
              <a:solidFill>
                <a:schemeClr val="tx1"/>
              </a:solidFill>
              <a:latin typeface="+mn-lt"/>
              <a:ea typeface="+mn-ea"/>
              <a:cs typeface="+mn-cs"/>
            </a:endParaRPr>
          </a:p>
          <a:p>
            <a:r>
              <a:rPr lang="da-DK" b="1" dirty="0"/>
              <a:t>Som tidligere nævnt er folkesundhed mere end kost, rygning, alkohol og motion. Og folkesundhed er også mere end at sikre de rette indsatser, når borgerne først er blevet til patienter. Folkesundhed handler også om sundhedsfremme og forebyggelse. Dette løftes i andre forvaltninger og i civilsamfundet, og er derfor beskrevet i anden lovgivning. Det kan være relevant for dig som politiker at kende til denne lovgivning. </a:t>
            </a:r>
            <a:endParaRPr lang="da-DK" dirty="0"/>
          </a:p>
          <a:p>
            <a:endParaRPr lang="da-DK" b="1" dirty="0"/>
          </a:p>
          <a:p>
            <a:r>
              <a:rPr lang="da-DK" b="1" dirty="0"/>
              <a:t>Her illustreret med flere af de love, hvori der er lovstof, der påvirker folkesundheden. Det kigger vi nærmere på, på det næste slide.</a:t>
            </a:r>
          </a:p>
        </p:txBody>
      </p:sp>
      <p:sp>
        <p:nvSpPr>
          <p:cNvPr id="4" name="Pladsholder til slidenummer 3"/>
          <p:cNvSpPr>
            <a:spLocks noGrp="1"/>
          </p:cNvSpPr>
          <p:nvPr>
            <p:ph type="sldNum" sz="quarter" idx="5"/>
          </p:nvPr>
        </p:nvSpPr>
        <p:spPr/>
        <p:txBody>
          <a:bodyPr/>
          <a:lstStyle/>
          <a:p>
            <a:fld id="{68486170-0C8C-4069-AEA5-8310D7D5F22D}" type="slidenum">
              <a:rPr lang="da-DK" smtClean="0"/>
              <a:t>11</a:t>
            </a:fld>
            <a:endParaRPr lang="da-DK"/>
          </a:p>
        </p:txBody>
      </p:sp>
    </p:spTree>
    <p:extLst>
      <p:ext uri="{BB962C8B-B14F-4D97-AF65-F5344CB8AC3E}">
        <p14:creationId xmlns:p14="http://schemas.microsoft.com/office/powerpoint/2010/main" val="186170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r>
              <a:rPr lang="da-DK" b="1" dirty="0"/>
              <a:t>Sunde borgere skabes altså af rammer og betingelser som er forankret i mange forskellige kommunale forvaltningsområder og lovgrundlag. Her på </a:t>
            </a:r>
            <a:r>
              <a:rPr lang="da-DK" b="1" dirty="0" err="1"/>
              <a:t>slidet</a:t>
            </a:r>
            <a:r>
              <a:rPr lang="da-DK" b="1" dirty="0"/>
              <a:t> ser du eksempler på love og lovtekster, der har betydning for folkesundheden. Det er </a:t>
            </a:r>
            <a:r>
              <a:rPr lang="da-DK" b="1" dirty="0" err="1"/>
              <a:t>lovgvning</a:t>
            </a:r>
            <a:r>
              <a:rPr lang="da-DK" b="1" dirty="0"/>
              <a:t>, der hører til i andre forvaltninger, men som altså er med til at løfte folkesundhedsområdet.</a:t>
            </a:r>
          </a:p>
          <a:p>
            <a:endParaRPr lang="da-DK" b="1" dirty="0"/>
          </a:p>
          <a:p>
            <a:r>
              <a:rPr lang="da-DK" b="1" dirty="0"/>
              <a:t>Så når du som politiker forholder dig til skoleområdet, så påvirker du også sundhedsfremme og forebyggelsesindsatsen i din kommune. Fx er en aktiv skoledag med til at styrke elevernes indlæring. </a:t>
            </a:r>
          </a:p>
          <a:p>
            <a:r>
              <a:rPr lang="da-DK" b="1" dirty="0"/>
              <a:t>Når du som politiker forholder dig til udvikling af nye lokalområder i din kommune og antallet af parkeringspladser, så påvirker du samtidig sundhedsfremme og forebyggelsesområdet. </a:t>
            </a:r>
          </a:p>
          <a:p>
            <a:r>
              <a:rPr lang="da-DK" b="1" dirty="0"/>
              <a:t>Og når du som politiker træffer beslutninger om ny ledelsesstruktur i jobcentrene, så påvirker du også arbejdsmiljøet blandt de ansatte og dermed deres trivsel og sundhed. </a:t>
            </a:r>
          </a:p>
          <a:p>
            <a:endParaRPr lang="da-DK" b="1" dirty="0"/>
          </a:p>
          <a:p>
            <a:r>
              <a:rPr lang="da-DK" b="1" dirty="0"/>
              <a:t>Og når du repræsenterer folkesundhedsområdet, så er det vigtigt, at du også tænker på konsekvenserne for andre forvaltningsområder. Fx hvis du træffer beslutninger om bedre infrastruktur i form af cykelstier, så påvirker det positivt klimadagsordenen i form af mindre Co2 når dine vælgere tager cyklen fremfor bilen. </a:t>
            </a:r>
          </a:p>
          <a:p>
            <a:endParaRPr lang="da-DK" dirty="0"/>
          </a:p>
          <a:p>
            <a:r>
              <a:rPr lang="da-DK" i="1" dirty="0"/>
              <a:t>Noter til oplægsholder</a:t>
            </a:r>
          </a:p>
          <a:p>
            <a:endParaRPr lang="da-DK" dirty="0"/>
          </a:p>
          <a:p>
            <a:r>
              <a:rPr lang="da-DK" dirty="0">
                <a:hlinkClick r:id="rId3"/>
              </a:rPr>
              <a:t>Folkeskoleloven (retsinformation.dk)</a:t>
            </a:r>
            <a:endParaRPr lang="da-DK" dirty="0"/>
          </a:p>
          <a:p>
            <a:r>
              <a:rPr lang="da-DK" sz="1200" b="1" i="0" kern="1200" dirty="0">
                <a:solidFill>
                  <a:schemeClr val="tx1"/>
                </a:solidFill>
                <a:effectLst/>
                <a:latin typeface="+mn-lt"/>
                <a:ea typeface="+mn-ea"/>
                <a:cs typeface="+mn-cs"/>
              </a:rPr>
              <a:t>§ 15.</a:t>
            </a:r>
            <a:r>
              <a:rPr lang="da-DK" sz="1200" b="0" i="0" kern="1200" dirty="0">
                <a:solidFill>
                  <a:schemeClr val="tx1"/>
                </a:solidFill>
                <a:effectLst/>
                <a:latin typeface="+mn-lt"/>
                <a:ea typeface="+mn-ea"/>
                <a:cs typeface="+mn-cs"/>
              </a:rPr>
              <a:t> Undervisningstiden skal tilrettelægges, så eleverne får motion og bevægelse i gennemsnitligt 45 minutter om dagen.</a:t>
            </a:r>
          </a:p>
          <a:p>
            <a:r>
              <a:rPr lang="da-DK" sz="1200" b="1" i="0" kern="1200" dirty="0">
                <a:solidFill>
                  <a:schemeClr val="tx1"/>
                </a:solidFill>
                <a:effectLst/>
                <a:latin typeface="+mn-lt"/>
                <a:ea typeface="+mn-ea"/>
                <a:cs typeface="+mn-cs"/>
              </a:rPr>
              <a:t>§ 16 a.</a:t>
            </a:r>
            <a:r>
              <a:rPr lang="da-DK" sz="1200" b="0" i="0" kern="1200" dirty="0">
                <a:solidFill>
                  <a:schemeClr val="tx1"/>
                </a:solidFill>
                <a:effectLst/>
                <a:latin typeface="+mn-lt"/>
                <a:ea typeface="+mn-ea"/>
                <a:cs typeface="+mn-cs"/>
              </a:rPr>
              <a:t> Undervisningen i folkeskolens fag, jf. §§ 5, 9 og 11, og obligatoriske emner, jf. § 7, suppleres af understøttende undervisning. Den understøttende undervisning skal anvendes til at understøtte en varieret skoledag gennem undervisningsforløb og -aktiviteter m.v., der har direkte sammenhæng med undervisningen i folkeskolens fag og obligatoriske emner, eller som sigter på at styrke elevernes læringsparathed, sociale kompetencer, alsidige udvikling, motivation og trivsel.</a:t>
            </a:r>
          </a:p>
          <a:p>
            <a:r>
              <a:rPr lang="da-DK" sz="1200" b="1" i="0" kern="1200" dirty="0">
                <a:solidFill>
                  <a:schemeClr val="tx1"/>
                </a:solidFill>
                <a:effectLst/>
                <a:latin typeface="+mn-lt"/>
                <a:ea typeface="+mn-ea"/>
                <a:cs typeface="+mn-cs"/>
              </a:rPr>
              <a:t>§ 56.</a:t>
            </a:r>
            <a:r>
              <a:rPr lang="da-DK" sz="1200" b="0" i="0" kern="1200" dirty="0">
                <a:solidFill>
                  <a:schemeClr val="tx1"/>
                </a:solidFill>
                <a:effectLst/>
                <a:latin typeface="+mn-lt"/>
                <a:ea typeface="+mn-ea"/>
                <a:cs typeface="+mn-cs"/>
              </a:rPr>
              <a:t> </a:t>
            </a:r>
            <a:r>
              <a:rPr lang="da-DK" sz="1200" b="0" i="1" kern="1200" dirty="0">
                <a:solidFill>
                  <a:schemeClr val="tx1"/>
                </a:solidFill>
                <a:effectLst/>
                <a:latin typeface="+mn-lt"/>
                <a:ea typeface="+mn-ea"/>
                <a:cs typeface="+mn-cs"/>
              </a:rPr>
              <a:t>Stk. 3.</a:t>
            </a:r>
            <a:r>
              <a:rPr lang="da-DK" sz="1200" b="0" i="0" kern="1200" dirty="0">
                <a:solidFill>
                  <a:schemeClr val="tx1"/>
                </a:solidFill>
                <a:effectLst/>
                <a:latin typeface="+mn-lt"/>
                <a:ea typeface="+mn-ea"/>
                <a:cs typeface="+mn-cs"/>
              </a:rPr>
              <a:t> Børne- og undervisningsministeren kan fastsætte regler om, at kommunalbestyrelsen skal indberette oplysninger, jf. stk. 2, om elevernes trivsel til ministeriet ved anvendelse af et nærmere fastsat dataformat og med brug af en nærmere bestemt spørgeramme. Børne- og undervisningsministeren kan fastsætte regler om spørgerammen og om, hvordan og hvornår kommunalbestyrelsen tilvejebringer oplysninger om elevernes trivsel.</a:t>
            </a:r>
          </a:p>
          <a:p>
            <a:r>
              <a:rPr lang="da-DK" sz="1200" b="1" i="0" kern="1200" dirty="0">
                <a:solidFill>
                  <a:schemeClr val="tx1"/>
                </a:solidFill>
                <a:effectLst/>
                <a:latin typeface="+mn-lt"/>
                <a:ea typeface="+mn-ea"/>
                <a:cs typeface="+mn-cs"/>
              </a:rPr>
              <a:t>§ 56 a.</a:t>
            </a:r>
            <a:r>
              <a:rPr lang="da-DK" sz="1200" b="0" i="0" kern="1200" dirty="0">
                <a:solidFill>
                  <a:schemeClr val="tx1"/>
                </a:solidFill>
                <a:effectLst/>
                <a:latin typeface="+mn-lt"/>
                <a:ea typeface="+mn-ea"/>
                <a:cs typeface="+mn-cs"/>
              </a:rPr>
              <a:t> Oplysninger om elevers trivsel, jf. § 56, stk. 3, og § 56 b, skal indgå i skolernes undervisningsmiljøvurdering efter lov om elevers og studerendes undervisningsmiljø.</a:t>
            </a:r>
          </a:p>
          <a:p>
            <a:r>
              <a:rPr lang="da-DK" sz="1200" b="1" i="0" kern="1200" dirty="0">
                <a:solidFill>
                  <a:schemeClr val="tx1"/>
                </a:solidFill>
                <a:effectLst/>
                <a:latin typeface="+mn-lt"/>
                <a:ea typeface="+mn-ea"/>
                <a:cs typeface="+mn-cs"/>
              </a:rPr>
              <a:t>§ 56 b.</a:t>
            </a:r>
            <a:r>
              <a:rPr lang="da-DK" sz="1200" b="0" i="0" kern="1200" dirty="0">
                <a:solidFill>
                  <a:schemeClr val="tx1"/>
                </a:solidFill>
                <a:effectLst/>
                <a:latin typeface="+mn-lt"/>
                <a:ea typeface="+mn-ea"/>
                <a:cs typeface="+mn-cs"/>
              </a:rPr>
              <a:t> Skolens leder skal en gang årligt gennemføre en måling af elevernes trivsel med det formål at følge og styrke elevernes trivsel. De enkelte elevers svar må udelukkende bruges til at udføre statistiske og videnskabelige undersøgelser af elevers trivsel.</a:t>
            </a:r>
          </a:p>
          <a:p>
            <a:r>
              <a:rPr lang="da-DK" sz="1200" b="0" i="1" kern="1200" dirty="0">
                <a:solidFill>
                  <a:schemeClr val="tx1"/>
                </a:solidFill>
                <a:effectLst/>
                <a:latin typeface="+mn-lt"/>
                <a:ea typeface="+mn-ea"/>
                <a:cs typeface="+mn-cs"/>
              </a:rPr>
              <a:t>Stk. 2.</a:t>
            </a:r>
            <a:r>
              <a:rPr lang="da-DK" sz="1200" b="0" i="0" kern="1200" dirty="0">
                <a:solidFill>
                  <a:schemeClr val="tx1"/>
                </a:solidFill>
                <a:effectLst/>
                <a:latin typeface="+mn-lt"/>
                <a:ea typeface="+mn-ea"/>
                <a:cs typeface="+mn-cs"/>
              </a:rPr>
              <a:t> Målingen af elevernes trivsel skal ske ved hjælp af et redskab, som Styrelsen for It og Læring stiller til rådighed for skolerne.</a:t>
            </a:r>
          </a:p>
          <a:p>
            <a:r>
              <a:rPr lang="da-DK" sz="1200" b="1" i="0" kern="1200" dirty="0">
                <a:solidFill>
                  <a:schemeClr val="tx1"/>
                </a:solidFill>
                <a:effectLst/>
                <a:latin typeface="+mn-lt"/>
                <a:ea typeface="+mn-ea"/>
                <a:cs typeface="+mn-cs"/>
              </a:rPr>
              <a:t>§ 57.</a:t>
            </a:r>
            <a:r>
              <a:rPr lang="da-DK" sz="1200" b="0" i="0" kern="1200" dirty="0">
                <a:solidFill>
                  <a:schemeClr val="tx1"/>
                </a:solidFill>
                <a:effectLst/>
                <a:latin typeface="+mn-lt"/>
                <a:ea typeface="+mn-ea"/>
                <a:cs typeface="+mn-cs"/>
              </a:rPr>
              <a:t> Rådet for Børns Læring har til opgave at følge, vurdere og rådgive børne- og undervisningsministeren om det faglige niveau, den pædagogiske udvikling og elevernes udbytte af undervisningen i folkeskolen og ungdomsskolen og om det pædagogiske arbejde med at understøtte alle børns trivsel, udvikling og læring i dagtilbud. Rådet skal endvidere vurdere skolers og dagtilbuds evne til at bidrage til at bekæmpe børns negative sociale arv, at øge integrationen af børn med anden etnisk baggrund end dansk og at inkludere børn, hvis udvikling kræver en særlig hensyntagen eller støtte.</a:t>
            </a:r>
          </a:p>
          <a:p>
            <a:endParaRPr lang="da-DK" sz="1200" b="0" i="0" kern="1200" dirty="0">
              <a:solidFill>
                <a:schemeClr val="tx1"/>
              </a:solidFill>
              <a:effectLst/>
              <a:latin typeface="+mn-lt"/>
              <a:ea typeface="+mn-ea"/>
              <a:cs typeface="+mn-cs"/>
            </a:endParaRPr>
          </a:p>
          <a:p>
            <a:r>
              <a:rPr lang="da-DK" dirty="0">
                <a:hlinkClick r:id="rId4"/>
              </a:rPr>
              <a:t>Dagtilbudsloven (danskelove.dk)</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0" u="none" strike="noStrike" kern="1200" dirty="0">
                <a:solidFill>
                  <a:schemeClr val="tx1"/>
                </a:solidFill>
                <a:effectLst/>
                <a:latin typeface="+mn-lt"/>
                <a:ea typeface="+mn-ea"/>
                <a:cs typeface="+mn-cs"/>
                <a:hlinkClick r:id="rId5"/>
              </a:rPr>
              <a:t>§ 3 a</a:t>
            </a:r>
            <a:r>
              <a:rPr lang="da-DK" sz="1200" b="1" i="0" u="none" strike="noStrike" kern="1200" dirty="0">
                <a:solidFill>
                  <a:schemeClr val="tx1"/>
                </a:solidFill>
                <a:effectLst/>
                <a:latin typeface="+mn-lt"/>
                <a:ea typeface="+mn-ea"/>
                <a:cs typeface="+mn-cs"/>
              </a:rPr>
              <a:t> </a:t>
            </a:r>
            <a:r>
              <a:rPr lang="da-DK" sz="1200" b="0" i="0" kern="1200" dirty="0">
                <a:solidFill>
                  <a:schemeClr val="tx1"/>
                </a:solidFill>
                <a:effectLst/>
                <a:latin typeface="+mn-lt"/>
                <a:ea typeface="+mn-ea"/>
                <a:cs typeface="+mn-cs"/>
              </a:rPr>
              <a:t>Kommunalbestyrelsen har ansvar for dagtilbuddene.</a:t>
            </a:r>
            <a:endParaRPr lang="da-DK" dirty="0"/>
          </a:p>
          <a:p>
            <a:r>
              <a:rPr lang="da-DK" sz="1200" b="0" i="1" kern="1200" dirty="0">
                <a:solidFill>
                  <a:schemeClr val="tx1"/>
                </a:solidFill>
                <a:effectLst/>
                <a:latin typeface="+mn-lt"/>
                <a:ea typeface="+mn-ea"/>
                <a:cs typeface="+mn-cs"/>
              </a:rPr>
              <a:t>Stk. 3. </a:t>
            </a:r>
          </a:p>
          <a:p>
            <a:r>
              <a:rPr lang="da-DK" sz="1200" b="0" i="0" kern="1200" dirty="0">
                <a:solidFill>
                  <a:schemeClr val="tx1"/>
                </a:solidFill>
                <a:effectLst/>
                <a:latin typeface="+mn-lt"/>
                <a:ea typeface="+mn-ea"/>
                <a:cs typeface="+mn-cs"/>
              </a:rPr>
              <a:t>Kommunalbestyrelsen skal som led i fastsættelsen af rammer efter </a:t>
            </a:r>
            <a:r>
              <a:rPr lang="da-DK" sz="1200" b="0" i="0" kern="1200" dirty="0">
                <a:solidFill>
                  <a:schemeClr val="tx1"/>
                </a:solidFill>
                <a:effectLst/>
                <a:latin typeface="+mn-lt"/>
                <a:ea typeface="+mn-ea"/>
                <a:cs typeface="+mn-cs"/>
                <a:hlinkClick r:id="rId6"/>
              </a:rPr>
              <a:t>stk. 2</a:t>
            </a:r>
            <a:r>
              <a:rPr lang="da-DK" sz="1200" b="0" i="0" kern="1200" dirty="0">
                <a:solidFill>
                  <a:schemeClr val="tx1"/>
                </a:solidFill>
                <a:effectLst/>
                <a:latin typeface="+mn-lt"/>
                <a:ea typeface="+mn-ea"/>
                <a:cs typeface="+mn-cs"/>
              </a:rPr>
              <a:t> og med henblik på at skabe sammenhæng i børns liv og kontinuitet i overgangen mellem tilbud fastsætte retningslinjer om</a:t>
            </a:r>
          </a:p>
          <a:p>
            <a:pPr lvl="1"/>
            <a:r>
              <a:rPr lang="da-DK" sz="1200" b="0" i="0" kern="1200" dirty="0">
                <a:solidFill>
                  <a:schemeClr val="tx1"/>
                </a:solidFill>
                <a:effectLst/>
                <a:latin typeface="+mn-lt"/>
                <a:ea typeface="+mn-ea"/>
                <a:cs typeface="+mn-cs"/>
              </a:rPr>
              <a:t>1)samarbejdet mellem dagtilbud, fritidstilbud og skolen,</a:t>
            </a:r>
          </a:p>
          <a:p>
            <a:pPr lvl="1"/>
            <a:r>
              <a:rPr lang="da-DK" sz="1200" b="0" i="0" kern="1200" dirty="0">
                <a:solidFill>
                  <a:schemeClr val="tx1"/>
                </a:solidFill>
                <a:effectLst/>
                <a:latin typeface="+mn-lt"/>
                <a:ea typeface="+mn-ea"/>
                <a:cs typeface="+mn-cs"/>
              </a:rPr>
              <a:t>2)samarbejdet mellem dagtilbud og andre relevante aktører, herunder sundhedsplejen og Pædagogisk Psykologisk Rådgivning (PPR), og</a:t>
            </a:r>
          </a:p>
          <a:p>
            <a:pPr lvl="1"/>
            <a:r>
              <a:rPr lang="da-DK" sz="1200" b="0" i="0" kern="1200" dirty="0">
                <a:solidFill>
                  <a:schemeClr val="tx1"/>
                </a:solidFill>
                <a:effectLst/>
                <a:latin typeface="+mn-lt"/>
                <a:ea typeface="+mn-ea"/>
                <a:cs typeface="+mn-cs"/>
              </a:rPr>
              <a:t>3)videregivelse af relevante oplysninger ved børns overgange fra sundhedsplejen til dagtilbud og fra dagtilbud til skolefritidsordning eller fritidshjem og skole.</a:t>
            </a:r>
          </a:p>
          <a:p>
            <a:r>
              <a:rPr lang="da-DK" sz="1200" b="0" i="1" kern="1200" dirty="0">
                <a:solidFill>
                  <a:schemeClr val="tx1"/>
                </a:solidFill>
                <a:effectLst/>
                <a:latin typeface="+mn-lt"/>
                <a:ea typeface="+mn-ea"/>
                <a:cs typeface="+mn-cs"/>
              </a:rPr>
              <a:t>Stk. 6. </a:t>
            </a:r>
          </a:p>
          <a:p>
            <a:r>
              <a:rPr lang="da-DK" sz="1200" b="0" i="0" kern="1200" dirty="0">
                <a:solidFill>
                  <a:schemeClr val="tx1"/>
                </a:solidFill>
                <a:effectLst/>
                <a:latin typeface="+mn-lt"/>
                <a:ea typeface="+mn-ea"/>
                <a:cs typeface="+mn-cs"/>
              </a:rPr>
              <a:t>Kommunalbestyrelsen beslutter, om der som følge af drøftelsen efter </a:t>
            </a:r>
            <a:r>
              <a:rPr lang="da-DK" sz="1200" b="0" i="0" kern="1200" dirty="0">
                <a:solidFill>
                  <a:schemeClr val="tx1"/>
                </a:solidFill>
                <a:effectLst/>
                <a:latin typeface="+mn-lt"/>
                <a:ea typeface="+mn-ea"/>
                <a:cs typeface="+mn-cs"/>
                <a:hlinkClick r:id="rId7"/>
              </a:rPr>
              <a:t>stk. 5</a:t>
            </a:r>
            <a:r>
              <a:rPr lang="da-DK" sz="1200" b="0" i="0" kern="1200" dirty="0">
                <a:solidFill>
                  <a:schemeClr val="tx1"/>
                </a:solidFill>
                <a:effectLst/>
                <a:latin typeface="+mn-lt"/>
                <a:ea typeface="+mn-ea"/>
                <a:cs typeface="+mn-cs"/>
              </a:rPr>
              <a:t> skal iværksættes tiltag såsom kompetenceudvikling, supervision m.v., som kan understøtte og kvalificere dagtilbuddenes arbejde med etablering af pædagogiske læringsmiljøer, der </a:t>
            </a:r>
            <a:r>
              <a:rPr lang="da-DK" sz="1200" b="1" i="0" kern="1200" dirty="0">
                <a:solidFill>
                  <a:schemeClr val="tx1"/>
                </a:solidFill>
                <a:effectLst/>
                <a:latin typeface="+mn-lt"/>
                <a:ea typeface="+mn-ea"/>
                <a:cs typeface="+mn-cs"/>
              </a:rPr>
              <a:t>fremmer børns trivsel, læring, udvikling og dannelse</a:t>
            </a:r>
            <a:r>
              <a:rPr lang="da-DK" sz="1200" b="0" i="0" kern="1200" dirty="0">
                <a:solidFill>
                  <a:schemeClr val="tx1"/>
                </a:solidFill>
                <a:effectLst/>
                <a:latin typeface="+mn-lt"/>
                <a:ea typeface="+mn-ea"/>
                <a:cs typeface="+mn-cs"/>
              </a:rPr>
              <a:t>.</a:t>
            </a:r>
          </a:p>
          <a:p>
            <a:r>
              <a:rPr lang="da-DK" sz="1200" b="1" i="0" u="none" strike="noStrike" kern="1200" dirty="0">
                <a:solidFill>
                  <a:schemeClr val="tx1"/>
                </a:solidFill>
                <a:effectLst/>
                <a:latin typeface="+mn-lt"/>
                <a:ea typeface="+mn-ea"/>
                <a:cs typeface="+mn-cs"/>
                <a:hlinkClick r:id="rId8"/>
              </a:rPr>
              <a:t>§ 4</a:t>
            </a:r>
            <a:r>
              <a:rPr lang="da-DK" sz="1200" b="1" i="0" u="none" strike="noStrike" kern="1200" dirty="0">
                <a:solidFill>
                  <a:schemeClr val="tx1"/>
                </a:solidFill>
                <a:effectLst/>
                <a:latin typeface="+mn-lt"/>
                <a:ea typeface="+mn-ea"/>
                <a:cs typeface="+mn-cs"/>
              </a:rPr>
              <a:t> </a:t>
            </a:r>
            <a:r>
              <a:rPr lang="da-DK" sz="1200" b="0" i="1" kern="1200" dirty="0">
                <a:solidFill>
                  <a:schemeClr val="tx1"/>
                </a:solidFill>
                <a:effectLst/>
                <a:latin typeface="+mn-lt"/>
                <a:ea typeface="+mn-ea"/>
                <a:cs typeface="+mn-cs"/>
              </a:rPr>
              <a:t>Stk. 2. </a:t>
            </a:r>
            <a:r>
              <a:rPr lang="da-DK" sz="1200" b="0" i="0" kern="1200" dirty="0">
                <a:solidFill>
                  <a:schemeClr val="tx1"/>
                </a:solidFill>
                <a:effectLst/>
                <a:latin typeface="+mn-lt"/>
                <a:ea typeface="+mn-ea"/>
                <a:cs typeface="+mn-cs"/>
              </a:rPr>
              <a:t>Kommunalbestyrelsen skal sikre, at børn og unge under 18 år, der har behov for støtte i et dag-, fritids- eller klubtilbud m.v. for at kunne </a:t>
            </a:r>
            <a:r>
              <a:rPr lang="da-DK" sz="1200" b="1" i="0" kern="1200" dirty="0">
                <a:solidFill>
                  <a:schemeClr val="tx1"/>
                </a:solidFill>
                <a:effectLst/>
                <a:latin typeface="+mn-lt"/>
                <a:ea typeface="+mn-ea"/>
                <a:cs typeface="+mn-cs"/>
              </a:rPr>
              <a:t>trives og udvikle sig</a:t>
            </a:r>
            <a:r>
              <a:rPr lang="da-DK" sz="1200" b="0" i="0" kern="1200" dirty="0">
                <a:solidFill>
                  <a:schemeClr val="tx1"/>
                </a:solidFill>
                <a:effectLst/>
                <a:latin typeface="+mn-lt"/>
                <a:ea typeface="+mn-ea"/>
                <a:cs typeface="+mn-cs"/>
              </a:rPr>
              <a:t>, tilbydes en sådan støtte i tilbuddet.</a:t>
            </a:r>
          </a:p>
          <a:p>
            <a:r>
              <a:rPr lang="da-DK" sz="1200" b="1" i="0" u="none" strike="noStrike" kern="1200" dirty="0">
                <a:solidFill>
                  <a:schemeClr val="tx1"/>
                </a:solidFill>
                <a:effectLst/>
                <a:latin typeface="+mn-lt"/>
                <a:ea typeface="+mn-ea"/>
                <a:cs typeface="+mn-cs"/>
                <a:hlinkClick r:id="rId9"/>
              </a:rPr>
              <a:t>§ 7</a:t>
            </a:r>
            <a:r>
              <a:rPr lang="da-DK" sz="1200" b="0" i="0" kern="1200" dirty="0">
                <a:solidFill>
                  <a:schemeClr val="tx1"/>
                </a:solidFill>
                <a:effectLst/>
                <a:latin typeface="+mn-lt"/>
                <a:ea typeface="+mn-ea"/>
                <a:cs typeface="+mn-cs"/>
              </a:rPr>
              <a:t>Dagtilbud skal </a:t>
            </a:r>
            <a:r>
              <a:rPr lang="da-DK" sz="1200" b="1" i="0" kern="1200" dirty="0">
                <a:solidFill>
                  <a:schemeClr val="tx1"/>
                </a:solidFill>
                <a:effectLst/>
                <a:latin typeface="+mn-lt"/>
                <a:ea typeface="+mn-ea"/>
                <a:cs typeface="+mn-cs"/>
              </a:rPr>
              <a:t>fremme børns trivsel, læring, udvikling og dannelse gennem trygge og pædagogiske læringsmiljøer</a:t>
            </a:r>
            <a:r>
              <a:rPr lang="da-DK" sz="1200" b="0" i="0" kern="1200" dirty="0">
                <a:solidFill>
                  <a:schemeClr val="tx1"/>
                </a:solidFill>
                <a:effectLst/>
                <a:latin typeface="+mn-lt"/>
                <a:ea typeface="+mn-ea"/>
                <a:cs typeface="+mn-cs"/>
              </a:rPr>
              <a:t>, hvor legen er grundlæggende, og hvor der tages udgangspunkt i et børneperspektiv.</a:t>
            </a:r>
          </a:p>
          <a:p>
            <a:r>
              <a:rPr lang="da-DK" sz="1200" b="0" i="1" kern="1200" dirty="0">
                <a:solidFill>
                  <a:schemeClr val="tx1"/>
                </a:solidFill>
                <a:effectLst/>
                <a:latin typeface="+mn-lt"/>
                <a:ea typeface="+mn-ea"/>
                <a:cs typeface="+mn-cs"/>
              </a:rPr>
              <a:t>Stk. 2. </a:t>
            </a:r>
          </a:p>
          <a:p>
            <a:r>
              <a:rPr lang="da-DK" sz="1200" b="0" i="0" kern="1200" dirty="0">
                <a:solidFill>
                  <a:schemeClr val="tx1"/>
                </a:solidFill>
                <a:effectLst/>
                <a:latin typeface="+mn-lt"/>
                <a:ea typeface="+mn-ea"/>
                <a:cs typeface="+mn-cs"/>
              </a:rPr>
              <a:t>Dagtilbud skal i samarbejde med forældrene give børn omsorg og understøtte det enkelte barns trivsel, læring, udvikling og dannelse og bidrage til, at børn får en god og tryg opvækst.</a:t>
            </a:r>
          </a:p>
          <a:p>
            <a:r>
              <a:rPr lang="da-DK" sz="1200" b="0" i="1" kern="1200" dirty="0">
                <a:solidFill>
                  <a:schemeClr val="tx1"/>
                </a:solidFill>
                <a:effectLst/>
                <a:latin typeface="+mn-lt"/>
                <a:ea typeface="+mn-ea"/>
                <a:cs typeface="+mn-cs"/>
              </a:rPr>
              <a:t>Stk. 3. </a:t>
            </a:r>
          </a:p>
          <a:p>
            <a:r>
              <a:rPr lang="da-DK" sz="1200" b="0" i="0" kern="1200" dirty="0">
                <a:solidFill>
                  <a:schemeClr val="tx1"/>
                </a:solidFill>
                <a:effectLst/>
                <a:latin typeface="+mn-lt"/>
                <a:ea typeface="+mn-ea"/>
                <a:cs typeface="+mn-cs"/>
              </a:rPr>
              <a:t>Børn i dagtilbud skal have et fysisk, psykisk og æstetisk børnemiljø, som fremmer deres trivsel, sundhed, udvikling og læring.</a:t>
            </a:r>
          </a:p>
          <a:p>
            <a:r>
              <a:rPr lang="da-DK" sz="1200" b="1" i="0" u="none" strike="noStrike" kern="1200" dirty="0">
                <a:solidFill>
                  <a:schemeClr val="tx1"/>
                </a:solidFill>
                <a:effectLst/>
                <a:latin typeface="+mn-lt"/>
                <a:ea typeface="+mn-ea"/>
                <a:cs typeface="+mn-cs"/>
                <a:hlinkClick r:id="rId10"/>
              </a:rPr>
              <a:t>§ 8</a:t>
            </a:r>
            <a:r>
              <a:rPr lang="da-DK" sz="1200" b="1" i="0" u="none" strike="noStrike" kern="1200" dirty="0">
                <a:solidFill>
                  <a:schemeClr val="tx1"/>
                </a:solidFill>
                <a:effectLst/>
                <a:latin typeface="+mn-lt"/>
                <a:ea typeface="+mn-ea"/>
                <a:cs typeface="+mn-cs"/>
              </a:rPr>
              <a:t> </a:t>
            </a:r>
            <a:r>
              <a:rPr lang="da-DK" sz="1200" b="0" i="1" kern="1200" dirty="0">
                <a:solidFill>
                  <a:schemeClr val="tx1"/>
                </a:solidFill>
                <a:effectLst/>
                <a:latin typeface="+mn-lt"/>
                <a:ea typeface="+mn-ea"/>
                <a:cs typeface="+mn-cs"/>
              </a:rPr>
              <a:t>Stk. 3. </a:t>
            </a:r>
          </a:p>
          <a:p>
            <a:r>
              <a:rPr lang="da-DK" sz="1200" b="0" i="0" kern="1200" dirty="0">
                <a:solidFill>
                  <a:schemeClr val="tx1"/>
                </a:solidFill>
                <a:effectLst/>
                <a:latin typeface="+mn-lt"/>
                <a:ea typeface="+mn-ea"/>
                <a:cs typeface="+mn-cs"/>
              </a:rPr>
              <a:t>Det skal fremgå af den pædagogiske læreplan, hvordan det enkelte dagtilbud hele dagen etablerer et pædagogisk læringsmiljø, der med leg, planlagte vokseninitierede aktiviteter, spontane aktiviteter, børneinitierede aktiviteter og daglige rutiner giver børnene mulighed for at trives, lære, udvikle sig og dannes. Det pædagogiske læringsmiljø skal tilrettelægges, så det inddrager hensynet til børnenes perspektiv og deltagelse, børnefællesskabet, børnegruppens sammensætning og børnenes forskellige forudsætninger.</a:t>
            </a:r>
          </a:p>
          <a:p>
            <a:r>
              <a:rPr lang="da-DK" sz="1200" b="0" i="1" kern="1200" dirty="0">
                <a:solidFill>
                  <a:schemeClr val="tx1"/>
                </a:solidFill>
                <a:effectLst/>
                <a:latin typeface="+mn-lt"/>
                <a:ea typeface="+mn-ea"/>
                <a:cs typeface="+mn-cs"/>
              </a:rPr>
              <a:t>Stk. 5. </a:t>
            </a:r>
          </a:p>
          <a:p>
            <a:r>
              <a:rPr lang="da-DK" sz="1200" b="0" i="0" kern="1200" dirty="0">
                <a:solidFill>
                  <a:schemeClr val="tx1"/>
                </a:solidFill>
                <a:effectLst/>
                <a:latin typeface="+mn-lt"/>
                <a:ea typeface="+mn-ea"/>
                <a:cs typeface="+mn-cs"/>
              </a:rPr>
              <a:t>Det skal endvidere fremgå af den pædagogiske læreplan, hvordan det pædagogiske læringsmiljø tager højde for børn i udsatte positioner, så deres trivsel, læring, udvikling og dannelse fremmes.</a:t>
            </a:r>
          </a:p>
          <a:p>
            <a:r>
              <a:rPr lang="da-DK" sz="1200" b="1" i="0" u="none" strike="noStrike" kern="1200" dirty="0">
                <a:solidFill>
                  <a:schemeClr val="tx1"/>
                </a:solidFill>
                <a:effectLst/>
                <a:latin typeface="+mn-lt"/>
                <a:ea typeface="+mn-ea"/>
                <a:cs typeface="+mn-cs"/>
                <a:hlinkClick r:id="rId11"/>
              </a:rPr>
              <a:t>§ 9</a:t>
            </a:r>
            <a:r>
              <a:rPr lang="da-DK" sz="1200" b="1" i="0" u="none" strike="noStrike" kern="1200" dirty="0">
                <a:solidFill>
                  <a:schemeClr val="tx1"/>
                </a:solidFill>
                <a:effectLst/>
                <a:latin typeface="+mn-lt"/>
                <a:ea typeface="+mn-ea"/>
                <a:cs typeface="+mn-cs"/>
              </a:rPr>
              <a:t> </a:t>
            </a:r>
            <a:r>
              <a:rPr lang="da-DK" sz="1200" b="0" i="1" kern="1200" dirty="0">
                <a:solidFill>
                  <a:schemeClr val="tx1"/>
                </a:solidFill>
                <a:effectLst/>
                <a:latin typeface="+mn-lt"/>
                <a:ea typeface="+mn-ea"/>
                <a:cs typeface="+mn-cs"/>
              </a:rPr>
              <a:t>Stk. 2. </a:t>
            </a:r>
          </a:p>
          <a:p>
            <a:r>
              <a:rPr lang="da-DK" sz="1200" b="0" i="0" kern="1200" dirty="0">
                <a:solidFill>
                  <a:schemeClr val="tx1"/>
                </a:solidFill>
                <a:effectLst/>
                <a:latin typeface="+mn-lt"/>
                <a:ea typeface="+mn-ea"/>
                <a:cs typeface="+mn-cs"/>
              </a:rPr>
              <a:t>Lederen af dagtilbuddet er ansvarlig for at etablere en evalueringskultur i dagtilbuddet, som skal udvikle og kvalificere det pædagogiske læringsmiljø. Lederen er ansvarlig for, at arbejdet med den pædagogiske læreplan evalueres mindst hvert andet år med henblik på at udvikle arbejdet. Evalueringen skal tage udgangspunkt i de pædagogiske mål, som er fastsat i medfør af </a:t>
            </a:r>
            <a:r>
              <a:rPr lang="da-DK" sz="1200" b="0" i="0" kern="1200" dirty="0">
                <a:solidFill>
                  <a:schemeClr val="tx1"/>
                </a:solidFill>
                <a:effectLst/>
                <a:latin typeface="+mn-lt"/>
                <a:ea typeface="+mn-ea"/>
                <a:cs typeface="+mn-cs"/>
                <a:hlinkClick r:id="rId12"/>
              </a:rPr>
              <a:t>§ 8, stk. 9</a:t>
            </a:r>
            <a:r>
              <a:rPr lang="da-DK" sz="1200" b="0" i="0" kern="1200" dirty="0">
                <a:solidFill>
                  <a:schemeClr val="tx1"/>
                </a:solidFill>
                <a:effectLst/>
                <a:latin typeface="+mn-lt"/>
                <a:ea typeface="+mn-ea"/>
                <a:cs typeface="+mn-cs"/>
              </a:rPr>
              <a:t>, herunder en vurdering af sammenhængen mellem det pædagogiske læringsmiljø i dagtilbuddet og børnenes trivsel, læring, udvikling og dannelse. Evalueringen skal offentliggøres.</a:t>
            </a:r>
          </a:p>
          <a:p>
            <a:r>
              <a:rPr lang="da-DK" sz="1200" b="0" i="1" kern="1200" dirty="0">
                <a:solidFill>
                  <a:schemeClr val="tx1"/>
                </a:solidFill>
                <a:effectLst/>
                <a:latin typeface="+mn-lt"/>
                <a:ea typeface="+mn-ea"/>
                <a:cs typeface="+mn-cs"/>
              </a:rPr>
              <a:t>Stk. 3. </a:t>
            </a:r>
          </a:p>
          <a:p>
            <a:r>
              <a:rPr lang="da-DK" sz="1200" b="0" i="0" kern="1200" dirty="0">
                <a:solidFill>
                  <a:schemeClr val="tx1"/>
                </a:solidFill>
                <a:effectLst/>
                <a:latin typeface="+mn-lt"/>
                <a:ea typeface="+mn-ea"/>
                <a:cs typeface="+mn-cs"/>
              </a:rPr>
              <a:t>Lederen af dagtilbuddet er ansvarlig for at sikre en løbende pædagogisk dokumentation af sammenhængen mellem det pædagogiske læringsmiljø og børnenes trivsel, læring, udvikling og dannelse. Den pædagogiske dokumentation skal indgå i evalueringen efter </a:t>
            </a:r>
            <a:r>
              <a:rPr lang="da-DK" sz="1200" b="0" i="0" kern="1200" dirty="0">
                <a:solidFill>
                  <a:schemeClr val="tx1"/>
                </a:solidFill>
                <a:effectLst/>
                <a:latin typeface="+mn-lt"/>
                <a:ea typeface="+mn-ea"/>
                <a:cs typeface="+mn-cs"/>
                <a:hlinkClick r:id="rId13"/>
              </a:rPr>
              <a:t>stk. 2</a:t>
            </a:r>
            <a:r>
              <a:rPr lang="da-DK" sz="1200" b="0" i="0" kern="1200" dirty="0">
                <a:solidFill>
                  <a:schemeClr val="tx1"/>
                </a:solidFill>
                <a:effectLst/>
                <a:latin typeface="+mn-lt"/>
                <a:ea typeface="+mn-ea"/>
                <a:cs typeface="+mn-cs"/>
              </a:rPr>
              <a:t>, 2. pkt.</a:t>
            </a:r>
          </a:p>
          <a:p>
            <a:r>
              <a:rPr lang="da-DK" sz="1200" b="1" i="0" u="none" strike="noStrike" kern="1200" dirty="0">
                <a:solidFill>
                  <a:schemeClr val="tx1"/>
                </a:solidFill>
                <a:effectLst/>
                <a:latin typeface="+mn-lt"/>
                <a:ea typeface="+mn-ea"/>
                <a:cs typeface="+mn-cs"/>
                <a:hlinkClick r:id="rId14"/>
              </a:rPr>
              <a:t>§ 16 a</a:t>
            </a:r>
            <a:endParaRPr lang="da-DK" sz="1200" b="1"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Alle børn i kommunale, selvejende og udliciterede daginstitutioner og privatinstitutioner efter </a:t>
            </a:r>
            <a:r>
              <a:rPr lang="da-DK" sz="1200" b="0" i="0" kern="1200" dirty="0">
                <a:solidFill>
                  <a:schemeClr val="tx1"/>
                </a:solidFill>
                <a:effectLst/>
                <a:latin typeface="+mn-lt"/>
                <a:ea typeface="+mn-ea"/>
                <a:cs typeface="+mn-cs"/>
                <a:hlinkClick r:id="rId15"/>
              </a:rPr>
              <a:t>§ 19</a:t>
            </a:r>
            <a:r>
              <a:rPr lang="da-DK" sz="1200" b="0" i="0" kern="1200" dirty="0">
                <a:solidFill>
                  <a:schemeClr val="tx1"/>
                </a:solidFill>
                <a:effectLst/>
                <a:latin typeface="+mn-lt"/>
                <a:ea typeface="+mn-ea"/>
                <a:cs typeface="+mn-cs"/>
              </a:rPr>
              <a:t> skal have et sundt frokostmåltid alle hverdage, jf. dog </a:t>
            </a:r>
            <a:r>
              <a:rPr lang="da-DK" sz="1200" b="0" i="0" kern="1200" dirty="0">
                <a:solidFill>
                  <a:schemeClr val="tx1"/>
                </a:solidFill>
                <a:effectLst/>
                <a:latin typeface="+mn-lt"/>
                <a:ea typeface="+mn-ea"/>
                <a:cs typeface="+mn-cs"/>
                <a:hlinkClick r:id="rId16"/>
              </a:rPr>
              <a:t>stk. 3</a:t>
            </a:r>
            <a:r>
              <a:rPr lang="da-DK" sz="1200" b="0" i="0" kern="1200" dirty="0">
                <a:solidFill>
                  <a:schemeClr val="tx1"/>
                </a:solidFill>
                <a:effectLst/>
                <a:latin typeface="+mn-lt"/>
                <a:ea typeface="+mn-ea"/>
                <a:cs typeface="+mn-cs"/>
              </a:rPr>
              <a:t> og </a:t>
            </a:r>
            <a:r>
              <a:rPr lang="da-DK" sz="1200" b="0" i="0" kern="1200" dirty="0">
                <a:solidFill>
                  <a:schemeClr val="tx1"/>
                </a:solidFill>
                <a:effectLst/>
                <a:latin typeface="+mn-lt"/>
                <a:ea typeface="+mn-ea"/>
                <a:cs typeface="+mn-cs"/>
                <a:hlinkClick r:id="rId17"/>
              </a:rPr>
              <a:t>4</a:t>
            </a:r>
            <a:r>
              <a:rPr lang="da-DK" sz="1200" b="0" i="0" kern="1200" dirty="0">
                <a:solidFill>
                  <a:schemeClr val="tx1"/>
                </a:solidFill>
                <a:effectLst/>
                <a:latin typeface="+mn-lt"/>
                <a:ea typeface="+mn-ea"/>
                <a:cs typeface="+mn-cs"/>
              </a:rPr>
              <a:t> og </a:t>
            </a:r>
            <a:r>
              <a:rPr lang="da-DK" sz="1200" b="0" i="0" kern="1200" dirty="0">
                <a:solidFill>
                  <a:schemeClr val="tx1"/>
                </a:solidFill>
                <a:effectLst/>
                <a:latin typeface="+mn-lt"/>
                <a:ea typeface="+mn-ea"/>
                <a:cs typeface="+mn-cs"/>
                <a:hlinkClick r:id="rId18"/>
              </a:rPr>
              <a:t>§ 16 b, stk. 1-3</a:t>
            </a:r>
            <a:r>
              <a:rPr lang="da-DK" sz="1200" b="0" i="0" kern="1200" dirty="0">
                <a:solidFill>
                  <a:schemeClr val="tx1"/>
                </a:solidFill>
                <a:effectLst/>
                <a:latin typeface="+mn-lt"/>
                <a:ea typeface="+mn-ea"/>
                <a:cs typeface="+mn-cs"/>
              </a:rPr>
              <a:t>.</a:t>
            </a:r>
          </a:p>
          <a:p>
            <a:r>
              <a:rPr lang="da-DK" sz="1200" b="0" i="1" kern="1200" dirty="0">
                <a:solidFill>
                  <a:schemeClr val="tx1"/>
                </a:solidFill>
                <a:effectLst/>
                <a:latin typeface="+mn-lt"/>
                <a:ea typeface="+mn-ea"/>
                <a:cs typeface="+mn-cs"/>
              </a:rPr>
              <a:t>Stk. 2. </a:t>
            </a:r>
          </a:p>
          <a:p>
            <a:r>
              <a:rPr lang="da-DK" sz="1200" b="0" i="0" kern="1200" dirty="0">
                <a:solidFill>
                  <a:schemeClr val="tx1"/>
                </a:solidFill>
                <a:effectLst/>
                <a:latin typeface="+mn-lt"/>
                <a:ea typeface="+mn-ea"/>
                <a:cs typeface="+mn-cs"/>
              </a:rPr>
              <a:t>Kommunalbestyrelsen kan beslutte, at et sundt frokostmåltid indgår som en del af dagtilbudsydelsen i kommunale, selvejende og udliciterede daginstitutioner efter </a:t>
            </a:r>
            <a:r>
              <a:rPr lang="da-DK" sz="1200" b="0" i="0" kern="1200" dirty="0">
                <a:solidFill>
                  <a:schemeClr val="tx1"/>
                </a:solidFill>
                <a:effectLst/>
                <a:latin typeface="+mn-lt"/>
                <a:ea typeface="+mn-ea"/>
                <a:cs typeface="+mn-cs"/>
                <a:hlinkClick r:id="rId19"/>
              </a:rPr>
              <a:t>§ 19, stk. 2-4</a:t>
            </a:r>
            <a:r>
              <a:rPr lang="da-DK" sz="1200" b="0" i="0" kern="1200" dirty="0">
                <a:solidFill>
                  <a:schemeClr val="tx1"/>
                </a:solidFill>
                <a:effectLst/>
                <a:latin typeface="+mn-lt"/>
                <a:ea typeface="+mn-ea"/>
                <a:cs typeface="+mn-cs"/>
              </a:rPr>
              <a:t>, for alle børn i samme aldersgruppe.</a:t>
            </a:r>
          </a:p>
          <a:p>
            <a:r>
              <a:rPr lang="da-DK" sz="1200" b="0" i="1" kern="1200" dirty="0">
                <a:solidFill>
                  <a:schemeClr val="tx1"/>
                </a:solidFill>
                <a:effectLst/>
                <a:latin typeface="+mn-lt"/>
                <a:ea typeface="+mn-ea"/>
                <a:cs typeface="+mn-cs"/>
              </a:rPr>
              <a:t>Stk. 3. </a:t>
            </a:r>
          </a:p>
          <a:p>
            <a:r>
              <a:rPr lang="da-DK" sz="1200" b="0" i="0" kern="1200" dirty="0">
                <a:solidFill>
                  <a:schemeClr val="tx1"/>
                </a:solidFill>
                <a:effectLst/>
                <a:latin typeface="+mn-lt"/>
                <a:ea typeface="+mn-ea"/>
                <a:cs typeface="+mn-cs"/>
              </a:rPr>
              <a:t>Kommunalbestyrelsen træffer efter ansøgning fra et barns forældre afgørelse om, at et barn kan fritages fra et sundt frokostmåltid efter </a:t>
            </a:r>
            <a:r>
              <a:rPr lang="da-DK" sz="1200" b="0" i="0" kern="1200" dirty="0">
                <a:solidFill>
                  <a:schemeClr val="tx1"/>
                </a:solidFill>
                <a:effectLst/>
                <a:latin typeface="+mn-lt"/>
                <a:ea typeface="+mn-ea"/>
                <a:cs typeface="+mn-cs"/>
                <a:hlinkClick r:id="rId20"/>
              </a:rPr>
              <a:t>stk. 1</a:t>
            </a:r>
            <a:r>
              <a:rPr lang="da-DK" sz="1200" b="0" i="0" kern="1200" dirty="0">
                <a:solidFill>
                  <a:schemeClr val="tx1"/>
                </a:solidFill>
                <a:effectLst/>
                <a:latin typeface="+mn-lt"/>
                <a:ea typeface="+mn-ea"/>
                <a:cs typeface="+mn-cs"/>
              </a:rPr>
              <a:t>, hvis barnet har en lægedokumenteret allergi eller anden sygdom, som kræver en specialkost, og kommunen ikke på forsvarlig vis kan give barnet et sundt frokostmåltid i daginstitutionen.</a:t>
            </a:r>
          </a:p>
          <a:p>
            <a:r>
              <a:rPr lang="da-DK" sz="1200" b="0" i="1" kern="1200" dirty="0">
                <a:solidFill>
                  <a:schemeClr val="tx1"/>
                </a:solidFill>
                <a:effectLst/>
                <a:latin typeface="+mn-lt"/>
                <a:ea typeface="+mn-ea"/>
                <a:cs typeface="+mn-cs"/>
              </a:rPr>
              <a:t>Stk. 4. </a:t>
            </a:r>
          </a:p>
          <a:p>
            <a:r>
              <a:rPr lang="da-DK" sz="1200" b="0" i="0" kern="1200" dirty="0">
                <a:solidFill>
                  <a:schemeClr val="tx1"/>
                </a:solidFill>
                <a:effectLst/>
                <a:latin typeface="+mn-lt"/>
                <a:ea typeface="+mn-ea"/>
                <a:cs typeface="+mn-cs"/>
              </a:rPr>
              <a:t>Kommunalbestyrelsen kan beslutte, at børn i kommunale, selvejende og udliciterede daginstitutioner efter </a:t>
            </a:r>
            <a:r>
              <a:rPr lang="da-DK" sz="1200" b="0" i="0" kern="1200" dirty="0">
                <a:solidFill>
                  <a:schemeClr val="tx1"/>
                </a:solidFill>
                <a:effectLst/>
                <a:latin typeface="+mn-lt"/>
                <a:ea typeface="+mn-ea"/>
                <a:cs typeface="+mn-cs"/>
                <a:hlinkClick r:id="rId19"/>
              </a:rPr>
              <a:t>§ 19, stk. 2-4</a:t>
            </a:r>
            <a:r>
              <a:rPr lang="da-DK" sz="1200" b="0" i="0" kern="1200" dirty="0">
                <a:solidFill>
                  <a:schemeClr val="tx1"/>
                </a:solidFill>
                <a:effectLst/>
                <a:latin typeface="+mn-lt"/>
                <a:ea typeface="+mn-ea"/>
                <a:cs typeface="+mn-cs"/>
              </a:rPr>
              <a:t>, der hovedsagelig anvender skovens areal eller lignende naturområder som grundlag for barnets ophold i daginstitutionen, ikke skal omfattes af et sundt frokostmåltid efter </a:t>
            </a:r>
            <a:r>
              <a:rPr lang="da-DK" sz="1200" b="0" i="0" kern="1200" dirty="0">
                <a:solidFill>
                  <a:schemeClr val="tx1"/>
                </a:solidFill>
                <a:effectLst/>
                <a:latin typeface="+mn-lt"/>
                <a:ea typeface="+mn-ea"/>
                <a:cs typeface="+mn-cs"/>
                <a:hlinkClick r:id="rId20"/>
              </a:rPr>
              <a:t>stk. 1</a:t>
            </a:r>
            <a:r>
              <a:rPr lang="da-DK" sz="1200" b="0" i="0" kern="1200" dirty="0">
                <a:solidFill>
                  <a:schemeClr val="tx1"/>
                </a:solidFill>
                <a:effectLst/>
                <a:latin typeface="+mn-lt"/>
                <a:ea typeface="+mn-ea"/>
                <a:cs typeface="+mn-cs"/>
              </a:rPr>
              <a:t>.</a:t>
            </a:r>
          </a:p>
          <a:p>
            <a:r>
              <a:rPr lang="da-DK" sz="1200" b="1" i="0" u="none" strike="noStrike" kern="1200" dirty="0">
                <a:solidFill>
                  <a:schemeClr val="tx1"/>
                </a:solidFill>
                <a:effectLst/>
                <a:latin typeface="+mn-lt"/>
                <a:ea typeface="+mn-ea"/>
                <a:cs typeface="+mn-cs"/>
                <a:hlinkClick r:id="rId21"/>
              </a:rPr>
              <a:t>§ 45</a:t>
            </a:r>
            <a:r>
              <a:rPr lang="da-DK" sz="1200" b="1" i="0" u="none" strike="noStrike" kern="1200" dirty="0">
                <a:solidFill>
                  <a:schemeClr val="tx1"/>
                </a:solidFill>
                <a:effectLst/>
                <a:latin typeface="+mn-lt"/>
                <a:ea typeface="+mn-ea"/>
                <a:cs typeface="+mn-cs"/>
              </a:rPr>
              <a:t> </a:t>
            </a:r>
            <a:r>
              <a:rPr lang="da-DK" sz="1200" b="0" i="0" kern="1200" dirty="0">
                <a:solidFill>
                  <a:schemeClr val="tx1"/>
                </a:solidFill>
                <a:effectLst/>
                <a:latin typeface="+mn-lt"/>
                <a:ea typeface="+mn-ea"/>
                <a:cs typeface="+mn-cs"/>
              </a:rPr>
              <a:t>Børn i fritidshjem skal have et fysisk, psykisk og æstetisk børnemiljø, som fremmer deres trivsel, sundhed, udvikling og læring. Det pædagogiske arbejde i fritidshjem skal respektere og understøtte børns selvvalgte aktiviteter og samtidig indeholde pædagogisk tilrettelagte aktiviteter.</a:t>
            </a:r>
          </a:p>
          <a:p>
            <a:endParaRPr lang="da-DK" sz="1200" b="0" i="0" kern="1200" dirty="0">
              <a:solidFill>
                <a:schemeClr val="tx1"/>
              </a:solidFill>
              <a:effectLst/>
              <a:latin typeface="+mn-lt"/>
              <a:ea typeface="+mn-ea"/>
              <a:cs typeface="+mn-cs"/>
            </a:endParaRPr>
          </a:p>
          <a:p>
            <a:r>
              <a:rPr lang="da-DK" dirty="0">
                <a:hlinkClick r:id="rId22"/>
              </a:rPr>
              <a:t>Lov om røgfri miljøer (retsinformation.dk)</a:t>
            </a:r>
            <a:endParaRPr lang="da-DK" dirty="0"/>
          </a:p>
          <a:p>
            <a:r>
              <a:rPr lang="da-DK" sz="1200" b="1" i="0" kern="1200" dirty="0">
                <a:solidFill>
                  <a:schemeClr val="tx1"/>
                </a:solidFill>
                <a:effectLst/>
                <a:latin typeface="+mn-lt"/>
                <a:ea typeface="+mn-ea"/>
                <a:cs typeface="+mn-cs"/>
              </a:rPr>
              <a:t>§ 1. </a:t>
            </a:r>
            <a:r>
              <a:rPr lang="da-DK" sz="1200" b="0" i="0" kern="1200" dirty="0">
                <a:solidFill>
                  <a:schemeClr val="tx1"/>
                </a:solidFill>
                <a:effectLst/>
                <a:latin typeface="+mn-lt"/>
                <a:ea typeface="+mn-ea"/>
                <a:cs typeface="+mn-cs"/>
              </a:rPr>
              <a:t>Formålet med loven er at udbrede </a:t>
            </a:r>
            <a:r>
              <a:rPr lang="da-DK" sz="1200" b="1" i="0" kern="1200" dirty="0">
                <a:solidFill>
                  <a:schemeClr val="tx1"/>
                </a:solidFill>
                <a:effectLst/>
                <a:latin typeface="+mn-lt"/>
                <a:ea typeface="+mn-ea"/>
                <a:cs typeface="+mn-cs"/>
              </a:rPr>
              <a:t>røgfri miljøer med henblik på at forebygge sundhedsskadelige effekter af passiv rygning og forebygge</a:t>
            </a:r>
            <a:r>
              <a:rPr lang="da-DK" sz="1200" b="0" i="0" kern="1200" dirty="0">
                <a:solidFill>
                  <a:schemeClr val="tx1"/>
                </a:solidFill>
                <a:effectLst/>
                <a:latin typeface="+mn-lt"/>
                <a:ea typeface="+mn-ea"/>
                <a:cs typeface="+mn-cs"/>
              </a:rPr>
              <a:t>, at nogen ufrivilligt kan udsættes for passiv rygning.</a:t>
            </a:r>
          </a:p>
          <a:p>
            <a:r>
              <a:rPr lang="da-DK" sz="1200" b="1" i="0" kern="1200" dirty="0">
                <a:solidFill>
                  <a:schemeClr val="tx1"/>
                </a:solidFill>
                <a:effectLst/>
                <a:latin typeface="+mn-lt"/>
                <a:ea typeface="+mn-ea"/>
                <a:cs typeface="+mn-cs"/>
              </a:rPr>
              <a:t>§ 2. </a:t>
            </a:r>
            <a:r>
              <a:rPr lang="da-DK" sz="1200" b="0" i="0" kern="1200" dirty="0">
                <a:solidFill>
                  <a:schemeClr val="tx1"/>
                </a:solidFill>
                <a:effectLst/>
                <a:latin typeface="+mn-lt"/>
                <a:ea typeface="+mn-ea"/>
                <a:cs typeface="+mn-cs"/>
              </a:rPr>
              <a:t>Loven finder anvendelse på</a:t>
            </a:r>
          </a:p>
          <a:p>
            <a:r>
              <a:rPr lang="da-DK" sz="1200" b="0" i="0" kern="1200" dirty="0">
                <a:solidFill>
                  <a:schemeClr val="tx1"/>
                </a:solidFill>
                <a:effectLst/>
                <a:latin typeface="+mn-lt"/>
                <a:ea typeface="+mn-ea"/>
                <a:cs typeface="+mn-cs"/>
              </a:rPr>
              <a:t>1) arbejdspladser, herunder offshoreanlæg,</a:t>
            </a:r>
          </a:p>
          <a:p>
            <a:r>
              <a:rPr lang="da-DK" sz="1200" b="0" i="0" kern="1200" dirty="0">
                <a:solidFill>
                  <a:schemeClr val="tx1"/>
                </a:solidFill>
                <a:effectLst/>
                <a:latin typeface="+mn-lt"/>
                <a:ea typeface="+mn-ea"/>
                <a:cs typeface="+mn-cs"/>
              </a:rPr>
              <a:t>2) institutioner og skoler for børn og unge,</a:t>
            </a:r>
          </a:p>
          <a:p>
            <a:r>
              <a:rPr lang="da-DK" sz="1200" b="0" i="0" kern="1200" dirty="0">
                <a:solidFill>
                  <a:schemeClr val="tx1"/>
                </a:solidFill>
                <a:effectLst/>
                <a:latin typeface="+mn-lt"/>
                <a:ea typeface="+mn-ea"/>
                <a:cs typeface="+mn-cs"/>
              </a:rPr>
              <a:t>3) øvrige uddannelsesinstitutioner,</a:t>
            </a:r>
          </a:p>
          <a:p>
            <a:r>
              <a:rPr lang="da-DK" sz="1200" b="0" i="0" kern="1200" dirty="0">
                <a:solidFill>
                  <a:schemeClr val="tx1"/>
                </a:solidFill>
                <a:effectLst/>
                <a:latin typeface="+mn-lt"/>
                <a:ea typeface="+mn-ea"/>
                <a:cs typeface="+mn-cs"/>
              </a:rPr>
              <a:t>4) indendørs lokaliteter, hvortil offentligheden har adgang,</a:t>
            </a:r>
          </a:p>
          <a:p>
            <a:r>
              <a:rPr lang="da-DK" sz="1200" b="0" i="0" kern="1200" dirty="0">
                <a:solidFill>
                  <a:schemeClr val="tx1"/>
                </a:solidFill>
                <a:effectLst/>
                <a:latin typeface="+mn-lt"/>
                <a:ea typeface="+mn-ea"/>
                <a:cs typeface="+mn-cs"/>
              </a:rPr>
              <a:t>5) kollektive transportmidler og taxaer samt</a:t>
            </a:r>
          </a:p>
          <a:p>
            <a:r>
              <a:rPr lang="da-DK" sz="1200" b="0" i="0" kern="1200" dirty="0">
                <a:solidFill>
                  <a:schemeClr val="tx1"/>
                </a:solidFill>
                <a:effectLst/>
                <a:latin typeface="+mn-lt"/>
                <a:ea typeface="+mn-ea"/>
                <a:cs typeface="+mn-cs"/>
              </a:rPr>
              <a:t>6) serveringssteder.</a:t>
            </a:r>
          </a:p>
          <a:p>
            <a:endParaRPr lang="da-DK" sz="1200" b="0" i="0" kern="1200" dirty="0">
              <a:solidFill>
                <a:schemeClr val="tx1"/>
              </a:solidFill>
              <a:effectLst/>
              <a:latin typeface="+mn-lt"/>
              <a:ea typeface="+mn-ea"/>
              <a:cs typeface="+mn-cs"/>
            </a:endParaRPr>
          </a:p>
          <a:p>
            <a:endParaRPr lang="da-DK" sz="1200" b="0" i="0" kern="1200" dirty="0">
              <a:solidFill>
                <a:schemeClr val="tx1"/>
              </a:solidFill>
              <a:effectLst/>
              <a:latin typeface="+mn-lt"/>
              <a:ea typeface="+mn-ea"/>
              <a:cs typeface="+mn-cs"/>
            </a:endParaRPr>
          </a:p>
          <a:p>
            <a:r>
              <a:rPr lang="da-DK" dirty="0">
                <a:hlinkClick r:id="rId23"/>
              </a:rPr>
              <a:t>Arbejdsmiljøloven (retsinformation.dk)</a:t>
            </a:r>
            <a:endParaRPr lang="da-DK" dirty="0"/>
          </a:p>
          <a:p>
            <a:r>
              <a:rPr lang="da-DK" sz="1200" b="1" i="0" kern="1200" dirty="0">
                <a:solidFill>
                  <a:schemeClr val="tx1"/>
                </a:solidFill>
                <a:effectLst/>
                <a:latin typeface="+mn-lt"/>
                <a:ea typeface="+mn-ea"/>
                <a:cs typeface="+mn-cs"/>
              </a:rPr>
              <a:t>§ 1.</a:t>
            </a:r>
            <a:r>
              <a:rPr lang="da-DK" sz="1200" b="0" i="0" kern="1200" dirty="0">
                <a:solidFill>
                  <a:schemeClr val="tx1"/>
                </a:solidFill>
                <a:effectLst/>
                <a:latin typeface="+mn-lt"/>
                <a:ea typeface="+mn-ea"/>
                <a:cs typeface="+mn-cs"/>
              </a:rPr>
              <a:t> Ved loven tilstræbes at skabe</a:t>
            </a:r>
          </a:p>
          <a:p>
            <a:r>
              <a:rPr lang="da-DK" sz="1200" b="0" i="0" kern="1200" dirty="0">
                <a:solidFill>
                  <a:schemeClr val="tx1"/>
                </a:solidFill>
                <a:effectLst/>
                <a:latin typeface="+mn-lt"/>
                <a:ea typeface="+mn-ea"/>
                <a:cs typeface="+mn-cs"/>
              </a:rPr>
              <a:t>1) et </a:t>
            </a:r>
            <a:r>
              <a:rPr lang="da-DK" sz="1200" b="1" i="0" kern="1200" dirty="0">
                <a:solidFill>
                  <a:schemeClr val="tx1"/>
                </a:solidFill>
                <a:effectLst/>
                <a:latin typeface="+mn-lt"/>
                <a:ea typeface="+mn-ea"/>
                <a:cs typeface="+mn-cs"/>
              </a:rPr>
              <a:t>sikkert og sundt fysisk og psykisk arbejdsmiljø</a:t>
            </a:r>
            <a:r>
              <a:rPr lang="da-DK" sz="1200" b="0" i="0" kern="1200" dirty="0">
                <a:solidFill>
                  <a:schemeClr val="tx1"/>
                </a:solidFill>
                <a:effectLst/>
                <a:latin typeface="+mn-lt"/>
                <a:ea typeface="+mn-ea"/>
                <a:cs typeface="+mn-cs"/>
              </a:rPr>
              <a:t>, der til enhver tid er i overensstemmelse med den tekniske og sociale udvikling i samfundet, samt</a:t>
            </a:r>
          </a:p>
          <a:p>
            <a:r>
              <a:rPr lang="da-DK" sz="1200" b="0" i="0" kern="1200" dirty="0">
                <a:solidFill>
                  <a:schemeClr val="tx1"/>
                </a:solidFill>
                <a:effectLst/>
                <a:latin typeface="+mn-lt"/>
                <a:ea typeface="+mn-ea"/>
                <a:cs typeface="+mn-cs"/>
              </a:rPr>
              <a:t>2) grundlag for, at virksomhederne selv kan løse sikkerheds- og sundhedsspørgsmål med vejledning fra arbejdsmarkedets organisationer og vejledning og kontrol fra Arbejdstilsynet.</a:t>
            </a:r>
          </a:p>
          <a:p>
            <a:endParaRPr lang="da-DK" sz="1200" b="0" i="0" kern="1200" dirty="0">
              <a:solidFill>
                <a:schemeClr val="tx1"/>
              </a:solidFill>
              <a:effectLst/>
              <a:latin typeface="+mn-lt"/>
              <a:ea typeface="+mn-ea"/>
              <a:cs typeface="+mn-cs"/>
            </a:endParaRPr>
          </a:p>
          <a:p>
            <a:endParaRPr lang="da-DK" sz="1200" b="0" i="0" kern="1200" dirty="0">
              <a:solidFill>
                <a:schemeClr val="tx1"/>
              </a:solidFill>
              <a:effectLst/>
              <a:latin typeface="+mn-lt"/>
              <a:ea typeface="+mn-ea"/>
              <a:cs typeface="+mn-cs"/>
            </a:endParaRPr>
          </a:p>
          <a:p>
            <a:pPr algn="l"/>
            <a:r>
              <a:rPr lang="da-DK" b="1" i="1" u="sng" dirty="0">
                <a:solidFill>
                  <a:srgbClr val="00B0F0"/>
                </a:solidFill>
              </a:rPr>
              <a:t>Planloven:</a:t>
            </a:r>
          </a:p>
          <a:p>
            <a:r>
              <a:rPr lang="da-DK" sz="1200" b="0" i="1" kern="1200" dirty="0">
                <a:solidFill>
                  <a:schemeClr val="tx1"/>
                </a:solidFill>
                <a:effectLst/>
                <a:latin typeface="+mn-lt"/>
                <a:ea typeface="+mn-ea"/>
                <a:cs typeface="+mn-cs"/>
              </a:rPr>
              <a:t>Formål</a:t>
            </a:r>
          </a:p>
          <a:p>
            <a:r>
              <a:rPr lang="da-DK" sz="1200" b="1" i="0" kern="1200" dirty="0">
                <a:solidFill>
                  <a:schemeClr val="tx1"/>
                </a:solidFill>
                <a:effectLst/>
                <a:latin typeface="+mn-lt"/>
                <a:ea typeface="+mn-ea"/>
                <a:cs typeface="+mn-cs"/>
              </a:rPr>
              <a:t>§ 1.</a:t>
            </a:r>
            <a:r>
              <a:rPr lang="da-DK" sz="1200" b="0" i="0" kern="1200" dirty="0">
                <a:solidFill>
                  <a:schemeClr val="tx1"/>
                </a:solidFill>
                <a:effectLst/>
                <a:latin typeface="+mn-lt"/>
                <a:ea typeface="+mn-ea"/>
                <a:cs typeface="+mn-cs"/>
              </a:rPr>
              <a:t> Loven skal sikre en sammenhængende planlægning, der forener de samfundsmæssige interesser i arealanvendelsen, medvirker til at værne om landets natur og miljø og skaber gode rammer for vækst og udvikling i hele landet, så samfundsudviklingen kan ske på et bæredygtigt grundlag med respekt for menneskets livsvilkår, bevarelse af dyre- og planteliv og øget økonomisk velstand.</a:t>
            </a:r>
          </a:p>
          <a:p>
            <a:r>
              <a:rPr lang="da-DK" sz="1200" b="0" i="1" kern="1200" dirty="0">
                <a:solidFill>
                  <a:schemeClr val="tx1"/>
                </a:solidFill>
                <a:effectLst/>
                <a:latin typeface="+mn-lt"/>
                <a:ea typeface="+mn-ea"/>
                <a:cs typeface="+mn-cs"/>
              </a:rPr>
              <a:t>Stk. 2.</a:t>
            </a:r>
            <a:r>
              <a:rPr lang="da-DK" sz="1200" b="0" i="0" kern="1200" dirty="0">
                <a:solidFill>
                  <a:schemeClr val="tx1"/>
                </a:solidFill>
                <a:effectLst/>
                <a:latin typeface="+mn-lt"/>
                <a:ea typeface="+mn-ea"/>
                <a:cs typeface="+mn-cs"/>
              </a:rPr>
              <a:t> Loven tilsigter særlig,</a:t>
            </a:r>
          </a:p>
          <a:p>
            <a:r>
              <a:rPr lang="da-DK" sz="1200" b="0" i="0" kern="1200" dirty="0">
                <a:solidFill>
                  <a:schemeClr val="tx1"/>
                </a:solidFill>
                <a:effectLst/>
                <a:latin typeface="+mn-lt"/>
                <a:ea typeface="+mn-ea"/>
                <a:cs typeface="+mn-cs"/>
              </a:rPr>
              <a:t>1) at der ud fra en planmæssig og samfundsøkonomisk helhedsvurdering sker en hensigtsmæssig udvikling i hele landet og i de enkelte kommuner og lokalsamfund,</a:t>
            </a:r>
          </a:p>
          <a:p>
            <a:r>
              <a:rPr lang="da-DK" sz="1200" b="0" i="0" kern="1200" dirty="0">
                <a:solidFill>
                  <a:schemeClr val="tx1"/>
                </a:solidFill>
                <a:effectLst/>
                <a:latin typeface="+mn-lt"/>
                <a:ea typeface="+mn-ea"/>
                <a:cs typeface="+mn-cs"/>
              </a:rPr>
              <a:t>2) at der skabes og bevares værdifulde bebyggelser, bymiljøer og landskaber,</a:t>
            </a:r>
          </a:p>
          <a:p>
            <a:r>
              <a:rPr lang="da-DK" sz="1200" b="0" i="0" kern="1200" dirty="0">
                <a:solidFill>
                  <a:schemeClr val="tx1"/>
                </a:solidFill>
                <a:effectLst/>
                <a:latin typeface="+mn-lt"/>
                <a:ea typeface="+mn-ea"/>
                <a:cs typeface="+mn-cs"/>
              </a:rPr>
              <a:t>3) at skabe gode rammer for erhvervsudvikling og vækst,</a:t>
            </a:r>
          </a:p>
          <a:p>
            <a:r>
              <a:rPr lang="da-DK" sz="1200" b="0" i="0" kern="1200" dirty="0">
                <a:solidFill>
                  <a:schemeClr val="tx1"/>
                </a:solidFill>
                <a:effectLst/>
                <a:latin typeface="+mn-lt"/>
                <a:ea typeface="+mn-ea"/>
                <a:cs typeface="+mn-cs"/>
              </a:rPr>
              <a:t>4) at de åbne kyster fortsat skal udgøre en væsentlig naturværdi og landskabelig værdi,</a:t>
            </a:r>
          </a:p>
          <a:p>
            <a:r>
              <a:rPr lang="da-DK" sz="1200" b="0" i="0" kern="1200" dirty="0">
                <a:solidFill>
                  <a:schemeClr val="tx1"/>
                </a:solidFill>
                <a:effectLst/>
                <a:latin typeface="+mn-lt"/>
                <a:ea typeface="+mn-ea"/>
                <a:cs typeface="+mn-cs"/>
              </a:rPr>
              <a:t>5) at biodiversiteten understøttes, og at forurening af luft, vand og jord samt støjulemper forebygges,</a:t>
            </a:r>
          </a:p>
          <a:p>
            <a:r>
              <a:rPr lang="da-DK" sz="1200" b="0" i="0" kern="1200" dirty="0">
                <a:solidFill>
                  <a:schemeClr val="tx1"/>
                </a:solidFill>
                <a:effectLst/>
                <a:latin typeface="+mn-lt"/>
                <a:ea typeface="+mn-ea"/>
                <a:cs typeface="+mn-cs"/>
              </a:rPr>
              <a:t>6) at offentligheden i videst muligt omfang inddrages i planlægningsarbejdet, og</a:t>
            </a:r>
          </a:p>
          <a:p>
            <a:r>
              <a:rPr lang="da-DK" sz="1200" b="0" i="0" kern="1200" dirty="0">
                <a:solidFill>
                  <a:schemeClr val="tx1"/>
                </a:solidFill>
                <a:effectLst/>
                <a:latin typeface="+mn-lt"/>
                <a:ea typeface="+mn-ea"/>
                <a:cs typeface="+mn-cs"/>
              </a:rPr>
              <a:t>7) at alsidighed i boligsammensætningen fremmes gennem mulighed for planlægning for almene boliger i byerne.</a:t>
            </a:r>
          </a:p>
          <a:p>
            <a:endParaRPr lang="da-DK" sz="1200" b="0" i="0" kern="1200" dirty="0">
              <a:solidFill>
                <a:schemeClr val="tx1"/>
              </a:solidFill>
              <a:effectLst/>
              <a:latin typeface="+mn-lt"/>
              <a:ea typeface="+mn-ea"/>
              <a:cs typeface="+mn-cs"/>
            </a:endParaRPr>
          </a:p>
          <a:p>
            <a:endParaRPr lang="da-DK" sz="1200" b="0" i="0" kern="1200" dirty="0">
              <a:solidFill>
                <a:schemeClr val="tx1"/>
              </a:solidFill>
              <a:effectLst/>
              <a:latin typeface="+mn-lt"/>
              <a:ea typeface="+mn-ea"/>
              <a:cs typeface="+mn-cs"/>
            </a:endParaRPr>
          </a:p>
          <a:p>
            <a:r>
              <a:rPr lang="da-DK" sz="1200" b="1" i="1" u="sng" kern="1200" dirty="0">
                <a:solidFill>
                  <a:schemeClr val="tx1"/>
                </a:solidFill>
                <a:effectLst/>
                <a:latin typeface="+mn-lt"/>
                <a:ea typeface="+mn-ea"/>
                <a:cs typeface="+mn-cs"/>
              </a:rPr>
              <a:t>Serviceloven: </a:t>
            </a:r>
          </a:p>
          <a:p>
            <a:r>
              <a:rPr lang="da-DK" sz="1200" b="1" i="0" kern="1200" dirty="0">
                <a:solidFill>
                  <a:schemeClr val="tx1"/>
                </a:solidFill>
                <a:effectLst/>
                <a:latin typeface="+mn-lt"/>
                <a:ea typeface="+mn-ea"/>
                <a:cs typeface="+mn-cs"/>
              </a:rPr>
              <a:t>§ 1.</a:t>
            </a:r>
            <a:r>
              <a:rPr lang="da-DK" sz="1200" b="0" i="0" kern="1200" dirty="0">
                <a:solidFill>
                  <a:schemeClr val="tx1"/>
                </a:solidFill>
                <a:effectLst/>
                <a:latin typeface="+mn-lt"/>
                <a:ea typeface="+mn-ea"/>
                <a:cs typeface="+mn-cs"/>
              </a:rPr>
              <a:t> Formålet med denne lov er</a:t>
            </a:r>
          </a:p>
          <a:p>
            <a:r>
              <a:rPr lang="da-DK" sz="1200" b="0" i="0" kern="1200" dirty="0">
                <a:solidFill>
                  <a:schemeClr val="tx1"/>
                </a:solidFill>
                <a:effectLst/>
                <a:latin typeface="+mn-lt"/>
                <a:ea typeface="+mn-ea"/>
                <a:cs typeface="+mn-cs"/>
              </a:rPr>
              <a:t>1) at tilbyde rådgivning og støtte for at forebygge sociale problemer,</a:t>
            </a:r>
          </a:p>
          <a:p>
            <a:r>
              <a:rPr lang="da-DK" sz="1200" b="0" i="0" kern="1200" dirty="0">
                <a:solidFill>
                  <a:schemeClr val="tx1"/>
                </a:solidFill>
                <a:effectLst/>
                <a:latin typeface="+mn-lt"/>
                <a:ea typeface="+mn-ea"/>
                <a:cs typeface="+mn-cs"/>
              </a:rPr>
              <a:t>2) at tilbyde en række almene serviceydelser, der også kan have et forebyggende sigte, og</a:t>
            </a:r>
          </a:p>
          <a:p>
            <a:r>
              <a:rPr lang="da-DK" sz="1200" b="0" i="0" kern="1200" dirty="0">
                <a:solidFill>
                  <a:schemeClr val="tx1"/>
                </a:solidFill>
                <a:effectLst/>
                <a:latin typeface="+mn-lt"/>
                <a:ea typeface="+mn-ea"/>
                <a:cs typeface="+mn-cs"/>
              </a:rPr>
              <a:t>3) at tilgodese behov, der følger af nedsat fysisk eller psykisk funktionsevne eller særlige sociale problemer.</a:t>
            </a:r>
          </a:p>
          <a:p>
            <a:r>
              <a:rPr lang="da-DK" sz="1200" b="0" i="1" kern="1200" dirty="0">
                <a:solidFill>
                  <a:schemeClr val="tx1"/>
                </a:solidFill>
                <a:effectLst/>
                <a:latin typeface="+mn-lt"/>
                <a:ea typeface="+mn-ea"/>
                <a:cs typeface="+mn-cs"/>
              </a:rPr>
              <a:t>Stk. 2.</a:t>
            </a:r>
            <a:r>
              <a:rPr lang="da-DK" sz="1200" b="0" i="0" kern="1200" dirty="0">
                <a:solidFill>
                  <a:schemeClr val="tx1"/>
                </a:solidFill>
                <a:effectLst/>
                <a:latin typeface="+mn-lt"/>
                <a:ea typeface="+mn-ea"/>
                <a:cs typeface="+mn-cs"/>
              </a:rPr>
              <a:t> Formålet med hjælpen efter denne lov er at fremme den enkeltes mulighed for at udvikle sig og for at klare sig selv eller at lette den daglige tilværelse og forbedre livskvaliteten.</a:t>
            </a:r>
          </a:p>
          <a:p>
            <a:endParaRPr lang="da-DK" sz="1200" b="0" i="0" kern="1200" dirty="0">
              <a:solidFill>
                <a:schemeClr val="tx1"/>
              </a:solidFill>
              <a:effectLst/>
              <a:latin typeface="+mn-lt"/>
              <a:ea typeface="+mn-ea"/>
              <a:cs typeface="+mn-cs"/>
            </a:endParaRPr>
          </a:p>
          <a:p>
            <a:br>
              <a:rPr lang="da-DK" b="1" dirty="0"/>
            </a:br>
            <a:r>
              <a:rPr lang="da-DK" b="1" dirty="0"/>
              <a:t>Folkeoplysningsloven</a:t>
            </a:r>
            <a:endParaRPr lang="da-DK" sz="1200" b="1" i="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68486170-0C8C-4069-AEA5-8310D7D5F22D}" type="slidenum">
              <a:rPr lang="da-DK" smtClean="0"/>
              <a:t>12</a:t>
            </a:fld>
            <a:endParaRPr lang="da-DK"/>
          </a:p>
        </p:txBody>
      </p:sp>
    </p:spTree>
    <p:extLst>
      <p:ext uri="{BB962C8B-B14F-4D97-AF65-F5344CB8AC3E}">
        <p14:creationId xmlns:p14="http://schemas.microsoft.com/office/powerpoint/2010/main" val="1297404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b="1" dirty="0"/>
              <a:t>MANUS</a:t>
            </a:r>
          </a:p>
          <a:p>
            <a:pPr marL="0" indent="0">
              <a:buFontTx/>
              <a:buNone/>
            </a:pPr>
            <a:r>
              <a:rPr lang="da-DK" b="1" dirty="0"/>
              <a:t>Og hvad skal kommunerne så arbejde med helt konkret? </a:t>
            </a:r>
          </a:p>
          <a:p>
            <a:pPr marL="0" indent="0">
              <a:buFontTx/>
              <a:buNone/>
            </a:pPr>
            <a:endParaRPr lang="da-DK" b="1" dirty="0"/>
          </a:p>
          <a:p>
            <a:pPr marL="0" indent="0">
              <a:buFontTx/>
              <a:buNone/>
            </a:pPr>
            <a:r>
              <a:rPr lang="da-DK" b="1" dirty="0"/>
              <a:t>Det er vigtig at fremhæve at vi her i xxx kommune er rigtig godt på vej og i gang. Vi har lige igangsat </a:t>
            </a:r>
            <a:r>
              <a:rPr lang="da-DK" b="1" dirty="0" err="1"/>
              <a:t>xxxx</a:t>
            </a:r>
            <a:r>
              <a:rPr lang="da-DK" b="1" dirty="0"/>
              <a:t> </a:t>
            </a:r>
          </a:p>
          <a:p>
            <a:pPr marL="0" indent="0">
              <a:buFontTx/>
              <a:buNone/>
            </a:pPr>
            <a:endParaRPr lang="da-DK" b="1" i="1" dirty="0"/>
          </a:p>
          <a:p>
            <a:pPr marL="0" indent="0">
              <a:buFontTx/>
              <a:buNone/>
            </a:pPr>
            <a:r>
              <a:rPr lang="da-DK" b="0" i="1" dirty="0"/>
              <a:t>Vejledning til oplægsholder: </a:t>
            </a:r>
          </a:p>
          <a:p>
            <a:pPr marL="0" indent="0">
              <a:buFontTx/>
              <a:buNone/>
            </a:pPr>
            <a:r>
              <a:rPr lang="da-DK" b="0" i="1" dirty="0"/>
              <a:t>Fremhæv kort nogle af dine kommunes seneste initiativer og fokus områder.</a:t>
            </a:r>
          </a:p>
          <a:p>
            <a:pPr marL="0" indent="0">
              <a:buFontTx/>
              <a:buNone/>
            </a:pPr>
            <a:endParaRPr lang="da-DK" b="0" dirty="0"/>
          </a:p>
          <a:p>
            <a:pPr marL="0" indent="0">
              <a:buFontTx/>
              <a:buNone/>
            </a:pPr>
            <a:r>
              <a:rPr lang="da-DK" b="1" dirty="0"/>
              <a:t>Det kommer jeg tilbage til senere i præsentationen.</a:t>
            </a:r>
          </a:p>
          <a:p>
            <a:pPr marL="0" indent="0">
              <a:buFontTx/>
              <a:buNone/>
            </a:pPr>
            <a:endParaRPr lang="da-DK" b="1" dirty="0"/>
          </a:p>
          <a:p>
            <a:pPr marL="0" indent="0">
              <a:buFontTx/>
              <a:buNone/>
            </a:pPr>
            <a:r>
              <a:rPr lang="da-DK" b="1" dirty="0"/>
              <a:t>Helt overordnet er forebyggelsespakkerne fra Sundhedsstyrelsen det faglige grundlag, som beskriver hvad vi som kommune kan løse/gøre med sundhedsfremme og forebyggelsesopgaven. </a:t>
            </a:r>
          </a:p>
          <a:p>
            <a:pPr marL="0" indent="0">
              <a:buFontTx/>
              <a:buNone/>
            </a:pPr>
            <a:r>
              <a:rPr lang="da-DK" b="1" dirty="0"/>
              <a:t>Her er anbefalinger inden for rygning, fysisk aktivitet, alkohol, overvægt, mental sundhed, hygiejne, stoffer, seksuel sundhed med flere. Det man skal være opmærksom på er dog ikke at tænke enkeltvis på pakkernes anbefalinger, men bruge anbefalingerne mere helhedsorienteret og på tværs i kommunen – på samme tid. Her vil 2+2 give 5.</a:t>
            </a:r>
          </a:p>
          <a:p>
            <a:pPr marL="0" indent="0">
              <a:buFontTx/>
              <a:buNone/>
            </a:pPr>
            <a:endParaRPr lang="da-DK" b="0" i="1" dirty="0"/>
          </a:p>
          <a:p>
            <a:pPr marL="0" indent="0">
              <a:buFontTx/>
              <a:buNone/>
            </a:pPr>
            <a:r>
              <a:rPr lang="da-DK" b="1" i="0" dirty="0"/>
              <a:t>Hvis man eksempelvis arbejder strategisk og målrettet både med implementering af anbefalinger inden for pakkerne fysisk aktivitet, mental sundhed og overvægt, kombineret med anbefalingen omkring røgfri skoletid både i grundskolen og på ungdomsuddannelserne vil det være bedre end at arbejde målrettet med en forebyggelsespakke. Da borgerne er hele mennesker.</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13</a:t>
            </a:fld>
            <a:endParaRPr lang="da-DK"/>
          </a:p>
        </p:txBody>
      </p:sp>
    </p:spTree>
    <p:extLst>
      <p:ext uri="{BB962C8B-B14F-4D97-AF65-F5344CB8AC3E}">
        <p14:creationId xmlns:p14="http://schemas.microsoft.com/office/powerpoint/2010/main" val="224966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Og som en kendt norsk læge - Per </a:t>
            </a:r>
            <a:r>
              <a:rPr lang="da-DK" b="1" dirty="0" err="1"/>
              <a:t>Fugelli</a:t>
            </a:r>
            <a:r>
              <a:rPr lang="da-DK" b="1" dirty="0"/>
              <a:t> - engang har sagt: De folkevalgte er vigtigere for folkesundheden end lægen er. De tager beslutninger om levevilkår og dermed fordeler de også befolkningens sundhed.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Vejledning til oplægsholdere</a:t>
            </a:r>
            <a:br>
              <a:rPr lang="da-DK" dirty="0"/>
            </a:br>
            <a:r>
              <a:rPr lang="da-DK" dirty="0"/>
              <a:t>Her kan du erstatte med politisk citat fra egen lokalpolitikker som illustrerer sammenhængen på tværs og hvad man som folkevalgt har af mulighed for at påvirke borgernes muligheder.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br>
              <a:rPr lang="da-DK" dirty="0"/>
            </a:br>
            <a:endParaRPr lang="da-DK" dirty="0"/>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14</a:t>
            </a:fld>
            <a:endParaRPr lang="da-DK"/>
          </a:p>
        </p:txBody>
      </p:sp>
    </p:spTree>
    <p:extLst>
      <p:ext uri="{BB962C8B-B14F-4D97-AF65-F5344CB8AC3E}">
        <p14:creationId xmlns:p14="http://schemas.microsoft.com/office/powerpoint/2010/main" val="2133566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90478">
              <a:defRPr/>
            </a:pPr>
            <a:r>
              <a:rPr lang="nb-NO" sz="1200" b="1" dirty="0"/>
              <a:t>Manus</a:t>
            </a:r>
          </a:p>
          <a:p>
            <a:pPr defTabSz="990478">
              <a:defRPr/>
            </a:pPr>
            <a:r>
              <a:rPr lang="nb-NO" sz="1200" b="1" dirty="0"/>
              <a:t>Men hvad er det egentlig vi taler om, når vi taler om folkesundheden? ....  </a:t>
            </a:r>
          </a:p>
          <a:p>
            <a:pPr defTabSz="990478">
              <a:defRPr/>
            </a:pPr>
            <a:endParaRPr lang="nb-NO" sz="1200" b="1" dirty="0"/>
          </a:p>
          <a:p>
            <a:pPr marL="0" marR="0" lvl="0" indent="0" algn="l" defTabSz="990478" rtl="0" eaLnBrk="1" fontAlgn="auto" latinLnBrk="0" hangingPunct="1">
              <a:lnSpc>
                <a:spcPct val="100000"/>
              </a:lnSpc>
              <a:spcBef>
                <a:spcPts val="0"/>
              </a:spcBef>
              <a:spcAft>
                <a:spcPts val="0"/>
              </a:spcAft>
              <a:buClrTx/>
              <a:buSzTx/>
              <a:buFontTx/>
              <a:buNone/>
              <a:tabLst/>
              <a:defRPr/>
            </a:pPr>
            <a:r>
              <a:rPr lang="nb-NO" sz="1200" b="1" dirty="0"/>
              <a:t>...og hvordan går det i Danmark og i vores kommune? </a:t>
            </a:r>
            <a:r>
              <a:rPr lang="da-DK" sz="1200" b="1" dirty="0"/>
              <a:t>Nu er vi nået til præsentationens andet nedslag – de centrale udfordringer for folkesundheden i Danmark.</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15</a:t>
            </a:fld>
            <a:endParaRPr lang="da-DK"/>
          </a:p>
        </p:txBody>
      </p:sp>
    </p:spTree>
    <p:extLst>
      <p:ext uri="{BB962C8B-B14F-4D97-AF65-F5344CB8AC3E}">
        <p14:creationId xmlns:p14="http://schemas.microsoft.com/office/powerpoint/2010/main" val="3782796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90478">
              <a:defRPr/>
            </a:pPr>
            <a:r>
              <a:rPr lang="nb-NO" sz="1200" b="1" dirty="0"/>
              <a:t>Manus</a:t>
            </a:r>
          </a:p>
          <a:p>
            <a:pPr defTabSz="990478">
              <a:defRPr/>
            </a:pPr>
            <a:r>
              <a:rPr lang="nb-NO" sz="1200" b="1" dirty="0"/>
              <a:t>Indledningsvis viser jeg her definitionen fra WHO fra 1946 af sundhed:</a:t>
            </a:r>
          </a:p>
          <a:p>
            <a:pPr marL="0" marR="0" lvl="0" indent="0" algn="l" defTabSz="990478" rtl="0" eaLnBrk="1" fontAlgn="auto" latinLnBrk="0" hangingPunct="1">
              <a:lnSpc>
                <a:spcPct val="100000"/>
              </a:lnSpc>
              <a:spcBef>
                <a:spcPts val="0"/>
              </a:spcBef>
              <a:spcAft>
                <a:spcPts val="0"/>
              </a:spcAft>
              <a:buClrTx/>
              <a:buSzTx/>
              <a:buFontTx/>
              <a:buNone/>
              <a:tabLst/>
              <a:defRPr/>
            </a:pPr>
            <a:r>
              <a:rPr lang="da-DK" sz="1200" b="1" dirty="0"/>
              <a:t>”Sundhed er en tilstand af fuldstændig fysisk, psykisk og socialt velvære og ikke bare fravær af sygdom eller lidelser” </a:t>
            </a:r>
            <a:endParaRPr lang="nb-NO" sz="1200" b="1" dirty="0"/>
          </a:p>
          <a:p>
            <a:pPr defTabSz="990478">
              <a:defRPr/>
            </a:pPr>
            <a:endParaRPr lang="nb-NO" sz="1200" b="1" dirty="0"/>
          </a:p>
          <a:p>
            <a:r>
              <a:rPr lang="nb-NO" sz="1200" b="1" dirty="0"/>
              <a:t>I Danmark har vi en høj levealder. Men levealder er ikke et tilstrækkeligt mål for folkesundheden i sig selv, vil mange mene. For hvordan du har det mens du lever, har også stor betydning! Det anerkendte WHO allerede i 1946. Det som vi bør lægge mærke til i denne definition er også fremhævningen af, at sundhed er mere end fravær af sygdom – begrebet indbefatter også fysisk, psykisk og socialt velvære, eller det vi gerne kalder livskvalitet og trivsel. </a:t>
            </a:r>
          </a:p>
          <a:p>
            <a:endParaRPr lang="nb-NO" sz="1200" b="1" dirty="0"/>
          </a:p>
          <a:p>
            <a:pPr defTabSz="990478">
              <a:defRPr/>
            </a:pPr>
            <a:r>
              <a:rPr lang="nb-NO" sz="1200" b="1" dirty="0"/>
              <a:t>WHOs definition sidestiller dermed fysisk, psykisk og social sundhed. Traditionelt har den fysiske sundhed været vægtet størst og givet størst opmærksomhed både i forskning og politik på folkesundhedsområdet. </a:t>
            </a:r>
          </a:p>
          <a:p>
            <a:pPr defTabSz="990478">
              <a:defRPr/>
            </a:pPr>
            <a:endParaRPr lang="nb-NO" sz="1200" dirty="0"/>
          </a:p>
          <a:p>
            <a:endParaRPr lang="da-DK" dirty="0"/>
          </a:p>
          <a:p>
            <a:r>
              <a:rPr lang="da-DK" dirty="0"/>
              <a:t>https://www.who.int/governance/eb/who_constitution_en.pdf  </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16</a:t>
            </a:fld>
            <a:endParaRPr lang="da-DK"/>
          </a:p>
        </p:txBody>
      </p:sp>
    </p:spTree>
    <p:extLst>
      <p:ext uri="{BB962C8B-B14F-4D97-AF65-F5344CB8AC3E}">
        <p14:creationId xmlns:p14="http://schemas.microsoft.com/office/powerpoint/2010/main" val="1441849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endParaRPr lang="da-DK" b="1" dirty="0"/>
          </a:p>
          <a:p>
            <a:r>
              <a:rPr lang="da-DK" b="1" dirty="0"/>
              <a:t>Selv i Danmark – i historiens mest velstående øjeblik – er der en sammenhæng mellem hvem du er og hvilken slags sundhed du kan forvente at få. Det er ikke rimeligt. Vi har en god folkesundhed i Danmark. Men det udsagn tager udgangspunkt i et befolkningsgennemsnit, som skjuler en stor og fortsat øget forskel. En forskel som skyldes opvækst og levevilkår. Og som det derfor heldigvis er muligt at gøre noget ved. </a:t>
            </a:r>
          </a:p>
          <a:p>
            <a:endParaRPr lang="da-DK" b="1" dirty="0"/>
          </a:p>
          <a:p>
            <a:r>
              <a:rPr lang="da-DK" b="1" dirty="0"/>
              <a:t>Vi kalder den udfordring for den sociale ulighed i sundhed. </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17</a:t>
            </a:fld>
            <a:endParaRPr lang="da-DK"/>
          </a:p>
        </p:txBody>
      </p:sp>
    </p:spTree>
    <p:extLst>
      <p:ext uri="{BB962C8B-B14F-4D97-AF65-F5344CB8AC3E}">
        <p14:creationId xmlns:p14="http://schemas.microsoft.com/office/powerpoint/2010/main" val="3978996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90478">
              <a:defRPr/>
            </a:pPr>
            <a:r>
              <a:rPr lang="nb-NO" sz="1200" b="1" dirty="0">
                <a:solidFill>
                  <a:srgbClr val="FF0000"/>
                </a:solidFill>
              </a:rPr>
              <a:t>Manus</a:t>
            </a:r>
          </a:p>
          <a:p>
            <a:pPr defTabSz="990478">
              <a:defRPr/>
            </a:pPr>
            <a:endParaRPr lang="nb-NO" sz="1200" b="1" dirty="0"/>
          </a:p>
          <a:p>
            <a:pPr defTabSz="990478">
              <a:defRPr/>
            </a:pPr>
            <a:r>
              <a:rPr lang="nb-NO" sz="1200" b="1" dirty="0"/>
              <a:t>Den største folkesundhedsudfordring i Danmark er den stigende sociale ulighed i sundhed.  </a:t>
            </a:r>
          </a:p>
          <a:p>
            <a:r>
              <a:rPr lang="da-DK" sz="1200" b="1" dirty="0"/>
              <a:t>Social ulighed i sundhed er betegnelsen for det faktum, at sundhed og sygdom er skævt fordelt i samfundet. Det betyder, at social position har betydning for borgernes levevilkår og sundhed, somatiske og psykiske sygdomme samt for middellevetiden. Nogle grupper i befolkningen bliver med andre ord tidligere syge, mærker større konsekvenser af sygdommen og dør i en tidligere alder end andre.</a:t>
            </a:r>
          </a:p>
          <a:p>
            <a:endParaRPr lang="da-DK" sz="1200" b="1" dirty="0"/>
          </a:p>
          <a:p>
            <a:r>
              <a:rPr lang="da-DK" sz="1200" b="1" dirty="0"/>
              <a:t>Eksempelvis kan en 30-årig person med grunduddannelse forvente at leve 5,7 år kortere for kvinder og 6,3 år for mænd end en person med erhvervsfaglig/gymnasial uddannelse eller videregående uddannelse.</a:t>
            </a:r>
          </a:p>
          <a:p>
            <a:endParaRPr lang="nb-NO" sz="1200" b="1" dirty="0"/>
          </a:p>
          <a:p>
            <a:r>
              <a:rPr lang="nb-NO" sz="1200" b="1" dirty="0"/>
              <a:t>De af os med kortere uddannelse og lavere indkomst bliver mere syge og dør før end de af os med højere uddannelse og høj indkomst. Ser vi på mænd i toppen og bunden af lønnsstatistikken er uligheden i levealder </a:t>
            </a:r>
            <a:r>
              <a:rPr lang="nb-NO" sz="1200" b="1" dirty="0">
                <a:solidFill>
                  <a:srgbClr val="FFC000"/>
                </a:solidFill>
                <a:highlight>
                  <a:srgbClr val="FFFF00"/>
                </a:highlight>
              </a:rPr>
              <a:t>10 år. </a:t>
            </a:r>
            <a:r>
              <a:rPr lang="nb-NO" sz="1200" b="1" dirty="0"/>
              <a:t>Og de sociale forskelle i levealder øges, særligt hos kvinder. </a:t>
            </a:r>
          </a:p>
          <a:p>
            <a:endParaRPr lang="nb-NO" sz="1200" b="1" dirty="0"/>
          </a:p>
          <a:p>
            <a:r>
              <a:rPr lang="nb-NO" sz="1200" b="1" dirty="0"/>
              <a:t>Uligheden i sundhed bliver dobbelt uretfærdig fordi de som allerede lever stressede liv, oftest med økonomiske bekymringer og fysisk udsat arbejde, også får byrden med dårligere sundhed.  </a:t>
            </a:r>
          </a:p>
          <a:p>
            <a:pPr defTabSz="990478">
              <a:defRPr/>
            </a:pPr>
            <a:endParaRPr lang="nb-NO" sz="1200" b="1" i="1" dirty="0"/>
          </a:p>
          <a:p>
            <a:pPr defTabSz="990478">
              <a:defRPr/>
            </a:pPr>
            <a:r>
              <a:rPr lang="nb-NO" sz="1200" b="1" dirty="0"/>
              <a:t>Sociale forskelle i sundhed er uretfærdige og unødvendige. De repræsenterer et tab for både enkeltmennesker, familier og samfundet. Befolkningens totale sundhedspotentiale udnyttes ikke fuldt ud. Det er ikke bæredygtigt i en tid som vi er i i dag, med stadig stigende pres på arbejds- og sundhedssektoren.</a:t>
            </a:r>
          </a:p>
          <a:p>
            <a:pPr defTabSz="990478">
              <a:defRPr/>
            </a:pPr>
            <a:endParaRPr lang="nb-NO" sz="1200" b="1" dirty="0"/>
          </a:p>
          <a:p>
            <a:pPr defTabSz="990478">
              <a:defRPr/>
            </a:pPr>
            <a:r>
              <a:rPr lang="nb-NO" sz="1200" b="1" dirty="0"/>
              <a:t>Grafen viser således hvordan sociale forskelle i sundhed følger en jævn, gradvis stigende kurve gennem befolkningsgrupper. Det betyder at vi ikke kan nøjes med at iværksætte indsatser mod de med højest risiko – de i den nederste del af kurven – dem vi ofte (gerne) sætter stigmatiserende betegnelser på, som svage eller sårbare grupper. For det første kan det være vanskeligt at definere og identificere hvem som befinder sig nederst. For det andet risikerer vi med en sådan tilgang, at befolkningen som samlet hele bevæger sig mod venstre på grafen (mod bunden). </a:t>
            </a:r>
          </a:p>
          <a:p>
            <a:pPr defTabSz="990478">
              <a:defRPr/>
            </a:pPr>
            <a:endParaRPr lang="nb-NO" sz="1200" b="1" dirty="0"/>
          </a:p>
          <a:p>
            <a:pPr defTabSz="990478">
              <a:defRPr/>
            </a:pPr>
            <a:r>
              <a:rPr lang="nb-NO" sz="1200" b="1" dirty="0"/>
              <a:t>Det mest effektive er derfor universelle tiltag som kommer hele befolkningen til gode. Tiltag som er «gode for alle og nødvendige for nogen». </a:t>
            </a:r>
            <a:endParaRPr lang="nb-NO" b="0" i="0" dirty="0">
              <a:solidFill>
                <a:srgbClr val="212121"/>
              </a:solidFill>
              <a:effectLst/>
              <a:latin typeface="Work Sans"/>
            </a:endParaRPr>
          </a:p>
          <a:p>
            <a:endParaRPr lang="nb-NO" b="0" i="0" dirty="0">
              <a:solidFill>
                <a:srgbClr val="212121"/>
              </a:solidFill>
              <a:effectLst/>
              <a:latin typeface="Work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100" dirty="0"/>
              <a:t>Fra SST - </a:t>
            </a:r>
            <a:r>
              <a:rPr lang="da-DK" dirty="0">
                <a:hlinkClick r:id="rId3"/>
              </a:rPr>
              <a:t>Ulighed i sundhed – Sundhedsstyrelsen</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100" dirty="0"/>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18</a:t>
            </a:fld>
            <a:endParaRPr lang="da-DK"/>
          </a:p>
        </p:txBody>
      </p:sp>
    </p:spTree>
    <p:extLst>
      <p:ext uri="{BB962C8B-B14F-4D97-AF65-F5344CB8AC3E}">
        <p14:creationId xmlns:p14="http://schemas.microsoft.com/office/powerpoint/2010/main" val="1990571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t>MANUS</a:t>
            </a:r>
          </a:p>
          <a:p>
            <a:pPr defTabSz="990478">
              <a:defRPr/>
            </a:pPr>
            <a:endParaRPr lang="da-DK" sz="1200" dirty="0"/>
          </a:p>
          <a:p>
            <a:r>
              <a:rPr lang="da-DK" sz="1200" b="1" dirty="0"/>
              <a:t>Her ses et isbjerg – ovenover vandet ses det man som politiker og ikke mindst i medierne ofte fokuserer på: vores levevaner og som vi lige har gennemgået – fx fysisk aktivitet, det vi spiser og brug af rusmidler - som umiddelbart medvirkende årsager til sygdom. </a:t>
            </a:r>
          </a:p>
          <a:p>
            <a:endParaRPr lang="da-DK" sz="1200" b="1" dirty="0"/>
          </a:p>
          <a:p>
            <a:r>
              <a:rPr lang="da-DK" sz="1200" b="1" dirty="0"/>
              <a:t>Men vi er i højere grad nødt til at se på alt det, der ligger under vandet, som har endnu større betydning!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Der er heldigvis et</a:t>
            </a:r>
            <a:r>
              <a:rPr lang="nb-NO" sz="1200" b="1" dirty="0"/>
              <a:t> stigende fokus på at se på årsagerne til årsagerne. Altså årsagerne til befolkningens levevaner, og ikke mindst ulighed i levevaner.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t>Hvis vi husker tilbage på verdensmålene, så er de største folkesundhedsudfordringer som vi står overfor i Danmark imidlertid knyttet op på de rammer og vilkår, vi lever under. Alt det der ligger under vandet - illustreret af isbjerget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t>Det er nogle af de parametre som det er sværere at forstå den direkte sammenhæng med folkesundheden med – men som (lige som det sig gør gældende med isbjerge) har endnu større betydning end toppen af isbjerget. </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19</a:t>
            </a:fld>
            <a:endParaRPr lang="da-DK"/>
          </a:p>
        </p:txBody>
      </p:sp>
    </p:spTree>
    <p:extLst>
      <p:ext uri="{BB962C8B-B14F-4D97-AF65-F5344CB8AC3E}">
        <p14:creationId xmlns:p14="http://schemas.microsoft.com/office/powerpoint/2010/main" val="143360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90478">
              <a:defRPr/>
            </a:pPr>
            <a:r>
              <a:rPr lang="nb-NO" sz="1200" b="1" i="0" dirty="0"/>
              <a:t>MANUS: </a:t>
            </a:r>
          </a:p>
          <a:p>
            <a:pPr defTabSz="990478">
              <a:defRPr/>
            </a:pPr>
            <a:r>
              <a:rPr lang="nb-NO" sz="1200" b="1" i="0" dirty="0"/>
              <a:t>Materialet her er som nævnt udarbejdet af Sund By Netværket i Danmark med kraftig inspiration fra det norske WHO-netværk Sunne kommuner, der har udviklet materialet med støtte fra Legat for folkehelsen</a:t>
            </a:r>
          </a:p>
          <a:p>
            <a:pPr defTabSz="990478">
              <a:defRPr/>
            </a:pPr>
            <a:r>
              <a:rPr lang="nb-NO" sz="1200" b="1" i="0" dirty="0"/>
              <a:t>Målgruppen er folkevalgte politikere som dig, der interesserer sig særligt for sundhedsområdet i danske kommuner, men indholdet er relevant for hele byrådet.</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2</a:t>
            </a:fld>
            <a:endParaRPr lang="da-DK"/>
          </a:p>
        </p:txBody>
      </p:sp>
    </p:spTree>
    <p:extLst>
      <p:ext uri="{BB962C8B-B14F-4D97-AF65-F5344CB8AC3E}">
        <p14:creationId xmlns:p14="http://schemas.microsoft.com/office/powerpoint/2010/main" val="3144798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r>
              <a:rPr lang="da-DK" b="1" dirty="0"/>
              <a:t>Og her fortsat fra forrige slide ‘isbjerget’ illustreret med Dahlgren og </a:t>
            </a:r>
            <a:r>
              <a:rPr lang="da-DK" b="1" dirty="0" err="1"/>
              <a:t>Whiteheads</a:t>
            </a:r>
            <a:r>
              <a:rPr lang="da-DK" b="1" dirty="0"/>
              <a:t> figur fra 1991. </a:t>
            </a:r>
          </a:p>
          <a:p>
            <a:r>
              <a:rPr lang="da-DK" b="1" dirty="0"/>
              <a:t> </a:t>
            </a:r>
          </a:p>
          <a:p>
            <a:r>
              <a:rPr lang="da-DK" b="1" dirty="0"/>
              <a:t>De generelle samfundsforhold og </a:t>
            </a:r>
            <a:r>
              <a:rPr lang="da-DK" b="1" dirty="0" err="1"/>
              <a:t>levekår</a:t>
            </a:r>
            <a:r>
              <a:rPr lang="da-DK" b="1" dirty="0"/>
              <a:t> – fx uddannelsesmuligheder, indkomst, boligforhold, arbejdsmiljø og sundhedsvæsenets indretning har stor betydning for den enkeltes mulighed for at leve sundt. Andre risikofaktorer er knyttet til køn, alder og arvelige faktorer.</a:t>
            </a:r>
          </a:p>
          <a:p>
            <a:endParaRPr lang="da-DK" b="1" dirty="0"/>
          </a:p>
          <a:p>
            <a:r>
              <a:rPr lang="da-DK" b="1" dirty="0"/>
              <a:t>Folkesundhedsarbejdet skal altså særligt rettes mod de rammer og vilkår som folk lever under og sørge for, at alle har lige muligheder for at opnå deres fulde sundhedspotentiale.  </a:t>
            </a:r>
          </a:p>
          <a:p>
            <a:endParaRPr lang="da-DK" dirty="0"/>
          </a:p>
          <a:p>
            <a:endParaRPr lang="da-DK" dirty="0"/>
          </a:p>
          <a:p>
            <a:r>
              <a:rPr lang="da-DK" dirty="0"/>
              <a:t>Kilde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i="1" dirty="0"/>
              <a:t>Forebyggelse og sundhedsfremme i kommunen 2007: 7</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20</a:t>
            </a:fld>
            <a:endParaRPr lang="da-DK"/>
          </a:p>
        </p:txBody>
      </p:sp>
    </p:spTree>
    <p:extLst>
      <p:ext uri="{BB962C8B-B14F-4D97-AF65-F5344CB8AC3E}">
        <p14:creationId xmlns:p14="http://schemas.microsoft.com/office/powerpoint/2010/main" val="2221544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Og hvis vi på de næste par slides kigger på de tidligere nævnte KRAM faktorer, samt danskernes mentale sundhed, så har rygning, fysisk aktivitet, svær overvægt og kostmønster og den mentale sundhed en social slagside. Det er faktisk kun alkoholindtaget, som ikke har social slagside. Det interessante er hvor mange, som faktisk gerne vil ændre adfærd – i alle uddannelsesgrupper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På dette slide ses til venstre daglige rygere og hvor mange der drikker mere end 10 genstande pr. uge – Grænsen for Sundhedsstyrelsens nye anbefalinger fordelt på uddannelsesniveau og til højre ses hvor mange af dem, som gerne vil ændre deres adfærd.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hlinkClick r:id="rId3"/>
              </a:rPr>
              <a:t>Danskernes sundhed (sst.dk)</a:t>
            </a:r>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21</a:t>
            </a:fld>
            <a:endParaRPr lang="da-DK"/>
          </a:p>
        </p:txBody>
      </p:sp>
    </p:spTree>
    <p:extLst>
      <p:ext uri="{BB962C8B-B14F-4D97-AF65-F5344CB8AC3E}">
        <p14:creationId xmlns:p14="http://schemas.microsoft.com/office/powerpoint/2010/main" val="320819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 fortsat</a:t>
            </a:r>
          </a:p>
          <a:p>
            <a:endParaRPr lang="da-DK" dirty="0"/>
          </a:p>
          <a:p>
            <a:r>
              <a:rPr lang="da-DK" b="1" dirty="0"/>
              <a:t>MANUS</a:t>
            </a:r>
          </a:p>
          <a:p>
            <a:r>
              <a:rPr lang="da-DK" b="1" dirty="0"/>
              <a:t>På dette slide ses til venstre hvor mange af danskerne som har et usundt kostmønster og er svært overvægtige fordelt på uddannelsesniveau og til højre ses hvor mange af dem, som gerne vil ændre deres adfærd eller tabe sig.</a:t>
            </a:r>
          </a:p>
          <a:p>
            <a:endParaRPr lang="da-DK" b="1" dirty="0"/>
          </a:p>
          <a:p>
            <a:r>
              <a:rPr lang="da-DK" dirty="0">
                <a:hlinkClick r:id="rId3"/>
              </a:rPr>
              <a:t>Danskernes sundhed (sst.dk)</a:t>
            </a:r>
            <a:endParaRPr lang="da-DK" b="1" dirty="0"/>
          </a:p>
        </p:txBody>
      </p:sp>
      <p:sp>
        <p:nvSpPr>
          <p:cNvPr id="4" name="Pladsholder til slidenummer 3"/>
          <p:cNvSpPr>
            <a:spLocks noGrp="1"/>
          </p:cNvSpPr>
          <p:nvPr>
            <p:ph type="sldNum" sz="quarter" idx="5"/>
          </p:nvPr>
        </p:nvSpPr>
        <p:spPr/>
        <p:txBody>
          <a:bodyPr/>
          <a:lstStyle/>
          <a:p>
            <a:fld id="{68486170-0C8C-4069-AEA5-8310D7D5F22D}" type="slidenum">
              <a:rPr lang="da-DK" smtClean="0"/>
              <a:t>22</a:t>
            </a:fld>
            <a:endParaRPr lang="da-DK"/>
          </a:p>
        </p:txBody>
      </p:sp>
    </p:spTree>
    <p:extLst>
      <p:ext uri="{BB962C8B-B14F-4D97-AF65-F5344CB8AC3E}">
        <p14:creationId xmlns:p14="http://schemas.microsoft.com/office/powerpoint/2010/main" val="2154632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…fortsat..</a:t>
            </a:r>
          </a:p>
          <a:p>
            <a:endParaRPr lang="da-DK" b="1" dirty="0"/>
          </a:p>
          <a:p>
            <a:r>
              <a:rPr lang="da-DK" b="1" dirty="0"/>
              <a:t>MANUS</a:t>
            </a:r>
          </a:p>
          <a:p>
            <a:r>
              <a:rPr lang="da-DK" b="1" dirty="0"/>
              <a:t>Og på dette slides ses hvor mange der scorer at de har en lav mental sundhed, samt hvor mange der føler sig stresset, føler sig ensomme og sover dårligt om natten, fordelt på uddannelsesniveau. </a:t>
            </a:r>
          </a:p>
          <a:p>
            <a:endParaRPr lang="da-DK" b="1" dirty="0">
              <a:hlinkClick r:id="rId3"/>
            </a:endParaRPr>
          </a:p>
          <a:p>
            <a:r>
              <a:rPr lang="da-DK" dirty="0">
                <a:hlinkClick r:id="rId3"/>
              </a:rPr>
              <a:t>Danskernes sundhed (sst.dk)</a:t>
            </a:r>
            <a:endParaRPr lang="da-DK" b="1" dirty="0"/>
          </a:p>
          <a:p>
            <a:endParaRPr lang="da-DK" dirty="0"/>
          </a:p>
          <a:p>
            <a:pPr algn="l"/>
            <a:r>
              <a:rPr lang="nb-NO" b="1" i="0" dirty="0">
                <a:solidFill>
                  <a:srgbClr val="444444"/>
                </a:solidFill>
                <a:effectLst/>
                <a:latin typeface="SourceSansProItalic"/>
              </a:rPr>
              <a:t>Udover disse grafer omkring social ulighed i sundhed kommer her lidt flere tal fra landsplan som er relevante at kende til:</a:t>
            </a:r>
          </a:p>
          <a:p>
            <a:pPr algn="l"/>
            <a:endParaRPr lang="nb-NO" b="1" i="0" dirty="0">
              <a:solidFill>
                <a:srgbClr val="444444"/>
              </a:solidFill>
              <a:effectLst/>
              <a:latin typeface="SourceSansProItal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Fra SST - </a:t>
            </a:r>
            <a:r>
              <a:rPr lang="da-DK" dirty="0">
                <a:hlinkClick r:id="rId4"/>
              </a:rPr>
              <a:t>Ulighed i sundhed - Sundhedsstyrelsen</a:t>
            </a:r>
            <a:endParaRPr lang="da-DK" sz="1200" dirty="0"/>
          </a:p>
          <a:p>
            <a:pPr algn="l"/>
            <a:endParaRPr lang="nb-NO" b="1" i="0" dirty="0">
              <a:solidFill>
                <a:srgbClr val="444444"/>
              </a:solidFill>
              <a:effectLst/>
              <a:latin typeface="SourceSansProItalic"/>
            </a:endParaRPr>
          </a:p>
          <a:p>
            <a:pPr algn="l"/>
            <a:r>
              <a:rPr lang="nb-NO" b="1" i="0" dirty="0">
                <a:solidFill>
                  <a:srgbClr val="444444"/>
                </a:solidFill>
                <a:effectLst/>
                <a:latin typeface="SourceSansProItalic"/>
              </a:rPr>
              <a:t>40 børn og unge begynder at ryge.. hver dag – Kræftens bekæmpelse</a:t>
            </a:r>
          </a:p>
          <a:p>
            <a:pPr algn="l"/>
            <a:endParaRPr lang="nb-NO" b="1" i="0" dirty="0">
              <a:solidFill>
                <a:srgbClr val="444444"/>
              </a:solidFill>
              <a:effectLst/>
              <a:latin typeface="SourceSansProItalic"/>
            </a:endParaRPr>
          </a:p>
          <a:p>
            <a:pPr algn="l"/>
            <a:r>
              <a:rPr lang="nb-NO" b="1" i="0" dirty="0">
                <a:solidFill>
                  <a:srgbClr val="444444"/>
                </a:solidFill>
                <a:effectLst/>
                <a:latin typeface="SourceSansProItalic"/>
              </a:rPr>
              <a:t>1 ungt menneske dør i gennemsnit om måneden på grund af alkohol – SIF</a:t>
            </a:r>
          </a:p>
          <a:p>
            <a:pPr algn="l"/>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1" kern="1200" dirty="0">
                <a:solidFill>
                  <a:schemeClr val="tx1"/>
                </a:solidFill>
                <a:effectLst/>
                <a:latin typeface="+mn-lt"/>
                <a:ea typeface="+mn-ea"/>
                <a:cs typeface="+mn-cs"/>
              </a:rPr>
              <a:t>74 % af de 11-15-årige lever ikke op til anbefalingerne om at være fysisk aktiv mindst én time om dagen – Skolebørns-undersøgelsen</a:t>
            </a:r>
          </a:p>
          <a:p>
            <a:pPr marL="0" indent="0" algn="l">
              <a:buFontTx/>
              <a:buNone/>
            </a:pPr>
            <a:endParaRPr lang="nb-NO" b="1" i="0" dirty="0">
              <a:solidFill>
                <a:srgbClr val="444444"/>
              </a:solidFill>
              <a:effectLst/>
              <a:latin typeface="SourceSans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a:solidFill>
                  <a:srgbClr val="444444"/>
                </a:solidFill>
                <a:effectLst/>
                <a:latin typeface="SourceSansProItalic"/>
              </a:rPr>
              <a:t>15 procent af en ungdomsårgang (2010) har ikke færdiggjort en ungdommsuddannelse 8 år efter færdiggjort 9. klasse </a:t>
            </a:r>
            <a:r>
              <a:rPr lang="da-DK" b="1" dirty="0">
                <a:hlinkClick r:id="rId5"/>
              </a:rPr>
              <a:t>191107-Notat-Hoejeste-fuldfoerte-uddannelse-profilmodel-2018.pdf</a:t>
            </a:r>
            <a:endParaRPr lang="da-DK" b="1" dirty="0"/>
          </a:p>
          <a:p>
            <a:pPr algn="l"/>
            <a:endParaRPr lang="nb-NO" b="1" i="0" dirty="0">
              <a:solidFill>
                <a:srgbClr val="444444"/>
              </a:solidFill>
              <a:effectLst/>
              <a:latin typeface="SourceSansProItalic"/>
            </a:endParaRPr>
          </a:p>
          <a:p>
            <a:pPr algn="l"/>
            <a:r>
              <a:rPr lang="nb-NO" b="1" i="0" dirty="0">
                <a:solidFill>
                  <a:srgbClr val="444444"/>
                </a:solidFill>
                <a:effectLst/>
                <a:latin typeface="SourceSansProItalic"/>
              </a:rPr>
              <a:t>Mental sundhed:</a:t>
            </a:r>
          </a:p>
          <a:p>
            <a:pPr algn="l"/>
            <a:r>
              <a:rPr lang="da-DK" sz="1200" b="1" i="0" kern="1200" dirty="0">
                <a:solidFill>
                  <a:schemeClr val="tx1"/>
                </a:solidFill>
                <a:effectLst/>
                <a:latin typeface="+mn-lt"/>
                <a:ea typeface="+mn-ea"/>
                <a:cs typeface="+mn-cs"/>
              </a:rPr>
              <a:t>- Femten procent af børn og unge bliver diagnosticeret med en psykisk sygdom, inden de fylder 18 år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i="1" kern="1200" dirty="0">
              <a:solidFill>
                <a:schemeClr val="tx1"/>
              </a:solidFill>
              <a:effectLst/>
              <a:latin typeface="+mn-lt"/>
              <a:ea typeface="+mn-ea"/>
              <a:cs typeface="+mn-cs"/>
            </a:endParaRPr>
          </a:p>
          <a:p>
            <a:pPr algn="l"/>
            <a:r>
              <a:rPr lang="da-DK" b="1" dirty="0"/>
              <a:t>- - 5-12% af børn og unge føler sig tit eller ofte ensomme, og der ses en samlet tendens til, at forekomsten er steget blandt unge over de seneste årtier. </a:t>
            </a:r>
          </a:p>
          <a:p>
            <a:pPr algn="l"/>
            <a:endParaRPr lang="da-DK" b="1" dirty="0"/>
          </a:p>
          <a:p>
            <a:pPr algn="l"/>
            <a:r>
              <a:rPr lang="da-DK" b="1" dirty="0"/>
              <a:t>- 3-6% af folkeskoleelever rapporterer at være blevet mobbet tit inden for det seneste skoleår, mens 5-16% har været udsat for mobning på internettet. • Forekomsten af mobning i skolen er samlet set faldet markant over de seneste par årtier. </a:t>
            </a:r>
          </a:p>
          <a:p>
            <a:pPr algn="l"/>
            <a:endParaRPr lang="da-DK" b="1" dirty="0"/>
          </a:p>
          <a:p>
            <a:pPr marL="171450" indent="-171450" algn="l">
              <a:buFontTx/>
              <a:buChar char="-"/>
            </a:pPr>
            <a:r>
              <a:rPr lang="da-DK" b="1" dirty="0"/>
              <a:t>Skolefraværet ligger samlet for folkeskoleelever på 5,8%, men 14% af eleverne har et bekymrende skolefravær på mere end 10% af skoletiden.</a:t>
            </a:r>
          </a:p>
          <a:p>
            <a:pPr marL="171450" indent="-171450" algn="l">
              <a:buFontTx/>
              <a:buChar char="-"/>
            </a:pPr>
            <a:endParaRPr lang="da-DK" b="1" i="0" dirty="0">
              <a:solidFill>
                <a:srgbClr val="444444"/>
              </a:solidFill>
              <a:effectLst/>
              <a:latin typeface="SourceSansProRegular"/>
            </a:endParaRPr>
          </a:p>
          <a:p>
            <a:pPr algn="l"/>
            <a:r>
              <a:rPr lang="da-DK" b="1" dirty="0"/>
              <a:t>18-20% af de unge på gymnasier og erhvervsskoler rapporterer, at de ”aldrig, næsten aldrig eller en gang imellem ikke kan klare det, de sætter sig for”.</a:t>
            </a:r>
          </a:p>
          <a:p>
            <a:pPr algn="l"/>
            <a:endParaRPr lang="da-DK" b="1" i="0" dirty="0">
              <a:solidFill>
                <a:srgbClr val="444444"/>
              </a:solidFill>
              <a:effectLst/>
              <a:latin typeface="SourceSansProRegular"/>
            </a:endParaRPr>
          </a:p>
          <a:p>
            <a:pPr algn="l"/>
            <a:r>
              <a:rPr lang="da-DK" b="1" i="0" dirty="0">
                <a:solidFill>
                  <a:srgbClr val="444444"/>
                </a:solidFill>
                <a:effectLst/>
                <a:latin typeface="SourceSansProRegular"/>
              </a:rPr>
              <a:t>De 16-24 årige – både mænd og kvinder, men særligt kvinder rapporter en lav mental sundhed – 34 % af kvinderne og 21 % af mændene</a:t>
            </a:r>
          </a:p>
          <a:p>
            <a:pPr algn="l"/>
            <a:endParaRPr lang="da-DK" b="1" i="0" dirty="0">
              <a:solidFill>
                <a:srgbClr val="444444"/>
              </a:solidFill>
              <a:effectLst/>
              <a:latin typeface="SourceSansProRegular"/>
            </a:endParaRPr>
          </a:p>
          <a:p>
            <a:pPr algn="l"/>
            <a:r>
              <a:rPr lang="da-DK" b="1" i="0" dirty="0">
                <a:solidFill>
                  <a:srgbClr val="444444"/>
                </a:solidFill>
                <a:effectLst/>
                <a:latin typeface="SourceSansProRegular"/>
              </a:rPr>
              <a:t>De 16 -24 årige rapporter – både mænd og kvinder, men igen særligt kvinder – endvidere en høj score på stress-</a:t>
            </a:r>
            <a:r>
              <a:rPr lang="da-DK" b="1" i="0" dirty="0" err="1">
                <a:solidFill>
                  <a:srgbClr val="444444"/>
                </a:solidFill>
                <a:effectLst/>
                <a:latin typeface="SourceSansProRegular"/>
              </a:rPr>
              <a:t>skalen</a:t>
            </a:r>
            <a:r>
              <a:rPr lang="da-DK" b="1" i="0" dirty="0">
                <a:solidFill>
                  <a:srgbClr val="444444"/>
                </a:solidFill>
                <a:effectLst/>
                <a:latin typeface="SourceSansProRegular"/>
              </a:rPr>
              <a:t>: 52,3 % af kvinder og 31,2 % af mændene</a:t>
            </a:r>
            <a:endParaRPr lang="nb-NO" b="1" i="0" dirty="0">
              <a:solidFill>
                <a:srgbClr val="444444"/>
              </a:solidFill>
              <a:effectLst/>
              <a:latin typeface="SourceSans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p>
          <a:p>
            <a:pPr algn="l"/>
            <a:r>
              <a:rPr lang="nb-NO" b="1" i="0" dirty="0">
                <a:solidFill>
                  <a:srgbClr val="444444"/>
                </a:solidFill>
                <a:effectLst/>
                <a:latin typeface="SourceSansProRegular"/>
              </a:rPr>
              <a:t>Det koster at blive efterladt på perronen. Når nogen ikke længere magter at være en del af det store fællesskab smerter det. De menneskelige konsekvenser er dramatiske, og kan ikke summeres op i nogle tal. Men vi ved, at tal kan være med til, at få gennemslagskraft. For fx at vinde budgetkampen eller blot dagsordenen. For at kunne gribe ind og hjælpe før det er for sent. </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23</a:t>
            </a:fld>
            <a:endParaRPr lang="da-DK"/>
          </a:p>
        </p:txBody>
      </p:sp>
    </p:spTree>
    <p:extLst>
      <p:ext uri="{BB962C8B-B14F-4D97-AF65-F5344CB8AC3E}">
        <p14:creationId xmlns:p14="http://schemas.microsoft.com/office/powerpoint/2010/main" val="3161103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br>
              <a:rPr lang="da-DK" b="1" dirty="0"/>
            </a:br>
            <a:r>
              <a:rPr lang="da-DK" b="1" dirty="0"/>
              <a:t>Det arbejder vi allerede med i xxx kommune, hvor vores fokusområder er </a:t>
            </a:r>
            <a:r>
              <a:rPr lang="da-DK" b="1" dirty="0" err="1"/>
              <a:t>xxxx</a:t>
            </a:r>
            <a:endParaRPr lang="da-DK" b="1" dirty="0"/>
          </a:p>
          <a:p>
            <a:endParaRPr lang="da-DK" b="1" dirty="0"/>
          </a:p>
          <a:p>
            <a:r>
              <a:rPr lang="da-DK" b="1" dirty="0"/>
              <a:t>Og hvis vi kigger på, hvordan vores borgere lever og har det, kan vi se at der fortsat er rum for forbedringer…</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i="1" dirty="0"/>
              <a:t>Vejledning til oplægsholder</a:t>
            </a:r>
          </a:p>
          <a:p>
            <a:r>
              <a:rPr lang="da-DK" i="1" dirty="0"/>
              <a:t>Indsæt jeres kommunes sundhedspolitik og jeres kommunes seneste tal fra sundhedsprofilen – hvordan har du det?</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24</a:t>
            </a:fld>
            <a:endParaRPr lang="da-DK"/>
          </a:p>
        </p:txBody>
      </p:sp>
    </p:spTree>
    <p:extLst>
      <p:ext uri="{BB962C8B-B14F-4D97-AF65-F5344CB8AC3E}">
        <p14:creationId xmlns:p14="http://schemas.microsoft.com/office/powerpoint/2010/main" val="740806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 </a:t>
            </a:r>
          </a:p>
          <a:p>
            <a:r>
              <a:rPr lang="da-DK" b="1" dirty="0"/>
              <a:t>Det arbejder vi allerede med i xxx kommune, hvor vores fokusområder er </a:t>
            </a:r>
            <a:r>
              <a:rPr lang="da-DK" b="1" dirty="0" err="1"/>
              <a:t>xxxx</a:t>
            </a:r>
            <a:endParaRPr lang="da-DK" b="1" dirty="0"/>
          </a:p>
          <a:p>
            <a:endParaRPr lang="da-DK" b="1" dirty="0"/>
          </a:p>
          <a:p>
            <a:r>
              <a:rPr lang="da-DK" b="1" dirty="0"/>
              <a:t>Og hvis vi kigger på, hvordan vores borgere lever og har det, kan vi se at der fortsat er rum for forbedringer.</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i="1" dirty="0"/>
              <a:t>Vejledning til oplægsholder</a:t>
            </a:r>
          </a:p>
          <a:p>
            <a:r>
              <a:rPr lang="da-DK" i="1" dirty="0"/>
              <a:t>Indsæt jeres kommunes sundhedspolitik og jeres kommunes seneste tal fra sundhedsprofilen: ‘Hvordan har du det?’</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25</a:t>
            </a:fld>
            <a:endParaRPr lang="da-DK"/>
          </a:p>
        </p:txBody>
      </p:sp>
    </p:spTree>
    <p:extLst>
      <p:ext uri="{BB962C8B-B14F-4D97-AF65-F5344CB8AC3E}">
        <p14:creationId xmlns:p14="http://schemas.microsoft.com/office/powerpoint/2010/main" val="3796254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i="0" dirty="0">
                <a:solidFill>
                  <a:srgbClr val="444444"/>
                </a:solidFill>
                <a:effectLst/>
                <a:latin typeface="SourceSansProRegular"/>
              </a:rPr>
              <a:t>Manus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i="0" dirty="0">
              <a:solidFill>
                <a:srgbClr val="444444"/>
              </a:solidFill>
              <a:effectLst/>
              <a:latin typeface="SourceSans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i="0" dirty="0">
                <a:solidFill>
                  <a:srgbClr val="444444"/>
                </a:solidFill>
                <a:effectLst/>
                <a:latin typeface="SourceSansProRegular"/>
              </a:rPr>
              <a:t>Og nu er vi kommet til præsentationens sidste nedslagspunkt om effektive virkemidler og strategier.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i="0" dirty="0">
                <a:solidFill>
                  <a:srgbClr val="444444"/>
                </a:solidFill>
                <a:effectLst/>
                <a:latin typeface="SourceSansProRegular"/>
              </a:rPr>
              <a:t>Her skal vi se på, hvad dine valg i byrådssalen har af betydning for borgernes sundhed og trivsel. </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26</a:t>
            </a:fld>
            <a:endParaRPr lang="da-DK"/>
          </a:p>
        </p:txBody>
      </p:sp>
    </p:spTree>
    <p:extLst>
      <p:ext uri="{BB962C8B-B14F-4D97-AF65-F5344CB8AC3E}">
        <p14:creationId xmlns:p14="http://schemas.microsoft.com/office/powerpoint/2010/main" val="3550277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Manus</a:t>
            </a:r>
            <a:br>
              <a:rPr lang="nb-NO" sz="1200" b="1" kern="1200" dirty="0">
                <a:solidFill>
                  <a:schemeClr val="tx1"/>
                </a:solidFill>
                <a:effectLst/>
                <a:latin typeface="+mn-lt"/>
                <a:ea typeface="+mn-ea"/>
                <a:cs typeface="+mn-cs"/>
              </a:rPr>
            </a:br>
            <a:endParaRPr lang="nb-NO"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Så hvordan træffer du valg, der tager vare på dine borgeres sundhed og trivsel? Hvilke effektive virkemidler og strategier har du til rådighed eller skal du have med i dine overvejelser, når du forholder dig til dagsordenspunkter i dit politiske arbejde? </a:t>
            </a:r>
            <a:endParaRPr lang="nb-NO" b="1" i="0" dirty="0">
              <a:solidFill>
                <a:srgbClr val="444444"/>
              </a:solidFill>
              <a:effectLst/>
              <a:latin typeface="SourceSansProItalic"/>
            </a:endParaRP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27</a:t>
            </a:fld>
            <a:endParaRPr lang="da-DK"/>
          </a:p>
        </p:txBody>
      </p:sp>
    </p:spTree>
    <p:extLst>
      <p:ext uri="{BB962C8B-B14F-4D97-AF65-F5344CB8AC3E}">
        <p14:creationId xmlns:p14="http://schemas.microsoft.com/office/powerpoint/2010/main" val="1573955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For det første handler det om at prioritere forebyggelse – både de differentierede tilbud til den enkelte og de strukturelle rammer målrettet alle.</a:t>
            </a:r>
            <a:r>
              <a:rPr lang="da-DK" dirty="0"/>
              <a:t> </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28</a:t>
            </a:fld>
            <a:endParaRPr lang="da-DK"/>
          </a:p>
        </p:txBody>
      </p:sp>
    </p:spTree>
    <p:extLst>
      <p:ext uri="{BB962C8B-B14F-4D97-AF65-F5344CB8AC3E}">
        <p14:creationId xmlns:p14="http://schemas.microsoft.com/office/powerpoint/2010/main" val="25112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For det andet handler det om at se på forebyggelse gennem hele livet – fra vugge til krukke</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29</a:t>
            </a:fld>
            <a:endParaRPr lang="da-DK"/>
          </a:p>
        </p:txBody>
      </p:sp>
    </p:spTree>
    <p:extLst>
      <p:ext uri="{BB962C8B-B14F-4D97-AF65-F5344CB8AC3E}">
        <p14:creationId xmlns:p14="http://schemas.microsoft.com/office/powerpoint/2010/main" val="1107876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90478">
              <a:defRPr/>
            </a:pPr>
            <a:r>
              <a:rPr lang="nb-NO" b="1" dirty="0"/>
              <a:t>MANUS </a:t>
            </a:r>
          </a:p>
          <a:p>
            <a:pPr defTabSz="990478">
              <a:defRPr/>
            </a:pPr>
            <a:r>
              <a:rPr lang="nb-NO" b="1" noProof="0" dirty="0"/>
              <a:t>Det seneste årti har vi set et skifte fra, at sundhedsarbejdet i kommunerne handlede om de klassiske KRAM-faktorer - kost, rygning, alkohol og motion, og forebyggelse af sygdomme, til et mere helheds- og samfundsorienteret fokus, der afspejler at folkesundheden går på tværs og handler om begreber som trivsel, uddannelse, livskvalitet, grønne byrum, klima og fællesskaber. </a:t>
            </a:r>
          </a:p>
          <a:p>
            <a:endParaRPr lang="nb-NO" b="1" noProof="0" dirty="0"/>
          </a:p>
          <a:p>
            <a:r>
              <a:rPr lang="nb-NO" b="1" noProof="0" dirty="0"/>
              <a:t>Folkesundhed er på sliden her placeret i midten af verdensmåleneog dermed i midten af samfundsplanlægning og prioritering. </a:t>
            </a:r>
          </a:p>
          <a:p>
            <a:r>
              <a:rPr lang="nb-NO" b="1" noProof="0" dirty="0"/>
              <a:t>Det er vi også blevet mindet om efter de sidste par år med Covid-19. Landets vigtigste ressource er en sund og arbejdsdygtig befolkning.</a:t>
            </a:r>
          </a:p>
          <a:p>
            <a:endParaRPr lang="nb-NO" b="1" noProof="0" dirty="0"/>
          </a:p>
          <a:p>
            <a:r>
              <a:rPr lang="nb-NO" b="1" noProof="0" dirty="0"/>
              <a:t>Med Verdensmålenes indtog i 2015 er denne udvikling blevet forstærket yderligere. Verdensmål 3 om Sundhed og trivsel er både et selvstændigt mål af de i alt 17 mål, men også et vigtigt middel til at opnå de andre mål. </a:t>
            </a:r>
          </a:p>
          <a:p>
            <a:r>
              <a:rPr lang="nb-NO" b="1" noProof="0" dirty="0"/>
              <a:t>Med Verdensmålene som politisk rammeværktøj opfordres du som politiker til at løfte blikket og se samfundsudviklingen og folkesundheden i en større sammenhæng end de klassiske kommunale velfærdsområder lægger op til. </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3</a:t>
            </a:fld>
            <a:endParaRPr lang="da-DK"/>
          </a:p>
        </p:txBody>
      </p:sp>
    </p:spTree>
    <p:extLst>
      <p:ext uri="{BB962C8B-B14F-4D97-AF65-F5344CB8AC3E}">
        <p14:creationId xmlns:p14="http://schemas.microsoft.com/office/powerpoint/2010/main" val="139805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Manus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Og endelig handler det om at tænke sundhed på tværs og få så mange som muligt til at tage del i forebyggelsesprioriteringen. Og det foregår allerede mange steder, men tingene kaldes ofte noget andet i andre forvaltninger – og her vil vi gerne skabe synlighed om, at der er flere om at bidrage til forebyggelsen. </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30</a:t>
            </a:fld>
            <a:endParaRPr lang="da-DK"/>
          </a:p>
        </p:txBody>
      </p:sp>
    </p:spTree>
    <p:extLst>
      <p:ext uri="{BB962C8B-B14F-4D97-AF65-F5344CB8AC3E}">
        <p14:creationId xmlns:p14="http://schemas.microsoft.com/office/powerpoint/2010/main" val="2360268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r>
              <a:rPr lang="da-DK" b="1" dirty="0"/>
              <a:t>På illustrationen til venstre får alle tre lige muligheder. Men det er kun én, der kan nå æblerne. </a:t>
            </a:r>
          </a:p>
          <a:p>
            <a:endParaRPr lang="da-DK" b="1" dirty="0"/>
          </a:p>
          <a:p>
            <a:r>
              <a:rPr lang="da-DK" b="1" dirty="0"/>
              <a:t>På illustrationen til højre får alle den hjælp, de behøver. De behandles alle forskelligt for at få den hjælp de behøver, for at kunne nå æblerne. </a:t>
            </a:r>
          </a:p>
          <a:p>
            <a:endParaRPr lang="da-DK" b="1" dirty="0"/>
          </a:p>
          <a:p>
            <a:r>
              <a:rPr lang="da-DK" b="1" dirty="0"/>
              <a:t>De bliver behandlet forskelligt, for at blive behandlet ens. Dette er et rigtig godt udgangspunkt ved indsatser på fx tobaksområdet (og mange andre) – men endnu bedre kunne det blive, hvis vi helt fjernede de årsager, som skaber ulighed i første omgang . </a:t>
            </a:r>
          </a:p>
          <a:p>
            <a:endParaRPr lang="da-DK" b="1" dirty="0"/>
          </a:p>
          <a:p>
            <a:r>
              <a:rPr lang="da-DK" b="0" i="1" dirty="0"/>
              <a:t>Information til oplægsholder:</a:t>
            </a:r>
            <a:br>
              <a:rPr lang="da-DK" b="0" i="1" dirty="0"/>
            </a:br>
            <a:r>
              <a:rPr lang="da-DK" b="0" i="1" dirty="0"/>
              <a:t>Her kan du vælge at bruge illustrationen med træet og æblerne, eller hoppe to slides frem til samme fortælling med fodboldbanen. </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31</a:t>
            </a:fld>
            <a:endParaRPr lang="da-DK"/>
          </a:p>
        </p:txBody>
      </p:sp>
    </p:spTree>
    <p:extLst>
      <p:ext uri="{BB962C8B-B14F-4D97-AF65-F5344CB8AC3E}">
        <p14:creationId xmlns:p14="http://schemas.microsoft.com/office/powerpoint/2010/main" val="1104906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endParaRPr lang="da-DK" b="1" dirty="0"/>
          </a:p>
          <a:p>
            <a:r>
              <a:rPr lang="da-DK" b="1" dirty="0"/>
              <a:t>På illustrationen længst til højre er æblerne plukket, og det sunde valg er blevet tilgængeligt for alle. Den strukturelle barriere er fjernet og det kommer alle til gode. </a:t>
            </a:r>
          </a:p>
          <a:p>
            <a:endParaRPr lang="da-DK" b="1" dirty="0"/>
          </a:p>
          <a:p>
            <a:r>
              <a:rPr lang="da-DK" b="1" dirty="0"/>
              <a:t>Som fx at tobakken er gemt væk i detailhandlen, og at aldersgrænsen er 18 år for køb af tobaksvarer.</a:t>
            </a:r>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32</a:t>
            </a:fld>
            <a:endParaRPr lang="da-DK"/>
          </a:p>
        </p:txBody>
      </p:sp>
    </p:spTree>
    <p:extLst>
      <p:ext uri="{BB962C8B-B14F-4D97-AF65-F5344CB8AC3E}">
        <p14:creationId xmlns:p14="http://schemas.microsoft.com/office/powerpoint/2010/main" val="1407947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0" dirty="0"/>
              <a:t>Manus</a:t>
            </a:r>
            <a:br>
              <a:rPr lang="da-DK" i="0" dirty="0"/>
            </a:br>
            <a:br>
              <a:rPr lang="da-DK" i="0" dirty="0"/>
            </a:br>
            <a:r>
              <a:rPr lang="da-DK" i="0" dirty="0"/>
              <a:t>Sundhedsstyrelsen beskriver ulighed i sundhed sådan: </a:t>
            </a:r>
            <a:r>
              <a:rPr lang="da-DK" i="1" dirty="0"/>
              <a:t>”Ulighed i sundhed er potentielt undgåelige forskelle i sundhed mellem grupper af mennesker, der er forskelligt stillede socialt”</a:t>
            </a:r>
            <a:br>
              <a:rPr lang="da-DK" dirty="0"/>
            </a:br>
            <a:br>
              <a:rPr lang="da-DK" dirty="0"/>
            </a:br>
            <a:r>
              <a:rPr lang="da-DK" dirty="0"/>
              <a:t>I Danmark har vi et lighedsprincip, hvor alle har lige adgang til tilbud og behandling. Dette billede illustrerer, hvordan lighedsprincippet ikke tager hensyn til faktorer som levevilkår eller kompetencer, der kan være afgørende for, om borgere i udsatte positioner deltager eller profiterer af tilbud. Der er altså ikke tale om social lighed i dette princip. På billedet står borgerne på den samme kasse uanset menneskelige forudsætninger, og resultatet er, at de ikke får de samme muligheder.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i="1" dirty="0"/>
              <a:t>Information til oplægsholder:</a:t>
            </a:r>
            <a:br>
              <a:rPr lang="da-DK" b="0" i="1" dirty="0"/>
            </a:br>
            <a:r>
              <a:rPr lang="da-DK" b="0" i="1" dirty="0"/>
              <a:t>Her kan du vælge at bruge illustrationen med fodboldbanen, eller hoppe to slides tilbage til samme fortælling med træet og æblerne.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9EFEDEF5-ECF7-4BE9-AA49-711558278BB7}" type="slidenum">
              <a:rPr lang="da-DK" smtClean="0"/>
              <a:t>33</a:t>
            </a:fld>
            <a:endParaRPr lang="da-DK"/>
          </a:p>
        </p:txBody>
      </p:sp>
    </p:spTree>
    <p:extLst>
      <p:ext uri="{BB962C8B-B14F-4D97-AF65-F5344CB8AC3E}">
        <p14:creationId xmlns:p14="http://schemas.microsoft.com/office/powerpoint/2010/main" val="3704663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0" dirty="0"/>
              <a:t>Manus</a:t>
            </a:r>
            <a:endParaRPr lang="da-DK" dirty="0"/>
          </a:p>
          <a:p>
            <a:endParaRPr lang="da-DK" dirty="0"/>
          </a:p>
          <a:p>
            <a:r>
              <a:rPr lang="da-DK" dirty="0"/>
              <a:t>Billedet her illustrerer arbejdet med social lighed i sundhed, hvor borgerne, der har mest brug for det, får flere/ de rette sundhedstilbud, så alle kan se kampen på lige fod. Mange kommuner arbejder netop med et retfærdighedsprincip, hvor man tilbyder særlige ydelser og aktiviteter til borgere, som er i udsatte positioner. </a:t>
            </a:r>
          </a:p>
          <a:p>
            <a:endParaRPr lang="da-DK" dirty="0"/>
          </a:p>
          <a:p>
            <a:endParaRPr lang="da-DK" dirty="0"/>
          </a:p>
        </p:txBody>
      </p:sp>
      <p:sp>
        <p:nvSpPr>
          <p:cNvPr id="4" name="Pladsholder til slidenummer 3"/>
          <p:cNvSpPr>
            <a:spLocks noGrp="1"/>
          </p:cNvSpPr>
          <p:nvPr>
            <p:ph type="sldNum" sz="quarter" idx="5"/>
          </p:nvPr>
        </p:nvSpPr>
        <p:spPr/>
        <p:txBody>
          <a:bodyPr/>
          <a:lstStyle/>
          <a:p>
            <a:fld id="{9EFEDEF5-ECF7-4BE9-AA49-711558278BB7}" type="slidenum">
              <a:rPr lang="da-DK" smtClean="0"/>
              <a:t>34</a:t>
            </a:fld>
            <a:endParaRPr lang="da-DK"/>
          </a:p>
        </p:txBody>
      </p:sp>
    </p:spTree>
    <p:extLst>
      <p:ext uri="{BB962C8B-B14F-4D97-AF65-F5344CB8AC3E}">
        <p14:creationId xmlns:p14="http://schemas.microsoft.com/office/powerpoint/2010/main" val="4140481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0" dirty="0"/>
              <a:t>Manus</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På dette billede er barrieren fjernet og tilgængeligheden øges for alle. Det vil sige, at alle får mulighed for at leve et sundt liv uanset forudsætninger. Billedet illustrerer den frihed vi kan skabe ved at arbejde på at ændre rammer og strukturer, der er med til at skabe ulighed i samfundet.</a:t>
            </a:r>
          </a:p>
          <a:p>
            <a:endParaRPr lang="da-DK" dirty="0"/>
          </a:p>
        </p:txBody>
      </p:sp>
      <p:sp>
        <p:nvSpPr>
          <p:cNvPr id="4" name="Pladsholder til slidenummer 3"/>
          <p:cNvSpPr>
            <a:spLocks noGrp="1"/>
          </p:cNvSpPr>
          <p:nvPr>
            <p:ph type="sldNum" sz="quarter" idx="5"/>
          </p:nvPr>
        </p:nvSpPr>
        <p:spPr/>
        <p:txBody>
          <a:bodyPr/>
          <a:lstStyle/>
          <a:p>
            <a:fld id="{9EFEDEF5-ECF7-4BE9-AA49-711558278BB7}" type="slidenum">
              <a:rPr lang="da-DK" smtClean="0"/>
              <a:t>35</a:t>
            </a:fld>
            <a:endParaRPr lang="da-DK"/>
          </a:p>
        </p:txBody>
      </p:sp>
    </p:spTree>
    <p:extLst>
      <p:ext uri="{BB962C8B-B14F-4D97-AF65-F5344CB8AC3E}">
        <p14:creationId xmlns:p14="http://schemas.microsoft.com/office/powerpoint/2010/main" val="697090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0" dirty="0"/>
              <a:t>Manus</a:t>
            </a:r>
            <a:endParaRPr lang="da-DK" dirty="0"/>
          </a:p>
          <a:p>
            <a:endParaRPr lang="da-DK" dirty="0"/>
          </a:p>
          <a:p>
            <a:r>
              <a:rPr lang="da-DK" dirty="0"/>
              <a:t>Her har vi samlet illustrationerne, hvor det første billede til venstre belyser lighedsprincippet, hvor der altså ikke tages højde for social ulighed. På billedet i midten arbejdes ud fra retfærdighedsprincippet, hvor der netop arbejdes med social lighed i sundhed. Det sidste billede viser sundhed uanset forudsætninger, hvor tilgængeligheden øges for alle ved at ændre grundlæggende rammer og strukturer i samfundet. </a:t>
            </a:r>
          </a:p>
        </p:txBody>
      </p:sp>
      <p:sp>
        <p:nvSpPr>
          <p:cNvPr id="4" name="Pladsholder til slidenummer 3"/>
          <p:cNvSpPr>
            <a:spLocks noGrp="1"/>
          </p:cNvSpPr>
          <p:nvPr>
            <p:ph type="sldNum" sz="quarter" idx="5"/>
          </p:nvPr>
        </p:nvSpPr>
        <p:spPr/>
        <p:txBody>
          <a:bodyPr/>
          <a:lstStyle/>
          <a:p>
            <a:fld id="{9EFEDEF5-ECF7-4BE9-AA49-711558278BB7}" type="slidenum">
              <a:rPr lang="da-DK" smtClean="0"/>
              <a:t>36</a:t>
            </a:fld>
            <a:endParaRPr lang="da-DK"/>
          </a:p>
        </p:txBody>
      </p:sp>
    </p:spTree>
    <p:extLst>
      <p:ext uri="{BB962C8B-B14F-4D97-AF65-F5344CB8AC3E}">
        <p14:creationId xmlns:p14="http://schemas.microsoft.com/office/powerpoint/2010/main" val="22997457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endParaRPr lang="da-DK" b="1" dirty="0"/>
          </a:p>
          <a:p>
            <a:r>
              <a:rPr lang="da-DK" b="1" dirty="0"/>
              <a:t>Når vi ser på forebyggelse gennem hele livet, viser her </a:t>
            </a:r>
            <a:r>
              <a:rPr lang="da-DK" b="1" dirty="0" err="1"/>
              <a:t>Hackmann</a:t>
            </a:r>
            <a:r>
              <a:rPr lang="da-DK" b="1" dirty="0"/>
              <a:t> kurven, at investering tidligt i livet giver det største samfundsmæssige økonomiske afkast.  </a:t>
            </a:r>
          </a:p>
          <a:p>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i="0" dirty="0">
                <a:solidFill>
                  <a:srgbClr val="444444"/>
                </a:solidFill>
                <a:effectLst/>
                <a:latin typeface="SourceSansProRegular"/>
              </a:rPr>
              <a:t>Sundhedsfremmende og forebyggende indsatser er ofte taberen, når offentlige budgetter vedtages. Årsagerne er flere. Udbyttet af investeringen kommer som regel først efter lang tid, effekterne af tiltagene er usikre, og det er ikke nødvendigvis det samme budget, der har haft udgifterne, der får besparelsen. Det er så meget nemmere at allokere penge til noget, der giver hurtige gevinster og resultater, selvom det nødvendigvis ikke er den bedste investering i det lange løb.</a:t>
            </a:r>
          </a:p>
          <a:p>
            <a:endParaRPr lang="da-DK" b="1" dirty="0"/>
          </a:p>
          <a:p>
            <a:r>
              <a:rPr lang="da-DK" b="1" dirty="0"/>
              <a:t>Vi skal huske, at et godt helbred og velvære skabes gennem hele livet. </a:t>
            </a:r>
            <a:endParaRPr lang="da-DK" dirty="0"/>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37</a:t>
            </a:fld>
            <a:endParaRPr lang="da-DK"/>
          </a:p>
        </p:txBody>
      </p:sp>
    </p:spTree>
    <p:extLst>
      <p:ext uri="{BB962C8B-B14F-4D97-AF65-F5344CB8AC3E}">
        <p14:creationId xmlns:p14="http://schemas.microsoft.com/office/powerpoint/2010/main" val="3785702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endParaRPr lang="da-DK" b="1" dirty="0"/>
          </a:p>
          <a:p>
            <a:r>
              <a:rPr lang="da-DK" b="1" dirty="0"/>
              <a:t>En god barndom varer hele livet, siges det. Og en god start er vigtig, men ikke altafgørende. Derfor er det så vigtigt, at vi gennemfører foranstaltninger, der tager sigte på hele folkesundhedsarbejdets livscyklus.</a:t>
            </a:r>
          </a:p>
          <a:p>
            <a:endParaRPr lang="da-DK" b="1" dirty="0"/>
          </a:p>
          <a:p>
            <a:r>
              <a:rPr lang="da-DK" b="1" dirty="0"/>
              <a:t>Ungdomsårene er sårbare. Vi er alle nødt til at opleve </a:t>
            </a:r>
            <a:r>
              <a:rPr lang="da-DK" b="1" dirty="0">
                <a:solidFill>
                  <a:srgbClr val="FF0000"/>
                </a:solidFill>
              </a:rPr>
              <a:t>mestring</a:t>
            </a:r>
            <a:r>
              <a:rPr lang="da-DK" b="1" dirty="0"/>
              <a:t> og tilhørsforhold. </a:t>
            </a:r>
          </a:p>
          <a:p>
            <a:endParaRPr lang="da-DK" b="1" dirty="0"/>
          </a:p>
          <a:p>
            <a:r>
              <a:rPr lang="da-DK" b="1" dirty="0"/>
              <a:t>Arbejdspladsen og om vi er beskæftigede er af stor betydning. Arbejdslivet skal derfor anerkendes som en vigtig sundhedsfremmende arena. Her bør særligt kommunerne gå foran som et godt eksempel. </a:t>
            </a:r>
          </a:p>
          <a:p>
            <a:endParaRPr lang="da-DK" b="1" dirty="0"/>
          </a:p>
          <a:p>
            <a:r>
              <a:rPr lang="da-DK" b="1" dirty="0"/>
              <a:t>Vi skal samtidig skabe et samfund, hvor de ældre har mulighed for at være aktive og bidrage med deres ressourcer.</a:t>
            </a:r>
          </a:p>
          <a:p>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dirty="0">
              <a:solidFill>
                <a:srgbClr val="444444"/>
              </a:solidFill>
              <a:effectLst/>
              <a:latin typeface="SourceSans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444444"/>
                </a:solidFill>
                <a:effectLst/>
                <a:latin typeface="SourceSansProRegular"/>
              </a:rPr>
              <a:t>Evt. Mere herfra: </a:t>
            </a:r>
            <a:r>
              <a:rPr lang="da-DK" dirty="0">
                <a:hlinkClick r:id="rId3"/>
              </a:rPr>
              <a:t>Politikermateriale_SundByNetværket-20181.pdf (sund-by-net.dk)</a:t>
            </a:r>
            <a:r>
              <a:rPr lang="da-DK" dirty="0"/>
              <a:t> </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38</a:t>
            </a:fld>
            <a:endParaRPr lang="da-DK"/>
          </a:p>
        </p:txBody>
      </p:sp>
    </p:spTree>
    <p:extLst>
      <p:ext uri="{BB962C8B-B14F-4D97-AF65-F5344CB8AC3E}">
        <p14:creationId xmlns:p14="http://schemas.microsoft.com/office/powerpoint/2010/main" val="2025987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90478">
              <a:defRPr/>
            </a:pPr>
            <a:r>
              <a:rPr lang="nb-NO" b="1" i="0" dirty="0">
                <a:solidFill>
                  <a:srgbClr val="212121"/>
                </a:solidFill>
                <a:effectLst/>
                <a:latin typeface="Work Sans"/>
              </a:rPr>
              <a:t>Manus </a:t>
            </a:r>
          </a:p>
          <a:p>
            <a:r>
              <a:rPr lang="da-DK" b="1" dirty="0"/>
              <a:t>Vi ved, at når vi er flere om at forebygge, har det størst effekt på folkesundheden. Her er nøgleordene sundhed i alle politikker og at turde række ud til andre.</a:t>
            </a:r>
          </a:p>
          <a:p>
            <a:endParaRPr lang="da-DK" b="1" dirty="0"/>
          </a:p>
          <a:p>
            <a:r>
              <a:rPr lang="da-DK" b="1" dirty="0"/>
              <a:t>Sundhedsfremme og forebyggelse skal integreres i hele den kommunale opgavevaretagelse, og alle fagområder har et ansvar. Arbejdet for og med borgernes sundhed i alle politikker betyder, at vi får skabt et bæredygtigt fundament for nutidens og fremtidens borgere.</a:t>
            </a:r>
          </a:p>
          <a:p>
            <a:endParaRPr lang="da-DK" b="1" dirty="0"/>
          </a:p>
          <a:p>
            <a:r>
              <a:rPr lang="da-DK" b="1" dirty="0"/>
              <a:t>Vi skal som kommune ikke løfte forebyggelsesarbejdet alene. I stedet kan du som kommunalpolitiker invitere civil- og lokalsamfundet med ind i løsningerne. Borgerne har oftest de bedste løsninger og forebyggelse bliver mere bæredygtigt, når vi får mobiliseret civil- og lokalsamfundet til at deltage.</a:t>
            </a:r>
          </a:p>
          <a:p>
            <a:pPr defTabSz="990478">
              <a:defRPr/>
            </a:pPr>
            <a:endParaRPr lang="nb-NO" dirty="0"/>
          </a:p>
          <a:p>
            <a:pPr defTabSz="990478">
              <a:defRPr/>
            </a:pPr>
            <a:r>
              <a:rPr lang="nb-NO" b="1" dirty="0"/>
              <a:t>Her er nogle af nøgleordene:</a:t>
            </a:r>
          </a:p>
          <a:p>
            <a:pPr>
              <a:buFont typeface="Wingdings" panose="05000000000000000000" pitchFamily="2" charset="2"/>
              <a:buChar char="à"/>
            </a:pPr>
            <a:r>
              <a:rPr lang="da-DK" b="1" dirty="0">
                <a:sym typeface="Wingdings" panose="05000000000000000000" pitchFamily="2" charset="2"/>
              </a:rPr>
              <a:t> Sundhed på tværs: </a:t>
            </a:r>
          </a:p>
          <a:p>
            <a:pPr>
              <a:buFont typeface="Wingdings" panose="05000000000000000000" pitchFamily="2" charset="2"/>
              <a:buNone/>
            </a:pPr>
            <a:r>
              <a:rPr lang="da-DK" b="1" dirty="0">
                <a:sym typeface="Wingdings" panose="05000000000000000000" pitchFamily="2" charset="2"/>
              </a:rPr>
              <a:t>	At række ud til andre – borgernes sundhed klares ikke i sundhedsforvaltningen, men i alle de andre forvaltninger, som har at gøre 	med borgernes levede liv </a:t>
            </a:r>
          </a:p>
          <a:p>
            <a:pPr>
              <a:buFont typeface="Wingdings" panose="05000000000000000000" pitchFamily="2" charset="2"/>
              <a:buNone/>
            </a:pPr>
            <a:endParaRPr lang="da-DK" b="1" dirty="0">
              <a:sym typeface="Wingdings" panose="05000000000000000000" pitchFamily="2" charset="2"/>
            </a:endParaRPr>
          </a:p>
          <a:p>
            <a:pPr>
              <a:buFont typeface="Wingdings" panose="05000000000000000000" pitchFamily="2" charset="2"/>
              <a:buChar char="à"/>
            </a:pPr>
            <a:r>
              <a:rPr lang="da-DK" b="1" dirty="0">
                <a:sym typeface="Wingdings" panose="05000000000000000000" pitchFamily="2" charset="2"/>
              </a:rPr>
              <a:t>Samskabelse:</a:t>
            </a:r>
            <a:br>
              <a:rPr lang="da-DK" b="1" dirty="0">
                <a:sym typeface="Wingdings" panose="05000000000000000000" pitchFamily="2" charset="2"/>
              </a:rPr>
            </a:br>
            <a:r>
              <a:rPr lang="da-DK" b="1" dirty="0">
                <a:sym typeface="Wingdings" panose="05000000000000000000" pitchFamily="2" charset="2"/>
              </a:rPr>
              <a:t>	Civilsamfundets rolle er afgørende for en styrket folkesundhed</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b="1" dirty="0">
                <a:sym typeface="Wingdings" panose="05000000000000000000" pitchFamily="2" charset="2"/>
              </a:rPr>
              <a:t>	Borgerne og civilsamfundet skal inddrages til tidligt og være med til at skabe den nye velfærd vi har brug for, for at lykkedes med 	en styrket folkesundhed.</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a-DK" b="1" dirty="0">
              <a:sym typeface="Wingdings" panose="05000000000000000000" pitchFamily="2" charset="2"/>
            </a:endParaRPr>
          </a:p>
          <a:p>
            <a:pPr>
              <a:buFont typeface="Wingdings" panose="05000000000000000000" pitchFamily="2" charset="2"/>
              <a:buChar char="à"/>
            </a:pPr>
            <a:r>
              <a:rPr lang="da-DK" b="1" dirty="0">
                <a:sym typeface="Wingdings" panose="05000000000000000000" pitchFamily="2" charset="2"/>
              </a:rPr>
              <a:t>Verdensmålene </a:t>
            </a:r>
            <a:br>
              <a:rPr lang="da-DK" b="1" dirty="0">
                <a:sym typeface="Wingdings" panose="05000000000000000000" pitchFamily="2" charset="2"/>
              </a:rPr>
            </a:br>
            <a:r>
              <a:rPr lang="da-DK" b="1" dirty="0">
                <a:sym typeface="Wingdings" panose="05000000000000000000" pitchFamily="2" charset="2"/>
              </a:rPr>
              <a:t>	Kan bruges strategisk til at sætte folkesundheden i centrum og samle os på tværs. Både internt i kommunen og udadtil mod 	enkeltpersoner, virksomheder og frivillige 	organisationer og foreninger.</a:t>
            </a:r>
          </a:p>
          <a:p>
            <a:pPr defTabSz="990478">
              <a:defRPr/>
            </a:pPr>
            <a:endParaRPr lang="nb-NO" b="1" dirty="0"/>
          </a:p>
          <a:p>
            <a:pPr defTabSz="990478">
              <a:defRPr/>
            </a:pPr>
            <a:endParaRPr lang="nb-NO" dirty="0"/>
          </a:p>
          <a:p>
            <a:pPr marL="0" marR="0" lvl="0" indent="0" algn="l" defTabSz="990478" rtl="0" eaLnBrk="1" fontAlgn="auto" latinLnBrk="0" hangingPunct="1">
              <a:lnSpc>
                <a:spcPct val="100000"/>
              </a:lnSpc>
              <a:spcBef>
                <a:spcPts val="0"/>
              </a:spcBef>
              <a:spcAft>
                <a:spcPts val="0"/>
              </a:spcAft>
              <a:buClrTx/>
              <a:buSzTx/>
              <a:buFontTx/>
              <a:buNone/>
              <a:tabLst/>
              <a:defRPr/>
            </a:pPr>
            <a:r>
              <a:rPr lang="nb-NO" i="1" dirty="0"/>
              <a:t>Note til oplægsholder</a:t>
            </a:r>
            <a:br>
              <a:rPr lang="nb-NO" i="1" dirty="0"/>
            </a:br>
            <a:r>
              <a:rPr lang="nb-NO" i="1" dirty="0"/>
              <a:t>Her kan du erstatte udvalgene med dine egne fra din kommune – Du kan også fjerne et billede hvis din kommune ikke har så mange udvalg.</a:t>
            </a:r>
          </a:p>
          <a:p>
            <a:pPr defTabSz="990478">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444444"/>
                </a:solidFill>
                <a:effectLst/>
                <a:latin typeface="SourceSansProRegular"/>
              </a:rPr>
              <a:t>Evt. Mere herfra: </a:t>
            </a:r>
            <a:r>
              <a:rPr lang="da-DK" dirty="0">
                <a:hlinkClick r:id="rId3"/>
              </a:rPr>
              <a:t>Politikermateriale_SundByNetværket-20181.pdf (sund-by-net.dk)</a:t>
            </a:r>
            <a:r>
              <a:rPr lang="da-DK" dirty="0"/>
              <a:t> </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39</a:t>
            </a:fld>
            <a:endParaRPr lang="da-DK"/>
          </a:p>
        </p:txBody>
      </p:sp>
    </p:spTree>
    <p:extLst>
      <p:ext uri="{BB962C8B-B14F-4D97-AF65-F5344CB8AC3E}">
        <p14:creationId xmlns:p14="http://schemas.microsoft.com/office/powerpoint/2010/main" val="125047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nb-NO" b="1" noProof="0" dirty="0"/>
              <a:t>Manus</a:t>
            </a:r>
          </a:p>
          <a:p>
            <a:r>
              <a:rPr lang="nb-NO" b="1" noProof="0" dirty="0"/>
              <a:t>Som dette citat eksempelvis viser: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i="1" dirty="0"/>
              <a:t>Tiden med </a:t>
            </a:r>
            <a:r>
              <a:rPr lang="da-DK" b="1" i="1" dirty="0" err="1"/>
              <a:t>corona</a:t>
            </a:r>
            <a:r>
              <a:rPr lang="da-DK" b="1" i="1" dirty="0"/>
              <a:t> har vist, at strukturelle forebyggelsestiltag og god hygiejne er med til at forebygge, at sygdom udvikler og spreder sig. Erfaringerne fra den massive indsats med fokus på de strukturelle forebyggelsestiltag kan overføres til øget brug af strukturelle forebyggelsestiltag, når det gælder forebyggelse af kronisk sygdom og multisygdom og samtidig skabe mere social lighed i sundhed</a:t>
            </a:r>
          </a:p>
          <a:p>
            <a:endParaRPr lang="da-DK" dirty="0"/>
          </a:p>
          <a:p>
            <a:r>
              <a:rPr lang="da-DK" dirty="0"/>
              <a:t>Som fx at håndsprit er blevet tilgængeligt i alle butikker og institutioner</a:t>
            </a:r>
          </a:p>
          <a:p>
            <a:r>
              <a:rPr lang="da-DK" dirty="0"/>
              <a:t>Som fx at mundbind og  afstandskrav var indført i butikker, offentlig transport </a:t>
            </a:r>
          </a:p>
          <a:p>
            <a:endParaRPr lang="da-DK" dirty="0"/>
          </a:p>
          <a:p>
            <a:r>
              <a:rPr lang="nb-NO" i="1" noProof="0" dirty="0"/>
              <a:t>Vejledning til oplægsholder</a:t>
            </a:r>
          </a:p>
          <a:p>
            <a:r>
              <a:rPr lang="nb-NO" i="1" noProof="0" dirty="0"/>
              <a:t>Det er tiltænkt at du kan bruge 1 af de 3 citatslides afhængig af hvad der passer til din kommunale kontekst og hvad du vil sætte spot på som eksempel på at Sundhed og trivsel hænger sammen med de andre verdensmål</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4</a:t>
            </a:fld>
            <a:endParaRPr lang="da-DK"/>
          </a:p>
        </p:txBody>
      </p:sp>
    </p:spTree>
    <p:extLst>
      <p:ext uri="{BB962C8B-B14F-4D97-AF65-F5344CB8AC3E}">
        <p14:creationId xmlns:p14="http://schemas.microsoft.com/office/powerpoint/2010/main" val="1758488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Vejledning til bruger:</a:t>
            </a:r>
          </a:p>
          <a:p>
            <a:r>
              <a:rPr lang="da-DK" dirty="0"/>
              <a:t>Dette slide kan tages ud eller ændres, så det passer til jeres specifikke kontekst.</a:t>
            </a:r>
          </a:p>
          <a:p>
            <a:endParaRPr lang="da-DK" dirty="0"/>
          </a:p>
          <a:p>
            <a:r>
              <a:rPr lang="da-DK" b="1" dirty="0"/>
              <a:t>Vi gør allerede meget i xxx kommune… </a:t>
            </a:r>
            <a:r>
              <a:rPr lang="da-DK" b="0" i="1" dirty="0"/>
              <a:t>Uddyb med egne indsatser</a:t>
            </a:r>
          </a:p>
          <a:p>
            <a:endParaRPr lang="da-DK" b="1" dirty="0"/>
          </a:p>
          <a:p>
            <a:r>
              <a:rPr lang="da-DK" b="1" dirty="0"/>
              <a:t>På næste slide vil jeg gerne vise hvad andre kommuner gør, som måske i fremtiden kan inspirere os til lignende initiativer.</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40</a:t>
            </a:fld>
            <a:endParaRPr lang="da-DK"/>
          </a:p>
        </p:txBody>
      </p:sp>
    </p:spTree>
    <p:extLst>
      <p:ext uri="{BB962C8B-B14F-4D97-AF65-F5344CB8AC3E}">
        <p14:creationId xmlns:p14="http://schemas.microsoft.com/office/powerpoint/2010/main" val="46038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r>
              <a:rPr lang="da-DK" b="1" dirty="0"/>
              <a:t>Fra Sund By Netværkets vidensdelingsplatform sundeborgere.dk kan I her se eksempler på initiativer, som går på tværs af forskellige udvalg.</a:t>
            </a:r>
          </a:p>
          <a:p>
            <a:endParaRPr lang="da-DK" b="1" dirty="0"/>
          </a:p>
          <a:p>
            <a:r>
              <a:rPr lang="da-DK" b="1" dirty="0"/>
              <a:t>Eksempelvis kan vi gøre som Vejle kommune der</a:t>
            </a:r>
          </a:p>
          <a:p>
            <a:r>
              <a:rPr lang="da-DK" sz="1200" b="1" i="0" kern="1200" dirty="0">
                <a:solidFill>
                  <a:schemeClr val="tx1"/>
                </a:solidFill>
                <a:effectLst/>
                <a:latin typeface="+mn-lt"/>
                <a:ea typeface="+mn-ea"/>
                <a:cs typeface="+mn-cs"/>
              </a:rPr>
              <a:t>implementerer røg- og tobaksfri studietid sammen med kommunens uddannelsesinstitutioner med henblik på at færre unge begynder at ryge samt at unge, der ryger, kvitter tobakken. </a:t>
            </a:r>
          </a:p>
          <a:p>
            <a:endParaRPr lang="da-DK" sz="1200" b="1" i="0" kern="1200" dirty="0">
              <a:solidFill>
                <a:schemeClr val="tx1"/>
              </a:solidFill>
              <a:effectLst/>
              <a:latin typeface="+mn-lt"/>
              <a:ea typeface="+mn-ea"/>
              <a:cs typeface="+mn-cs"/>
            </a:endParaRPr>
          </a:p>
          <a:p>
            <a:r>
              <a:rPr lang="da-DK" sz="1200" b="1" i="0" kern="1200" dirty="0">
                <a:solidFill>
                  <a:schemeClr val="tx1"/>
                </a:solidFill>
                <a:effectLst/>
                <a:latin typeface="+mn-lt"/>
                <a:ea typeface="+mn-ea"/>
                <a:cs typeface="+mn-cs"/>
              </a:rPr>
              <a:t>Eller Aalborg kommune, som forsøger at </a:t>
            </a:r>
          </a:p>
          <a:p>
            <a:r>
              <a:rPr lang="da-DK" sz="1200" b="1" i="0" kern="1200" dirty="0">
                <a:solidFill>
                  <a:schemeClr val="tx1"/>
                </a:solidFill>
                <a:effectLst/>
                <a:latin typeface="+mn-lt"/>
                <a:ea typeface="+mn-ea"/>
                <a:cs typeface="+mn-cs"/>
              </a:rPr>
              <a:t>øge muligheden for inklusion og deltagelse af flere sårbare og udsatte børn og unge i det organiserede forenings – og fritidsliv, således at børnene bliver en del af et socialt- og aktivt fællesskab.</a:t>
            </a:r>
          </a:p>
          <a:p>
            <a:endParaRPr lang="da-DK" b="1" dirty="0"/>
          </a:p>
          <a:p>
            <a:r>
              <a:rPr lang="da-DK" b="1" dirty="0"/>
              <a:t>Eller Fredericia kommune, som har engageret mere end 60 såkaldte mikropartnere – kommunale, private og civile organisationer - , der gør noget ekstra for folkesundheden i Fredericia jf. kommunens 7 specifikke målsætninger.</a:t>
            </a:r>
          </a:p>
          <a:p>
            <a:endParaRPr lang="da-DK" b="1" dirty="0"/>
          </a:p>
          <a:p>
            <a:r>
              <a:rPr lang="da-DK" b="1" dirty="0"/>
              <a:t>Eller Køge Kommune som sammen med boligsociale helhedsplaner i kommunen engagerede unge lokale drenge og piger i alderen 13-18 år via en lommepenge-jobordning under Coronapandemien. Ordningen blev brugt til at få kommunens sundhedsbudskaber helt ud til de lokale og kommunen har nu et netværk de fortsat vil bruge til fremtidige indsatser lokalt.</a:t>
            </a:r>
          </a:p>
          <a:p>
            <a:endParaRPr lang="da-DK" b="1" dirty="0"/>
          </a:p>
          <a:p>
            <a:endParaRPr lang="da-DK" dirty="0"/>
          </a:p>
          <a:p>
            <a:endParaRPr lang="da-DK" dirty="0"/>
          </a:p>
          <a:p>
            <a:r>
              <a:rPr lang="da-DK" i="1" dirty="0"/>
              <a:t>Vejledning. Du kan fjerne nogle af indsatserne og evt. indføre dine egne. Hvis du har dem på sundeborgere.dk kan du kopiere billede af din egen kommunes indsats og indsætte i samme format som de andre. </a:t>
            </a:r>
          </a:p>
          <a:p>
            <a:r>
              <a:rPr lang="da-DK" i="1" dirty="0"/>
              <a:t>Hvis der er et særligt område du vil </a:t>
            </a:r>
            <a:r>
              <a:rPr lang="da-DK" i="1" dirty="0" err="1"/>
              <a:t>highlighte</a:t>
            </a:r>
            <a:r>
              <a:rPr lang="da-DK" i="1" dirty="0"/>
              <a:t> og en anden kommune gør noget godt i, kan du indsætte dette i stedet. </a:t>
            </a:r>
          </a:p>
          <a:p>
            <a:endParaRPr lang="da-DK" i="1" dirty="0"/>
          </a:p>
          <a:p>
            <a:r>
              <a:rPr lang="da-DK" i="1" dirty="0"/>
              <a:t>Hvis din egen kommunes indsats ikke er at finde på sundeborgere.dk anbefaler vi at du indsender den på hjemmesiden hurtigst muligt.</a:t>
            </a:r>
          </a:p>
          <a:p>
            <a:endParaRPr lang="da-DK" i="1" dirty="0"/>
          </a:p>
          <a:p>
            <a:r>
              <a:rPr lang="da-DK" i="1" dirty="0"/>
              <a:t>Husk: Du kan altid kontakt Sund By Netværkets sekretariat på post@sundbynetvaerket.dk for hjælp og sparring omkring din præsentation, så den bliver så nærværende som muligt for dine lokalpolitikere. </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41</a:t>
            </a:fld>
            <a:endParaRPr lang="da-DK"/>
          </a:p>
        </p:txBody>
      </p:sp>
    </p:spTree>
    <p:extLst>
      <p:ext uri="{BB962C8B-B14F-4D97-AF65-F5344CB8AC3E}">
        <p14:creationId xmlns:p14="http://schemas.microsoft.com/office/powerpoint/2010/main" val="3651737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 fortsat fra slide 35</a:t>
            </a:r>
          </a:p>
          <a:p>
            <a:endParaRPr lang="da-DK" b="1" dirty="0"/>
          </a:p>
          <a:p>
            <a:r>
              <a:rPr lang="da-DK" b="1" dirty="0"/>
              <a:t>Eller vi kunne gøre som Gladsaxe Kommune og gøre alle udendørs legepladser røgfrie. Og en gang for alle tydeliggøre at børns leg bør foregå i et røgfrit miljø.</a:t>
            </a:r>
          </a:p>
          <a:p>
            <a:endParaRPr lang="da-DK" b="1" dirty="0"/>
          </a:p>
          <a:p>
            <a:r>
              <a:rPr lang="da-DK" b="1" dirty="0"/>
              <a:t>Eller vi kunne kigge mod Halsnæs Kommune som vandt Den Gyldne tråd i 2020 for deres tværsektorielle indsats med Almen praksis og PPR for tidligt at opspore og henvise unge borgere der viste tegn på mental mistrivsel eller funktionel lidelse</a:t>
            </a:r>
          </a:p>
          <a:p>
            <a:endParaRPr lang="da-DK" b="1" dirty="0"/>
          </a:p>
          <a:p>
            <a:r>
              <a:rPr lang="da-DK" b="1" dirty="0"/>
              <a:t>Eller Frederiksberg Kommune, som udvikler deres byer og lokalsamfund sammen med deres borgere gennem brugen af et engagerende dialog-og kortlægningsværktøj kaldet The Place Standard Tool.</a:t>
            </a:r>
          </a:p>
          <a:p>
            <a:endParaRPr lang="da-DK" b="1" dirty="0"/>
          </a:p>
          <a:p>
            <a:r>
              <a:rPr lang="da-DK" b="1" dirty="0"/>
              <a:t>Hvis vi vil strukturere indsatsen mod forebyggelse af overvægt kan vi gøre som de gør i Nyborg, hvor de systematisk screener alle børn i 3 ½ års alderen i kommunens børnehaver. På en god, legende og forældreinddragende måde.</a:t>
            </a:r>
          </a:p>
          <a:p>
            <a:endParaRPr lang="da-DK" b="1" dirty="0"/>
          </a:p>
          <a:p>
            <a:r>
              <a:rPr lang="da-DK" b="1" dirty="0"/>
              <a:t>Eller som Københavns Kommune, der laver forløb i naturen for stressede mænd, fordi naturen kan noget særligt – både i forhold til at nå mændene, men også fordi naturen kan bruges aktivt som stressreducer.</a:t>
            </a:r>
          </a:p>
          <a:p>
            <a:endParaRPr lang="da-DK" dirty="0"/>
          </a:p>
          <a:p>
            <a:endParaRPr lang="da-DK" dirty="0"/>
          </a:p>
          <a:p>
            <a:r>
              <a:rPr lang="da-DK" i="1" dirty="0"/>
              <a:t>Vejledning. Du kan fjerne nogle af indsatserne og evt. indføre dine egne. Hvis du har dem på sundeborgere.dk kan du kopiere billede af din egen kommunes indsats og indsætte i samme format som de andre. </a:t>
            </a:r>
          </a:p>
          <a:p>
            <a:r>
              <a:rPr lang="da-DK" i="1" dirty="0"/>
              <a:t>Hvis der er et særligt område du vil </a:t>
            </a:r>
            <a:r>
              <a:rPr lang="da-DK" i="1" dirty="0" err="1"/>
              <a:t>highlighte</a:t>
            </a:r>
            <a:r>
              <a:rPr lang="da-DK" i="1" dirty="0"/>
              <a:t> og en anden kommune gør noget godt i, kan du indsætte dette i stedet. </a:t>
            </a:r>
          </a:p>
          <a:p>
            <a:endParaRPr lang="da-DK" i="1" dirty="0"/>
          </a:p>
          <a:p>
            <a:r>
              <a:rPr lang="da-DK" i="1" dirty="0"/>
              <a:t>Hvis din egen kommunes indsats ikke er at finde på sundeborgere.dk anbefaler vi at du indsender den på hjemmesiden hurtigst muligt.</a:t>
            </a:r>
          </a:p>
          <a:p>
            <a:endParaRPr lang="da-DK" i="1" dirty="0"/>
          </a:p>
          <a:p>
            <a:r>
              <a:rPr lang="da-DK" i="1" dirty="0"/>
              <a:t>Husk: Du kan altid kontakte Sund By Netværkets sekretariat på post@sundbynetvaerket.dk for hjælp og sparring omkring din præsentation, så den bliver så nærværende som muligt for dine lokalpolitikere. </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42</a:t>
            </a:fld>
            <a:endParaRPr lang="da-DK"/>
          </a:p>
        </p:txBody>
      </p:sp>
    </p:spTree>
    <p:extLst>
      <p:ext uri="{BB962C8B-B14F-4D97-AF65-F5344CB8AC3E}">
        <p14:creationId xmlns:p14="http://schemas.microsoft.com/office/powerpoint/2010/main" val="21631488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Manus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Som afslutning er det vigtigt at betone, at de beslutninger du træffer som lokalpolitiker er med til at påvirke vores sundhedsfremme- og forebyggelsesarbejde, der i sidste ende kommer borgerne til gode – og som Sund By Netværket siger:</a:t>
            </a:r>
            <a:br>
              <a:rPr lang="nb-NO" sz="1200" b="1" kern="1200" dirty="0">
                <a:solidFill>
                  <a:schemeClr val="tx1"/>
                </a:solidFill>
                <a:effectLst/>
                <a:latin typeface="+mn-lt"/>
                <a:ea typeface="+mn-ea"/>
                <a:cs typeface="+mn-cs"/>
              </a:rPr>
            </a:br>
            <a:r>
              <a:rPr lang="nb-NO" sz="1200" b="1" kern="1200" dirty="0">
                <a:solidFill>
                  <a:schemeClr val="tx1"/>
                </a:solidFill>
                <a:effectLst/>
                <a:latin typeface="+mn-lt"/>
                <a:ea typeface="+mn-ea"/>
                <a:cs typeface="+mn-cs"/>
              </a:rPr>
              <a:t>Alting gror nedefra, men får næring ovenfra. </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43</a:t>
            </a:fld>
            <a:endParaRPr lang="da-DK"/>
          </a:p>
        </p:txBody>
      </p:sp>
    </p:spTree>
    <p:extLst>
      <p:ext uri="{BB962C8B-B14F-4D97-AF65-F5344CB8AC3E}">
        <p14:creationId xmlns:p14="http://schemas.microsoft.com/office/powerpoint/2010/main" val="22695439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i="0" dirty="0">
                <a:solidFill>
                  <a:srgbClr val="212121"/>
                </a:solidFill>
                <a:effectLst/>
                <a:latin typeface="Work Sans"/>
              </a:rPr>
              <a:t>Manus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Vi skal slutte af med at se en lille film og vigtige sammenhænge i folkesundhedsarbejdet og som fint opsummerer de sidste 45 min</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44</a:t>
            </a:fld>
            <a:endParaRPr lang="da-DK"/>
          </a:p>
        </p:txBody>
      </p:sp>
    </p:spTree>
    <p:extLst>
      <p:ext uri="{BB962C8B-B14F-4D97-AF65-F5344CB8AC3E}">
        <p14:creationId xmlns:p14="http://schemas.microsoft.com/office/powerpoint/2010/main" val="29536660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Klik </a:t>
            </a:r>
            <a:r>
              <a:rPr lang="da-DK" dirty="0" err="1"/>
              <a:t>play</a:t>
            </a:r>
            <a:r>
              <a:rPr lang="da-DK" dirty="0"/>
              <a:t> for at vise filmen</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45</a:t>
            </a:fld>
            <a:endParaRPr lang="da-DK"/>
          </a:p>
        </p:txBody>
      </p:sp>
    </p:spTree>
    <p:extLst>
      <p:ext uri="{BB962C8B-B14F-4D97-AF65-F5344CB8AC3E}">
        <p14:creationId xmlns:p14="http://schemas.microsoft.com/office/powerpoint/2010/main" val="4135500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nb-NO" b="1" noProof="0" dirty="0"/>
              <a:t>Manus</a:t>
            </a:r>
          </a:p>
          <a:p>
            <a:r>
              <a:rPr lang="nb-NO" b="1" noProof="0" dirty="0"/>
              <a:t>Som dette citat eksempelvis viser:</a:t>
            </a:r>
            <a:endParaRPr lang="nb-NO" b="1" i="1" noProof="0" dirty="0"/>
          </a:p>
          <a:p>
            <a:r>
              <a:rPr lang="nb-NO" b="1" i="1" noProof="0" dirty="0"/>
              <a:t>Klima og sundhed er 2 sider af samme mønt</a:t>
            </a:r>
          </a:p>
          <a:p>
            <a:endParaRPr lang="nb-NO" i="1" noProof="0" dirty="0"/>
          </a:p>
          <a:p>
            <a:r>
              <a:rPr lang="nb-NO" i="1" noProof="0" dirty="0"/>
              <a:t>Vejledning til oplægsholder</a:t>
            </a:r>
          </a:p>
          <a:p>
            <a:r>
              <a:rPr lang="nb-NO" i="1" noProof="0" dirty="0"/>
              <a:t>Det er tiltænkt at du kan bruge 1 af de 3 citatslides afhængig af hvad der passer til din kommunale kontekst og hvad du vil sætte spot på som eksempel på at Sundhed og trivsel hænger sammen med de andre verdensmål</a:t>
            </a:r>
          </a:p>
          <a:p>
            <a:endParaRPr lang="nb-NO" i="1" noProof="0" dirty="0"/>
          </a:p>
          <a:p>
            <a:endParaRPr lang="nb-NO" b="1" i="1" noProof="0" dirty="0"/>
          </a:p>
          <a:p>
            <a:r>
              <a:rPr lang="nb-NO" b="0" i="1" noProof="0" dirty="0"/>
              <a:t>Baggrundsviden, se evt. </a:t>
            </a:r>
            <a:br>
              <a:rPr lang="nb-NO" b="1" i="1" noProof="0" dirty="0"/>
            </a:br>
            <a:r>
              <a:rPr lang="da-DK" i="1" dirty="0">
                <a:hlinkClick r:id="rId3"/>
              </a:rPr>
              <a:t>Tager vi klimakampen alvorligt, befrier vi samtidig os selv for mange sundhedsproblemer | Information</a:t>
            </a:r>
            <a:endParaRPr lang="da-DK" i="1" dirty="0"/>
          </a:p>
          <a:p>
            <a:endParaRPr lang="da-DK" b="0" i="1" noProof="0" dirty="0"/>
          </a:p>
          <a:p>
            <a:r>
              <a:rPr lang="da-DK" b="0" i="1" noProof="0" dirty="0"/>
              <a:t>I vores forbrugsfremmende samfund er udviklingen baseret på at fremme forbrug gennem kontinuerlig økonomisk og materiel vækst, og udviklingen er baseret på fossile brændstoffer. Vores fedmefremmende samfund inspirerer til mere mekaniseret transport og mindre bevægelse – det skal være så bekvemt som muligt, og det fører ofte til inaktivitet.</a:t>
            </a:r>
          </a:p>
          <a:p>
            <a:r>
              <a:rPr lang="da-DK" b="0" i="1" noProof="0" dirty="0"/>
              <a:t>Derfor hævder vi, at det er de samme grundlæggende årsager, der er bag klimaforandringerne og en række af de store kroniske sygdomme som for eksempel overvægt og diabetes. Og derfor kan den ene udfordring ikke løses uden den anden – og omvendt, hvis vi forbedrer det ene, vil det også kunne mærkes på det andet.</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5</a:t>
            </a:fld>
            <a:endParaRPr lang="da-DK"/>
          </a:p>
        </p:txBody>
      </p:sp>
    </p:spTree>
    <p:extLst>
      <p:ext uri="{BB962C8B-B14F-4D97-AF65-F5344CB8AC3E}">
        <p14:creationId xmlns:p14="http://schemas.microsoft.com/office/powerpoint/2010/main" val="2684628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nb-NO" b="1" i="0" noProof="0" dirty="0"/>
              <a:t>Manus</a:t>
            </a:r>
            <a:endParaRPr lang="nb-NO" b="1" i="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noProof="0" dirty="0"/>
              <a:t>Som dette citat eksempelvis viser:</a:t>
            </a:r>
            <a:endParaRPr lang="nb-NO" b="1" i="1" noProof="0" dirty="0"/>
          </a:p>
          <a:p>
            <a:endParaRPr lang="nb-NO" b="1" i="1" noProof="0" dirty="0"/>
          </a:p>
          <a:p>
            <a:r>
              <a:rPr lang="nb-NO" b="1" i="1" noProof="0" dirty="0"/>
              <a:t>Vi skal måske mere tænke samfundsvæsen end sundhedsvæsen fremover</a:t>
            </a:r>
          </a:p>
          <a:p>
            <a:endParaRPr lang="nb-NO" i="1" noProof="0" dirty="0"/>
          </a:p>
          <a:p>
            <a:r>
              <a:rPr lang="nb-NO" i="1" noProof="0" dirty="0"/>
              <a:t>Vejledning til oplægsholder</a:t>
            </a:r>
          </a:p>
          <a:p>
            <a:r>
              <a:rPr lang="nb-NO" i="1" noProof="0" dirty="0"/>
              <a:t>Det er tiltænkt at du kan bruge 1 af de 3 citatslides afhængig af hvad der passer til din kommunale kontekst og hvad du vil sætte spot på som eksempel på at Sundhed og trivsel hænger sammen med de andre verdensmål</a:t>
            </a:r>
          </a:p>
          <a:p>
            <a:endParaRPr lang="da-DK" dirty="0"/>
          </a:p>
          <a:p>
            <a:r>
              <a:rPr lang="da-DK" i="1" dirty="0"/>
              <a:t>Baggrund for citat: </a:t>
            </a:r>
          </a:p>
          <a:p>
            <a:r>
              <a:rPr lang="da-DK" i="1" dirty="0"/>
              <a:t>Folkesundheden styrkes ikke kun ved at tænke snævert på sundhedsvæsnet. Det er fundamentalt at indtænke hele samfundets rolle og ansvar (herunder kommunale velfærdsområder, civilsamfundet, arbejdsmarkedet og hospitalerne) for at styrke folkesundheden frem for at pålægge sundhedsvæsnet et ansvar for befolkningens samlede sundhed. Dette blev tydeligt under Corona, som et form for forstørrelsesglas på mange andre folkesundhedsudfordringer. Eksempelvis befolkningens samlede mentale sundhed, overvægtsudfordringen, tobaksforbrug etc.</a:t>
            </a:r>
          </a:p>
          <a:p>
            <a:endParaRPr lang="da-DK" dirty="0"/>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6</a:t>
            </a:fld>
            <a:endParaRPr lang="da-DK"/>
          </a:p>
        </p:txBody>
      </p:sp>
    </p:spTree>
    <p:extLst>
      <p:ext uri="{BB962C8B-B14F-4D97-AF65-F5344CB8AC3E}">
        <p14:creationId xmlns:p14="http://schemas.microsoft.com/office/powerpoint/2010/main" val="1677638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r>
              <a:rPr lang="da-DK" b="1" dirty="0"/>
              <a:t>En anden måde at forstå Verdensmålene er at se dem i et folkesundhedsperspektiv. Her bruger vi 6 begreber (på engelsk 6 P´er), når du skal træffe politiske beslutninger. Hvis du har disse med i dit arbejde, så er du nået langt i forhold til at tænke Verdensmålene i et folkesundhedsperspektiv ind.</a:t>
            </a:r>
          </a:p>
          <a:p>
            <a:r>
              <a:rPr lang="da-DK" b="1" dirty="0"/>
              <a:t> </a:t>
            </a:r>
          </a:p>
          <a:p>
            <a:endParaRPr lang="da-DK" b="1" dirty="0"/>
          </a:p>
          <a:p>
            <a:r>
              <a:rPr lang="da-DK" sz="1200" b="1" i="0" u="sng" strike="noStrike" kern="1200" baseline="0" dirty="0">
                <a:solidFill>
                  <a:schemeClr val="tx1"/>
                </a:solidFill>
                <a:latin typeface="+mn-lt"/>
                <a:ea typeface="+mn-ea"/>
                <a:cs typeface="+mn-cs"/>
              </a:rPr>
              <a:t>People eller Mennesker handler om at </a:t>
            </a:r>
            <a:r>
              <a:rPr lang="da-DK" sz="1200" b="1" i="0" u="none" strike="noStrike" kern="1200" baseline="0" dirty="0">
                <a:solidFill>
                  <a:schemeClr val="tx1"/>
                </a:solidFill>
                <a:latin typeface="+mn-lt"/>
                <a:ea typeface="+mn-ea"/>
                <a:cs typeface="+mn-cs"/>
              </a:rPr>
              <a:t>investere de mennesker, der udgør vores byer </a:t>
            </a:r>
          </a:p>
          <a:p>
            <a:endParaRPr lang="da-DK" sz="1200" b="1" i="0" u="none" strike="noStrike" kern="1200" baseline="0" dirty="0">
              <a:solidFill>
                <a:schemeClr val="tx1"/>
              </a:solidFill>
              <a:latin typeface="+mn-lt"/>
              <a:ea typeface="+mn-ea"/>
              <a:cs typeface="+mn-cs"/>
            </a:endParaRPr>
          </a:p>
          <a:p>
            <a:r>
              <a:rPr lang="da-DK" sz="1200" b="1" i="0" u="sng" strike="noStrike" kern="1200" baseline="0" dirty="0">
                <a:solidFill>
                  <a:schemeClr val="tx1"/>
                </a:solidFill>
                <a:latin typeface="+mn-lt"/>
                <a:ea typeface="+mn-ea"/>
                <a:cs typeface="+mn-cs"/>
              </a:rPr>
              <a:t>Places eller Steder handler om at s</a:t>
            </a:r>
            <a:r>
              <a:rPr lang="da-DK" sz="1200" b="1" i="0" u="none" strike="noStrike" kern="1200" baseline="0" dirty="0">
                <a:solidFill>
                  <a:schemeClr val="tx1"/>
                </a:solidFill>
                <a:latin typeface="+mn-lt"/>
                <a:ea typeface="+mn-ea"/>
                <a:cs typeface="+mn-cs"/>
              </a:rPr>
              <a:t>kabe byrum, der styrker sundhed og trivsel </a:t>
            </a:r>
          </a:p>
          <a:p>
            <a:endParaRPr lang="da-DK" sz="1200" b="1" i="0" u="none" strike="noStrike" kern="1200" baseline="0" dirty="0">
              <a:solidFill>
                <a:schemeClr val="tx1"/>
              </a:solidFill>
              <a:latin typeface="+mn-lt"/>
              <a:ea typeface="+mn-ea"/>
              <a:cs typeface="+mn-cs"/>
            </a:endParaRPr>
          </a:p>
          <a:p>
            <a:r>
              <a:rPr lang="da-DK" sz="1200" b="1" i="0" u="sng" strike="noStrike" kern="1200" baseline="0" dirty="0">
                <a:solidFill>
                  <a:schemeClr val="tx1"/>
                </a:solidFill>
                <a:latin typeface="+mn-lt"/>
                <a:ea typeface="+mn-ea"/>
                <a:cs typeface="+mn-cs"/>
              </a:rPr>
              <a:t>Participation eller Deltagelse handler om at s</a:t>
            </a:r>
            <a:r>
              <a:rPr lang="da-DK" sz="1200" b="1" i="0" u="none" strike="noStrike" kern="1200" baseline="0" dirty="0">
                <a:solidFill>
                  <a:schemeClr val="tx1"/>
                </a:solidFill>
                <a:latin typeface="+mn-lt"/>
                <a:ea typeface="+mn-ea"/>
                <a:cs typeface="+mn-cs"/>
              </a:rPr>
              <a:t>tyrke deltagelse og partnerskaber målrettet sundhed og trivsel </a:t>
            </a:r>
          </a:p>
          <a:p>
            <a:endParaRPr lang="da-DK" sz="1200" b="1" i="0" u="none" strike="noStrike" kern="1200" baseline="0" dirty="0">
              <a:solidFill>
                <a:schemeClr val="tx1"/>
              </a:solidFill>
              <a:latin typeface="+mn-lt"/>
              <a:ea typeface="+mn-ea"/>
              <a:cs typeface="+mn-cs"/>
            </a:endParaRPr>
          </a:p>
          <a:p>
            <a:r>
              <a:rPr lang="da-DK" sz="1200" b="1" i="0" u="sng" strike="noStrike" kern="1200" baseline="0" dirty="0" err="1">
                <a:solidFill>
                  <a:schemeClr val="tx1"/>
                </a:solidFill>
                <a:latin typeface="+mn-lt"/>
                <a:ea typeface="+mn-ea"/>
                <a:cs typeface="+mn-cs"/>
              </a:rPr>
              <a:t>Prosperity</a:t>
            </a:r>
            <a:r>
              <a:rPr lang="da-DK" sz="1200" b="1" i="0" u="sng" strike="noStrike" kern="1200" baseline="0" dirty="0">
                <a:solidFill>
                  <a:schemeClr val="tx1"/>
                </a:solidFill>
                <a:latin typeface="+mn-lt"/>
                <a:ea typeface="+mn-ea"/>
                <a:cs typeface="+mn-cs"/>
              </a:rPr>
              <a:t> eller Velstand handler om at f</a:t>
            </a:r>
            <a:r>
              <a:rPr lang="da-DK" sz="1200" b="1" i="0" u="none" strike="noStrike" kern="1200" baseline="0" dirty="0">
                <a:solidFill>
                  <a:schemeClr val="tx1"/>
                </a:solidFill>
                <a:latin typeface="+mn-lt"/>
                <a:ea typeface="+mn-ea"/>
                <a:cs typeface="+mn-cs"/>
              </a:rPr>
              <a:t>orbedre velstand i lokalsamfundet og øge adgang til fælles goder og serviceydelser </a:t>
            </a:r>
          </a:p>
          <a:p>
            <a:endParaRPr lang="da-DK" sz="1200" b="1" i="0" u="none" strike="noStrike" kern="1200" baseline="0" dirty="0">
              <a:solidFill>
                <a:schemeClr val="tx1"/>
              </a:solidFill>
              <a:latin typeface="+mn-lt"/>
              <a:ea typeface="+mn-ea"/>
              <a:cs typeface="+mn-cs"/>
            </a:endParaRPr>
          </a:p>
          <a:p>
            <a:r>
              <a:rPr lang="da-DK" sz="1200" b="1" i="0" u="sng" strike="noStrike" kern="1200" baseline="0" dirty="0">
                <a:solidFill>
                  <a:schemeClr val="tx1"/>
                </a:solidFill>
                <a:latin typeface="+mn-lt"/>
                <a:ea typeface="+mn-ea"/>
                <a:cs typeface="+mn-cs"/>
              </a:rPr>
              <a:t>Peace eller Fred handler om at u</a:t>
            </a:r>
            <a:r>
              <a:rPr lang="da-DK" sz="1200" b="1" i="0" u="none" strike="noStrike" kern="1200" baseline="0" dirty="0">
                <a:solidFill>
                  <a:schemeClr val="tx1"/>
                </a:solidFill>
                <a:latin typeface="+mn-lt"/>
                <a:ea typeface="+mn-ea"/>
                <a:cs typeface="+mn-cs"/>
              </a:rPr>
              <a:t>nderstøtte fred og sikkerhed gennem inkluderende samfund og fællesskaber</a:t>
            </a:r>
          </a:p>
          <a:p>
            <a:endParaRPr lang="da-DK" sz="1200" b="1" i="0" u="none" strike="noStrike" kern="1200" baseline="0" dirty="0">
              <a:solidFill>
                <a:schemeClr val="tx1"/>
              </a:solidFill>
              <a:latin typeface="+mn-lt"/>
              <a:ea typeface="+mn-ea"/>
              <a:cs typeface="+mn-cs"/>
            </a:endParaRPr>
          </a:p>
          <a:p>
            <a:r>
              <a:rPr lang="da-DK" sz="1200" b="1" i="0" u="sng" strike="noStrike" kern="1200" baseline="0" dirty="0">
                <a:solidFill>
                  <a:schemeClr val="tx1"/>
                </a:solidFill>
                <a:latin typeface="+mn-lt"/>
                <a:ea typeface="+mn-ea"/>
                <a:cs typeface="+mn-cs"/>
              </a:rPr>
              <a:t>Planet eller Planeten handler om at b</a:t>
            </a:r>
            <a:r>
              <a:rPr lang="da-DK" sz="1200" b="1" i="0" u="none" strike="noStrike" kern="1200" baseline="0" dirty="0">
                <a:solidFill>
                  <a:schemeClr val="tx1"/>
                </a:solidFill>
                <a:latin typeface="+mn-lt"/>
                <a:ea typeface="+mn-ea"/>
                <a:cs typeface="+mn-cs"/>
              </a:rPr>
              <a:t>eskytte planeten gennem bæredygtigt forbrug og produktion </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7</a:t>
            </a:fld>
            <a:endParaRPr lang="da-DK"/>
          </a:p>
        </p:txBody>
      </p:sp>
    </p:spTree>
    <p:extLst>
      <p:ext uri="{BB962C8B-B14F-4D97-AF65-F5344CB8AC3E}">
        <p14:creationId xmlns:p14="http://schemas.microsoft.com/office/powerpoint/2010/main" val="2200568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90478">
              <a:defRPr/>
            </a:pPr>
            <a:r>
              <a:rPr lang="nb-NO" sz="1200" b="1" dirty="0"/>
              <a:t>MANUS</a:t>
            </a:r>
          </a:p>
          <a:p>
            <a:pPr defTabSz="990478">
              <a:defRPr/>
            </a:pPr>
            <a:r>
              <a:rPr lang="nb-NO" sz="1200" b="1" dirty="0"/>
              <a:t>Og så skal «ingen efterlades på perronen» </a:t>
            </a:r>
          </a:p>
          <a:p>
            <a:pPr defTabSz="990478">
              <a:defRPr/>
            </a:pPr>
            <a:r>
              <a:rPr lang="nb-NO" sz="1200" b="1" dirty="0"/>
              <a:t>Dette er det bærende princip for FNs Verdensmål for en bæredygtig udvikling. På vegne af FN er der udarbejdet en ny visualisering af dette princip. Ved at redesigne hjulet til en rundkreds af mennesker, ønsker man at symbolisere at tiltagene vi sætter ind for må være inkluderende og ikke må bidrage til øget social ulighed og ‘udenforskab’.</a:t>
            </a:r>
          </a:p>
          <a:p>
            <a:pPr defTabSz="990478">
              <a:defRPr/>
            </a:pPr>
            <a:endParaRPr lang="nb-NO" sz="1200" b="1" dirty="0"/>
          </a:p>
          <a:p>
            <a:pPr defTabSz="990478">
              <a:defRPr/>
            </a:pPr>
            <a:r>
              <a:rPr lang="nb-NO" sz="1200" b="1" dirty="0"/>
              <a:t> Dette er en direkte parallel til et af de danske grundprincipper for folkesundhedsopgaven. Det kommer vi nærmere ind på  i præsentationen</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8</a:t>
            </a:fld>
            <a:endParaRPr lang="da-DK"/>
          </a:p>
        </p:txBody>
      </p:sp>
    </p:spTree>
    <p:extLst>
      <p:ext uri="{BB962C8B-B14F-4D97-AF65-F5344CB8AC3E}">
        <p14:creationId xmlns:p14="http://schemas.microsoft.com/office/powerpoint/2010/main" val="3629271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r>
              <a:rPr lang="da-DK" b="1" dirty="0"/>
              <a:t>Og med Verdensmålene som fundament er vi nu kommet til præsentationens 3 temaer.  </a:t>
            </a:r>
          </a:p>
          <a:p>
            <a:endParaRPr lang="da-DK" b="1" dirty="0"/>
          </a:p>
          <a:p>
            <a:r>
              <a:rPr lang="da-DK" b="1" dirty="0"/>
              <a:t>Vi skal omkring </a:t>
            </a:r>
          </a:p>
          <a:p>
            <a:endParaRPr lang="da-DK" b="1" dirty="0"/>
          </a:p>
          <a:p>
            <a:r>
              <a:rPr lang="da-DK" b="1" dirty="0"/>
              <a:t>1: Hvordan er folkesundhedsarbejdet organiseret i Danmark? Hvorfor er det vigtigt at du som folkevalgt kommunal politiker kender til dette? Hvad er din rolle og dit ansvar?</a:t>
            </a:r>
          </a:p>
          <a:p>
            <a:r>
              <a:rPr lang="da-DK" b="1" dirty="0"/>
              <a:t>2: Hvilke centrale udfordringer står vi overfor?</a:t>
            </a:r>
          </a:p>
          <a:p>
            <a:r>
              <a:rPr lang="da-DK" b="1" dirty="0"/>
              <a:t>3: Hvilken viden har vi om, hvad der påvirker sundhed og livskvalitet – og hvilken indvirkning har dette på valget af strategier og tiltag</a:t>
            </a:r>
          </a:p>
          <a:p>
            <a:endParaRPr lang="da-DK" dirty="0"/>
          </a:p>
        </p:txBody>
      </p:sp>
      <p:sp>
        <p:nvSpPr>
          <p:cNvPr id="4" name="Pladsholder til slidenummer 3"/>
          <p:cNvSpPr>
            <a:spLocks noGrp="1"/>
          </p:cNvSpPr>
          <p:nvPr>
            <p:ph type="sldNum" sz="quarter" idx="5"/>
          </p:nvPr>
        </p:nvSpPr>
        <p:spPr/>
        <p:txBody>
          <a:bodyPr/>
          <a:lstStyle/>
          <a:p>
            <a:fld id="{68486170-0C8C-4069-AEA5-8310D7D5F22D}" type="slidenum">
              <a:rPr lang="da-DK" smtClean="0"/>
              <a:t>9</a:t>
            </a:fld>
            <a:endParaRPr lang="da-DK"/>
          </a:p>
        </p:txBody>
      </p:sp>
    </p:spTree>
    <p:extLst>
      <p:ext uri="{BB962C8B-B14F-4D97-AF65-F5344CB8AC3E}">
        <p14:creationId xmlns:p14="http://schemas.microsoft.com/office/powerpoint/2010/main" val="1470746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da-DK"/>
              <a:t>Klik for at redigere titeltypografien i masteren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3DDDB828-31E3-F045-9461-92E000E96E5D}" type="datetimeFigureOut">
              <a:rPr lang="da-DK" smtClean="0"/>
              <a:t>28-02-2023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670F5C9-FB7A-5A45-A0C5-3274FC7CFF6A}" type="slidenum">
              <a:rPr lang="da-DK" smtClean="0"/>
              <a:t>‹nr.›</a:t>
            </a:fld>
            <a:endParaRPr lang="da-DK"/>
          </a:p>
        </p:txBody>
      </p:sp>
    </p:spTree>
    <p:extLst>
      <p:ext uri="{BB962C8B-B14F-4D97-AF65-F5344CB8AC3E}">
        <p14:creationId xmlns:p14="http://schemas.microsoft.com/office/powerpoint/2010/main" val="2454608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3DDDB828-31E3-F045-9461-92E000E96E5D}" type="datetimeFigureOut">
              <a:rPr lang="da-DK" smtClean="0"/>
              <a:t>28-02-2023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670F5C9-FB7A-5A45-A0C5-3274FC7CFF6A}" type="slidenum">
              <a:rPr lang="da-DK" smtClean="0"/>
              <a:t>‹nr.›</a:t>
            </a:fld>
            <a:endParaRPr lang="da-DK"/>
          </a:p>
        </p:txBody>
      </p:sp>
    </p:spTree>
    <p:extLst>
      <p:ext uri="{BB962C8B-B14F-4D97-AF65-F5344CB8AC3E}">
        <p14:creationId xmlns:p14="http://schemas.microsoft.com/office/powerpoint/2010/main" val="3197507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3DDDB828-31E3-F045-9461-92E000E96E5D}" type="datetimeFigureOut">
              <a:rPr lang="da-DK" smtClean="0"/>
              <a:t>28-02-2023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670F5C9-FB7A-5A45-A0C5-3274FC7CFF6A}" type="slidenum">
              <a:rPr lang="da-DK" smtClean="0"/>
              <a:t>‹nr.›</a:t>
            </a:fld>
            <a:endParaRPr lang="da-DK"/>
          </a:p>
        </p:txBody>
      </p:sp>
    </p:spTree>
    <p:extLst>
      <p:ext uri="{BB962C8B-B14F-4D97-AF65-F5344CB8AC3E}">
        <p14:creationId xmlns:p14="http://schemas.microsoft.com/office/powerpoint/2010/main" val="1237279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3DDDB828-31E3-F045-9461-92E000E96E5D}" type="datetimeFigureOut">
              <a:rPr lang="da-DK" smtClean="0"/>
              <a:t>28-02-2023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670F5C9-FB7A-5A45-A0C5-3274FC7CFF6A}" type="slidenum">
              <a:rPr lang="da-DK" smtClean="0"/>
              <a:t>‹nr.›</a:t>
            </a:fld>
            <a:endParaRPr lang="da-DK"/>
          </a:p>
        </p:txBody>
      </p:sp>
    </p:spTree>
    <p:extLst>
      <p:ext uri="{BB962C8B-B14F-4D97-AF65-F5344CB8AC3E}">
        <p14:creationId xmlns:p14="http://schemas.microsoft.com/office/powerpoint/2010/main" val="891275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da-DK"/>
              <a:t>Klik for at redigere titeltypografien i masteren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3DDDB828-31E3-F045-9461-92E000E96E5D}" type="datetimeFigureOut">
              <a:rPr lang="da-DK" smtClean="0"/>
              <a:t>28-02-2023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670F5C9-FB7A-5A45-A0C5-3274FC7CFF6A}" type="slidenum">
              <a:rPr lang="da-DK" smtClean="0"/>
              <a:t>‹nr.›</a:t>
            </a:fld>
            <a:endParaRPr lang="da-DK"/>
          </a:p>
        </p:txBody>
      </p:sp>
    </p:spTree>
    <p:extLst>
      <p:ext uri="{BB962C8B-B14F-4D97-AF65-F5344CB8AC3E}">
        <p14:creationId xmlns:p14="http://schemas.microsoft.com/office/powerpoint/2010/main" val="2367709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3DDDB828-31E3-F045-9461-92E000E96E5D}" type="datetimeFigureOut">
              <a:rPr lang="da-DK" smtClean="0"/>
              <a:t>28-02-2023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670F5C9-FB7A-5A45-A0C5-3274FC7CFF6A}" type="slidenum">
              <a:rPr lang="da-DK" smtClean="0"/>
              <a:t>‹nr.›</a:t>
            </a:fld>
            <a:endParaRPr lang="da-DK"/>
          </a:p>
        </p:txBody>
      </p:sp>
    </p:spTree>
    <p:extLst>
      <p:ext uri="{BB962C8B-B14F-4D97-AF65-F5344CB8AC3E}">
        <p14:creationId xmlns:p14="http://schemas.microsoft.com/office/powerpoint/2010/main" val="3009852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4" name="Content Placeholder 3"/>
          <p:cNvSpPr>
            <a:spLocks noGrp="1"/>
          </p:cNvSpPr>
          <p:nvPr>
            <p:ph sz="half" idx="2"/>
          </p:nvPr>
        </p:nvSpPr>
        <p:spPr>
          <a:xfrm>
            <a:off x="629842" y="1878806"/>
            <a:ext cx="3868340" cy="276344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6" name="Content Placeholder 5"/>
          <p:cNvSpPr>
            <a:spLocks noGrp="1"/>
          </p:cNvSpPr>
          <p:nvPr>
            <p:ph sz="quarter" idx="4"/>
          </p:nvPr>
        </p:nvSpPr>
        <p:spPr>
          <a:xfrm>
            <a:off x="4629150" y="1878806"/>
            <a:ext cx="3887391" cy="276344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3DDDB828-31E3-F045-9461-92E000E96E5D}" type="datetimeFigureOut">
              <a:rPr lang="da-DK" smtClean="0"/>
              <a:t>28-02-2023</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D670F5C9-FB7A-5A45-A0C5-3274FC7CFF6A}" type="slidenum">
              <a:rPr lang="da-DK" smtClean="0"/>
              <a:t>‹nr.›</a:t>
            </a:fld>
            <a:endParaRPr lang="da-DK"/>
          </a:p>
        </p:txBody>
      </p:sp>
    </p:spTree>
    <p:extLst>
      <p:ext uri="{BB962C8B-B14F-4D97-AF65-F5344CB8AC3E}">
        <p14:creationId xmlns:p14="http://schemas.microsoft.com/office/powerpoint/2010/main" val="2161557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3DDDB828-31E3-F045-9461-92E000E96E5D}" type="datetimeFigureOut">
              <a:rPr lang="da-DK" smtClean="0"/>
              <a:t>28-02-2023</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D670F5C9-FB7A-5A45-A0C5-3274FC7CFF6A}" type="slidenum">
              <a:rPr lang="da-DK" smtClean="0"/>
              <a:t>‹nr.›</a:t>
            </a:fld>
            <a:endParaRPr lang="da-DK"/>
          </a:p>
        </p:txBody>
      </p:sp>
    </p:spTree>
    <p:extLst>
      <p:ext uri="{BB962C8B-B14F-4D97-AF65-F5344CB8AC3E}">
        <p14:creationId xmlns:p14="http://schemas.microsoft.com/office/powerpoint/2010/main" val="2764296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DDB828-31E3-F045-9461-92E000E96E5D}" type="datetimeFigureOut">
              <a:rPr lang="da-DK" smtClean="0"/>
              <a:t>28-02-2023</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D670F5C9-FB7A-5A45-A0C5-3274FC7CFF6A}" type="slidenum">
              <a:rPr lang="da-DK" smtClean="0"/>
              <a:t>‹nr.›</a:t>
            </a:fld>
            <a:endParaRPr lang="da-DK"/>
          </a:p>
        </p:txBody>
      </p:sp>
    </p:spTree>
    <p:extLst>
      <p:ext uri="{BB962C8B-B14F-4D97-AF65-F5344CB8AC3E}">
        <p14:creationId xmlns:p14="http://schemas.microsoft.com/office/powerpoint/2010/main" val="1602896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a-DK"/>
              <a:t>Klik for at redigere titeltypografien i masteren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3DDDB828-31E3-F045-9461-92E000E96E5D}" type="datetimeFigureOut">
              <a:rPr lang="da-DK" smtClean="0"/>
              <a:t>28-02-2023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670F5C9-FB7A-5A45-A0C5-3274FC7CFF6A}" type="slidenum">
              <a:rPr lang="da-DK" smtClean="0"/>
              <a:t>‹nr.›</a:t>
            </a:fld>
            <a:endParaRPr lang="da-DK"/>
          </a:p>
        </p:txBody>
      </p:sp>
    </p:spTree>
    <p:extLst>
      <p:ext uri="{BB962C8B-B14F-4D97-AF65-F5344CB8AC3E}">
        <p14:creationId xmlns:p14="http://schemas.microsoft.com/office/powerpoint/2010/main" val="2706260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a:t>Klik på ikonet for at tilføje et billede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3DDDB828-31E3-F045-9461-92E000E96E5D}" type="datetimeFigureOut">
              <a:rPr lang="da-DK" smtClean="0"/>
              <a:t>28-02-2023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670F5C9-FB7A-5A45-A0C5-3274FC7CFF6A}" type="slidenum">
              <a:rPr lang="da-DK" smtClean="0"/>
              <a:t>‹nr.›</a:t>
            </a:fld>
            <a:endParaRPr lang="da-DK"/>
          </a:p>
        </p:txBody>
      </p:sp>
    </p:spTree>
    <p:extLst>
      <p:ext uri="{BB962C8B-B14F-4D97-AF65-F5344CB8AC3E}">
        <p14:creationId xmlns:p14="http://schemas.microsoft.com/office/powerpoint/2010/main" val="301755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DDDB828-31E3-F045-9461-92E000E96E5D}" type="datetimeFigureOut">
              <a:rPr lang="da-DK" smtClean="0"/>
              <a:t>28-02-2023</a:t>
            </a:fld>
            <a:endParaRPr lang="da-DK"/>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670F5C9-FB7A-5A45-A0C5-3274FC7CFF6A}" type="slidenum">
              <a:rPr lang="da-DK" smtClean="0"/>
              <a:t>‹nr.›</a:t>
            </a:fld>
            <a:endParaRPr lang="da-DK"/>
          </a:p>
        </p:txBody>
      </p:sp>
    </p:spTree>
    <p:extLst>
      <p:ext uri="{BB962C8B-B14F-4D97-AF65-F5344CB8AC3E}">
        <p14:creationId xmlns:p14="http://schemas.microsoft.com/office/powerpoint/2010/main" val="3750164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3.emf"/><Relationship Id="rId3" Type="http://schemas.openxmlformats.org/officeDocument/2006/relationships/image" Target="../media/image4.png"/><Relationship Id="rId7" Type="http://schemas.openxmlformats.org/officeDocument/2006/relationships/image" Target="../media/image17.emf"/><Relationship Id="rId12"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5" Type="http://schemas.openxmlformats.org/officeDocument/2006/relationships/image" Target="../media/image2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 Id="rId1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5.png"/><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9.emf"/><Relationship Id="rId3" Type="http://schemas.openxmlformats.org/officeDocument/2006/relationships/image" Target="../media/image4.png"/><Relationship Id="rId7" Type="http://schemas.openxmlformats.org/officeDocument/2006/relationships/image" Target="../media/image57.png"/><Relationship Id="rId12"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49.png"/><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48.png"/></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63.png"/><Relationship Id="rId12"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58.png"/><Relationship Id="rId5" Type="http://schemas.openxmlformats.org/officeDocument/2006/relationships/image" Target="../media/image61.png"/><Relationship Id="rId10" Type="http://schemas.openxmlformats.org/officeDocument/2006/relationships/image" Target="../media/image48.png"/><Relationship Id="rId4" Type="http://schemas.openxmlformats.org/officeDocument/2006/relationships/image" Target="../media/image60.png"/><Relationship Id="rId9"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ideo" Target="https://player.vimeo.com/video/563651067?h=574a6d650a&amp;app_id=122963" TargetMode="External"/><Relationship Id="rId5" Type="http://schemas.openxmlformats.org/officeDocument/2006/relationships/image" Target="../media/image67.jpe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6B3F73C-B040-1E4B-8F10-88259CD5BCF4}"/>
              </a:ext>
            </a:extLst>
          </p:cNvPr>
          <p:cNvPicPr>
            <a:picLocks noChangeAspect="1"/>
          </p:cNvPicPr>
          <p:nvPr/>
        </p:nvPicPr>
        <p:blipFill>
          <a:blip r:embed="rId3"/>
          <a:srcRect/>
          <a:stretch/>
        </p:blipFill>
        <p:spPr>
          <a:xfrm>
            <a:off x="28352" y="0"/>
            <a:ext cx="9144000" cy="5143500"/>
          </a:xfrm>
          <a:prstGeom prst="rect">
            <a:avLst/>
          </a:prstGeom>
        </p:spPr>
      </p:pic>
      <p:sp>
        <p:nvSpPr>
          <p:cNvPr id="7" name="Tekstfelt 6">
            <a:extLst>
              <a:ext uri="{FF2B5EF4-FFF2-40B4-BE49-F238E27FC236}">
                <a16:creationId xmlns:a16="http://schemas.microsoft.com/office/drawing/2014/main" id="{03B66F1E-6C62-1A44-BC4D-0880AFE193A0}"/>
              </a:ext>
            </a:extLst>
          </p:cNvPr>
          <p:cNvSpPr txBox="1"/>
          <p:nvPr/>
        </p:nvSpPr>
        <p:spPr>
          <a:xfrm>
            <a:off x="1415901" y="3904774"/>
            <a:ext cx="6368902" cy="830997"/>
          </a:xfrm>
          <a:prstGeom prst="rect">
            <a:avLst/>
          </a:prstGeom>
          <a:noFill/>
        </p:spPr>
        <p:txBody>
          <a:bodyPr wrap="square">
            <a:spAutoFit/>
          </a:bodyPr>
          <a:lstStyle/>
          <a:p>
            <a:r>
              <a:rPr lang="da-DK" sz="2400" b="1" dirty="0">
                <a:solidFill>
                  <a:schemeClr val="accent2"/>
                </a:solidFill>
              </a:rPr>
              <a:t>Hvordan skabes gode rammer for </a:t>
            </a:r>
          </a:p>
          <a:p>
            <a:r>
              <a:rPr lang="da-DK" sz="2400" b="1" dirty="0">
                <a:solidFill>
                  <a:schemeClr val="accent2"/>
                </a:solidFill>
              </a:rPr>
              <a:t>folkesundhed, trivsel og livskvalitet – for alle?</a:t>
            </a:r>
          </a:p>
        </p:txBody>
      </p:sp>
    </p:spTree>
    <p:extLst>
      <p:ext uri="{BB962C8B-B14F-4D97-AF65-F5344CB8AC3E}">
        <p14:creationId xmlns:p14="http://schemas.microsoft.com/office/powerpoint/2010/main" val="47316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7DDCE538-475C-C847-91F4-F6043DB14E1F}"/>
              </a:ext>
            </a:extLst>
          </p:cNvPr>
          <p:cNvPicPr>
            <a:picLocks noChangeAspect="1"/>
          </p:cNvPicPr>
          <p:nvPr/>
        </p:nvPicPr>
        <p:blipFill>
          <a:blip r:embed="rId3"/>
          <a:srcRect/>
          <a:stretch/>
        </p:blipFill>
        <p:spPr>
          <a:xfrm>
            <a:off x="0" y="0"/>
            <a:ext cx="9144000" cy="5143500"/>
          </a:xfrm>
          <a:prstGeom prst="rect">
            <a:avLst/>
          </a:prstGeom>
        </p:spPr>
      </p:pic>
      <p:sp>
        <p:nvSpPr>
          <p:cNvPr id="7" name="Tekstfelt 6">
            <a:extLst>
              <a:ext uri="{FF2B5EF4-FFF2-40B4-BE49-F238E27FC236}">
                <a16:creationId xmlns:a16="http://schemas.microsoft.com/office/drawing/2014/main" id="{40C632B6-941F-624B-A7EA-AB84422395A2}"/>
              </a:ext>
            </a:extLst>
          </p:cNvPr>
          <p:cNvSpPr txBox="1"/>
          <p:nvPr/>
        </p:nvSpPr>
        <p:spPr>
          <a:xfrm>
            <a:off x="1415901" y="4064106"/>
            <a:ext cx="6368902" cy="461665"/>
          </a:xfrm>
          <a:prstGeom prst="rect">
            <a:avLst/>
          </a:prstGeom>
          <a:noFill/>
        </p:spPr>
        <p:txBody>
          <a:bodyPr wrap="square">
            <a:spAutoFit/>
          </a:bodyPr>
          <a:lstStyle/>
          <a:p>
            <a:r>
              <a:rPr lang="da-DK" sz="2400" b="1" dirty="0">
                <a:solidFill>
                  <a:schemeClr val="accent2"/>
                </a:solidFill>
              </a:rPr>
              <a:t>Roller og ansvar i folkesundhedsarbejdet</a:t>
            </a:r>
          </a:p>
        </p:txBody>
      </p:sp>
    </p:spTree>
    <p:extLst>
      <p:ext uri="{BB962C8B-B14F-4D97-AF65-F5344CB8AC3E}">
        <p14:creationId xmlns:p14="http://schemas.microsoft.com/office/powerpoint/2010/main" val="3180757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066D8AA-FA64-9243-98AC-AF882120A009}"/>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2510439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066D8AA-FA64-9243-98AC-AF882120A009}"/>
              </a:ext>
            </a:extLst>
          </p:cNvPr>
          <p:cNvPicPr>
            <a:picLocks noChangeAspect="1"/>
          </p:cNvPicPr>
          <p:nvPr/>
        </p:nvPicPr>
        <p:blipFill>
          <a:blip r:embed="rId3"/>
          <a:srcRect/>
          <a:stretch/>
        </p:blipFill>
        <p:spPr>
          <a:xfrm>
            <a:off x="0" y="0"/>
            <a:ext cx="9144000" cy="5143500"/>
          </a:xfrm>
          <a:prstGeom prst="rect">
            <a:avLst/>
          </a:prstGeom>
        </p:spPr>
      </p:pic>
      <p:sp>
        <p:nvSpPr>
          <p:cNvPr id="3" name="Titel 1">
            <a:extLst>
              <a:ext uri="{FF2B5EF4-FFF2-40B4-BE49-F238E27FC236}">
                <a16:creationId xmlns:a16="http://schemas.microsoft.com/office/drawing/2014/main" id="{D5C75369-FC74-B548-B0A2-E74AEC54ED6F}"/>
              </a:ext>
            </a:extLst>
          </p:cNvPr>
          <p:cNvSpPr>
            <a:spLocks noGrp="1"/>
          </p:cNvSpPr>
          <p:nvPr>
            <p:ph type="title"/>
          </p:nvPr>
        </p:nvSpPr>
        <p:spPr>
          <a:xfrm>
            <a:off x="606359" y="463564"/>
            <a:ext cx="7886700" cy="402346"/>
          </a:xfrm>
        </p:spPr>
        <p:txBody>
          <a:bodyPr>
            <a:noAutofit/>
          </a:bodyPr>
          <a:lstStyle/>
          <a:p>
            <a:pPr>
              <a:lnSpc>
                <a:spcPct val="100000"/>
              </a:lnSpc>
            </a:pPr>
            <a:r>
              <a:rPr lang="da-DK" sz="2000" b="1" dirty="0">
                <a:solidFill>
                  <a:schemeClr val="accent2"/>
                </a:solidFill>
                <a:latin typeface="+mn-lt"/>
              </a:rPr>
              <a:t>Eksempler for samarbejde omkring folkesundhedsarbejdet</a:t>
            </a:r>
          </a:p>
        </p:txBody>
      </p:sp>
    </p:spTree>
    <p:extLst>
      <p:ext uri="{BB962C8B-B14F-4D97-AF65-F5344CB8AC3E}">
        <p14:creationId xmlns:p14="http://schemas.microsoft.com/office/powerpoint/2010/main" val="2289632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066D8AA-FA64-9243-98AC-AF882120A009}"/>
              </a:ext>
            </a:extLst>
          </p:cNvPr>
          <p:cNvPicPr>
            <a:picLocks noChangeAspect="1"/>
          </p:cNvPicPr>
          <p:nvPr/>
        </p:nvPicPr>
        <p:blipFill>
          <a:blip r:embed="rId3"/>
          <a:srcRect/>
          <a:stretch/>
        </p:blipFill>
        <p:spPr>
          <a:xfrm>
            <a:off x="0" y="0"/>
            <a:ext cx="9144000" cy="5143500"/>
          </a:xfrm>
          <a:prstGeom prst="rect">
            <a:avLst/>
          </a:prstGeom>
        </p:spPr>
      </p:pic>
      <p:sp>
        <p:nvSpPr>
          <p:cNvPr id="3" name="Titel 1">
            <a:extLst>
              <a:ext uri="{FF2B5EF4-FFF2-40B4-BE49-F238E27FC236}">
                <a16:creationId xmlns:a16="http://schemas.microsoft.com/office/drawing/2014/main" id="{404383C9-4F02-6446-AA6B-9CF61A06D71E}"/>
              </a:ext>
            </a:extLst>
          </p:cNvPr>
          <p:cNvSpPr>
            <a:spLocks noGrp="1"/>
          </p:cNvSpPr>
          <p:nvPr>
            <p:ph type="title"/>
          </p:nvPr>
        </p:nvSpPr>
        <p:spPr>
          <a:xfrm>
            <a:off x="606359" y="463564"/>
            <a:ext cx="7886700" cy="402346"/>
          </a:xfrm>
        </p:spPr>
        <p:txBody>
          <a:bodyPr>
            <a:noAutofit/>
          </a:bodyPr>
          <a:lstStyle/>
          <a:p>
            <a:pPr>
              <a:lnSpc>
                <a:spcPct val="100000"/>
              </a:lnSpc>
            </a:pPr>
            <a:r>
              <a:rPr lang="da-DK" sz="2000" b="1" dirty="0">
                <a:solidFill>
                  <a:schemeClr val="accent2"/>
                </a:solidFill>
                <a:latin typeface="+mn-lt"/>
              </a:rPr>
              <a:t>Sundhedsstyrelsens forebyggelsespakker som faglig løftestang</a:t>
            </a:r>
          </a:p>
        </p:txBody>
      </p:sp>
      <p:pic>
        <p:nvPicPr>
          <p:cNvPr id="4" name="Billede 3">
            <a:extLst>
              <a:ext uri="{FF2B5EF4-FFF2-40B4-BE49-F238E27FC236}">
                <a16:creationId xmlns:a16="http://schemas.microsoft.com/office/drawing/2014/main" id="{44B7600A-4A82-B54D-A49C-C87EC192E6D7}"/>
              </a:ext>
            </a:extLst>
          </p:cNvPr>
          <p:cNvPicPr>
            <a:picLocks noChangeAspect="1"/>
          </p:cNvPicPr>
          <p:nvPr/>
        </p:nvPicPr>
        <p:blipFill>
          <a:blip r:embed="rId4"/>
          <a:stretch>
            <a:fillRect/>
          </a:stretch>
        </p:blipFill>
        <p:spPr>
          <a:xfrm>
            <a:off x="5512468" y="1387252"/>
            <a:ext cx="866274" cy="1184498"/>
          </a:xfrm>
          <a:prstGeom prst="rect">
            <a:avLst/>
          </a:prstGeom>
        </p:spPr>
      </p:pic>
      <p:pic>
        <p:nvPicPr>
          <p:cNvPr id="6" name="Billede 5">
            <a:extLst>
              <a:ext uri="{FF2B5EF4-FFF2-40B4-BE49-F238E27FC236}">
                <a16:creationId xmlns:a16="http://schemas.microsoft.com/office/drawing/2014/main" id="{DF93715B-9E0D-8746-875C-8FBCDE5A3882}"/>
              </a:ext>
            </a:extLst>
          </p:cNvPr>
          <p:cNvPicPr>
            <a:picLocks noChangeAspect="1"/>
          </p:cNvPicPr>
          <p:nvPr/>
        </p:nvPicPr>
        <p:blipFill>
          <a:blip r:embed="rId5"/>
          <a:srcRect/>
          <a:stretch/>
        </p:blipFill>
        <p:spPr>
          <a:xfrm>
            <a:off x="1726532" y="1387253"/>
            <a:ext cx="866274" cy="1184497"/>
          </a:xfrm>
          <a:prstGeom prst="rect">
            <a:avLst/>
          </a:prstGeom>
        </p:spPr>
      </p:pic>
      <p:pic>
        <p:nvPicPr>
          <p:cNvPr id="7" name="Billede 6">
            <a:extLst>
              <a:ext uri="{FF2B5EF4-FFF2-40B4-BE49-F238E27FC236}">
                <a16:creationId xmlns:a16="http://schemas.microsoft.com/office/drawing/2014/main" id="{CE42A64A-3EC2-AC40-AE6E-D566EB865DBF}"/>
              </a:ext>
            </a:extLst>
          </p:cNvPr>
          <p:cNvPicPr>
            <a:picLocks noChangeAspect="1"/>
          </p:cNvPicPr>
          <p:nvPr/>
        </p:nvPicPr>
        <p:blipFill>
          <a:blip r:embed="rId6"/>
          <a:srcRect/>
          <a:stretch/>
        </p:blipFill>
        <p:spPr>
          <a:xfrm>
            <a:off x="3619500" y="2676454"/>
            <a:ext cx="866274" cy="1184497"/>
          </a:xfrm>
          <a:prstGeom prst="rect">
            <a:avLst/>
          </a:prstGeom>
        </p:spPr>
      </p:pic>
      <p:pic>
        <p:nvPicPr>
          <p:cNvPr id="8" name="Billede 7">
            <a:extLst>
              <a:ext uri="{FF2B5EF4-FFF2-40B4-BE49-F238E27FC236}">
                <a16:creationId xmlns:a16="http://schemas.microsoft.com/office/drawing/2014/main" id="{A80FEBF1-A17A-A247-9B36-B7980BCC2786}"/>
              </a:ext>
            </a:extLst>
          </p:cNvPr>
          <p:cNvPicPr>
            <a:picLocks noChangeAspect="1"/>
          </p:cNvPicPr>
          <p:nvPr/>
        </p:nvPicPr>
        <p:blipFill>
          <a:blip r:embed="rId7"/>
          <a:srcRect/>
          <a:stretch/>
        </p:blipFill>
        <p:spPr>
          <a:xfrm>
            <a:off x="6458952" y="1387253"/>
            <a:ext cx="866274" cy="1184497"/>
          </a:xfrm>
          <a:prstGeom prst="rect">
            <a:avLst/>
          </a:prstGeom>
        </p:spPr>
      </p:pic>
      <p:pic>
        <p:nvPicPr>
          <p:cNvPr id="9" name="Billede 8">
            <a:extLst>
              <a:ext uri="{FF2B5EF4-FFF2-40B4-BE49-F238E27FC236}">
                <a16:creationId xmlns:a16="http://schemas.microsoft.com/office/drawing/2014/main" id="{5C6BFDF0-EBC2-C940-BC1A-B1CD27F9DB1F}"/>
              </a:ext>
            </a:extLst>
          </p:cNvPr>
          <p:cNvPicPr>
            <a:picLocks noChangeAspect="1"/>
          </p:cNvPicPr>
          <p:nvPr/>
        </p:nvPicPr>
        <p:blipFill>
          <a:blip r:embed="rId8"/>
          <a:srcRect/>
          <a:stretch/>
        </p:blipFill>
        <p:spPr>
          <a:xfrm>
            <a:off x="2673016" y="1387253"/>
            <a:ext cx="866274" cy="1184497"/>
          </a:xfrm>
          <a:prstGeom prst="rect">
            <a:avLst/>
          </a:prstGeom>
        </p:spPr>
      </p:pic>
      <p:pic>
        <p:nvPicPr>
          <p:cNvPr id="10" name="Billede 9">
            <a:extLst>
              <a:ext uri="{FF2B5EF4-FFF2-40B4-BE49-F238E27FC236}">
                <a16:creationId xmlns:a16="http://schemas.microsoft.com/office/drawing/2014/main" id="{8A83A5B5-F5BD-3847-84FA-5D045B080F6D}"/>
              </a:ext>
            </a:extLst>
          </p:cNvPr>
          <p:cNvPicPr>
            <a:picLocks noChangeAspect="1"/>
          </p:cNvPicPr>
          <p:nvPr/>
        </p:nvPicPr>
        <p:blipFill>
          <a:blip r:embed="rId9"/>
          <a:srcRect/>
          <a:stretch/>
        </p:blipFill>
        <p:spPr>
          <a:xfrm>
            <a:off x="4565984" y="2676454"/>
            <a:ext cx="866274" cy="1184497"/>
          </a:xfrm>
          <a:prstGeom prst="rect">
            <a:avLst/>
          </a:prstGeom>
        </p:spPr>
      </p:pic>
      <p:pic>
        <p:nvPicPr>
          <p:cNvPr id="11" name="Billede 10">
            <a:extLst>
              <a:ext uri="{FF2B5EF4-FFF2-40B4-BE49-F238E27FC236}">
                <a16:creationId xmlns:a16="http://schemas.microsoft.com/office/drawing/2014/main" id="{41524474-1412-9A4E-8793-98EA5E58913F}"/>
              </a:ext>
            </a:extLst>
          </p:cNvPr>
          <p:cNvPicPr>
            <a:picLocks noChangeAspect="1"/>
          </p:cNvPicPr>
          <p:nvPr/>
        </p:nvPicPr>
        <p:blipFill>
          <a:blip r:embed="rId10"/>
          <a:srcRect/>
          <a:stretch/>
        </p:blipFill>
        <p:spPr>
          <a:xfrm>
            <a:off x="1726532" y="2661498"/>
            <a:ext cx="866274" cy="1184497"/>
          </a:xfrm>
          <a:prstGeom prst="rect">
            <a:avLst/>
          </a:prstGeom>
        </p:spPr>
      </p:pic>
      <p:pic>
        <p:nvPicPr>
          <p:cNvPr id="12" name="Billede 11">
            <a:extLst>
              <a:ext uri="{FF2B5EF4-FFF2-40B4-BE49-F238E27FC236}">
                <a16:creationId xmlns:a16="http://schemas.microsoft.com/office/drawing/2014/main" id="{BBE25946-EE7C-4C47-A276-4F383260FC38}"/>
              </a:ext>
            </a:extLst>
          </p:cNvPr>
          <p:cNvPicPr>
            <a:picLocks noChangeAspect="1"/>
          </p:cNvPicPr>
          <p:nvPr/>
        </p:nvPicPr>
        <p:blipFill>
          <a:blip r:embed="rId11"/>
          <a:srcRect/>
          <a:stretch/>
        </p:blipFill>
        <p:spPr>
          <a:xfrm>
            <a:off x="3619500" y="1387253"/>
            <a:ext cx="866274" cy="1184497"/>
          </a:xfrm>
          <a:prstGeom prst="rect">
            <a:avLst/>
          </a:prstGeom>
        </p:spPr>
      </p:pic>
      <p:pic>
        <p:nvPicPr>
          <p:cNvPr id="13" name="Billede 12">
            <a:extLst>
              <a:ext uri="{FF2B5EF4-FFF2-40B4-BE49-F238E27FC236}">
                <a16:creationId xmlns:a16="http://schemas.microsoft.com/office/drawing/2014/main" id="{54B32D46-CB54-944A-A598-152A1B42DFE1}"/>
              </a:ext>
            </a:extLst>
          </p:cNvPr>
          <p:cNvPicPr>
            <a:picLocks noChangeAspect="1"/>
          </p:cNvPicPr>
          <p:nvPr/>
        </p:nvPicPr>
        <p:blipFill>
          <a:blip r:embed="rId12"/>
          <a:srcRect/>
          <a:stretch/>
        </p:blipFill>
        <p:spPr>
          <a:xfrm>
            <a:off x="5512468" y="2676454"/>
            <a:ext cx="866274" cy="1184497"/>
          </a:xfrm>
          <a:prstGeom prst="rect">
            <a:avLst/>
          </a:prstGeom>
        </p:spPr>
      </p:pic>
      <p:pic>
        <p:nvPicPr>
          <p:cNvPr id="14" name="Billede 13">
            <a:extLst>
              <a:ext uri="{FF2B5EF4-FFF2-40B4-BE49-F238E27FC236}">
                <a16:creationId xmlns:a16="http://schemas.microsoft.com/office/drawing/2014/main" id="{51AE5D95-D41C-CB47-97D9-500D549D69FE}"/>
              </a:ext>
            </a:extLst>
          </p:cNvPr>
          <p:cNvPicPr>
            <a:picLocks noChangeAspect="1"/>
          </p:cNvPicPr>
          <p:nvPr/>
        </p:nvPicPr>
        <p:blipFill>
          <a:blip r:embed="rId13"/>
          <a:srcRect/>
          <a:stretch/>
        </p:blipFill>
        <p:spPr>
          <a:xfrm>
            <a:off x="2673016" y="2676454"/>
            <a:ext cx="866274" cy="1184497"/>
          </a:xfrm>
          <a:prstGeom prst="rect">
            <a:avLst/>
          </a:prstGeom>
        </p:spPr>
      </p:pic>
      <p:pic>
        <p:nvPicPr>
          <p:cNvPr id="15" name="Billede 14">
            <a:extLst>
              <a:ext uri="{FF2B5EF4-FFF2-40B4-BE49-F238E27FC236}">
                <a16:creationId xmlns:a16="http://schemas.microsoft.com/office/drawing/2014/main" id="{2360BC26-A7DE-ED4B-9FBF-DE30749CE08C}"/>
              </a:ext>
            </a:extLst>
          </p:cNvPr>
          <p:cNvPicPr>
            <a:picLocks noChangeAspect="1"/>
          </p:cNvPicPr>
          <p:nvPr/>
        </p:nvPicPr>
        <p:blipFill>
          <a:blip r:embed="rId14"/>
          <a:srcRect/>
          <a:stretch/>
        </p:blipFill>
        <p:spPr>
          <a:xfrm>
            <a:off x="4565984" y="1387253"/>
            <a:ext cx="866274" cy="1184497"/>
          </a:xfrm>
          <a:prstGeom prst="rect">
            <a:avLst/>
          </a:prstGeom>
        </p:spPr>
      </p:pic>
      <p:pic>
        <p:nvPicPr>
          <p:cNvPr id="16" name="Billede 15">
            <a:extLst>
              <a:ext uri="{FF2B5EF4-FFF2-40B4-BE49-F238E27FC236}">
                <a16:creationId xmlns:a16="http://schemas.microsoft.com/office/drawing/2014/main" id="{8D223945-FDB2-374E-A2E5-111479C3D423}"/>
              </a:ext>
            </a:extLst>
          </p:cNvPr>
          <p:cNvPicPr>
            <a:picLocks noChangeAspect="1"/>
          </p:cNvPicPr>
          <p:nvPr/>
        </p:nvPicPr>
        <p:blipFill>
          <a:blip r:embed="rId15"/>
          <a:srcRect/>
          <a:stretch/>
        </p:blipFill>
        <p:spPr>
          <a:xfrm>
            <a:off x="6458952" y="2676454"/>
            <a:ext cx="866274" cy="1184497"/>
          </a:xfrm>
          <a:prstGeom prst="rect">
            <a:avLst/>
          </a:prstGeom>
        </p:spPr>
      </p:pic>
    </p:spTree>
    <p:extLst>
      <p:ext uri="{BB962C8B-B14F-4D97-AF65-F5344CB8AC3E}">
        <p14:creationId xmlns:p14="http://schemas.microsoft.com/office/powerpoint/2010/main" val="519682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066D8AA-FA64-9243-98AC-AF882120A009}"/>
              </a:ext>
            </a:extLst>
          </p:cNvPr>
          <p:cNvPicPr>
            <a:picLocks noChangeAspect="1"/>
          </p:cNvPicPr>
          <p:nvPr/>
        </p:nvPicPr>
        <p:blipFill>
          <a:blip r:embed="rId3"/>
          <a:srcRect/>
          <a:stretch/>
        </p:blipFill>
        <p:spPr>
          <a:xfrm>
            <a:off x="0" y="0"/>
            <a:ext cx="9144000" cy="5143500"/>
          </a:xfrm>
          <a:prstGeom prst="rect">
            <a:avLst/>
          </a:prstGeom>
        </p:spPr>
      </p:pic>
      <p:sp>
        <p:nvSpPr>
          <p:cNvPr id="3" name="Tekstfelt 2">
            <a:extLst>
              <a:ext uri="{FF2B5EF4-FFF2-40B4-BE49-F238E27FC236}">
                <a16:creationId xmlns:a16="http://schemas.microsoft.com/office/drawing/2014/main" id="{68BC6E47-45A4-784A-884E-B7CE70C599ED}"/>
              </a:ext>
            </a:extLst>
          </p:cNvPr>
          <p:cNvSpPr txBox="1"/>
          <p:nvPr/>
        </p:nvSpPr>
        <p:spPr>
          <a:xfrm>
            <a:off x="2523935" y="2055796"/>
            <a:ext cx="4418190" cy="830997"/>
          </a:xfrm>
          <a:prstGeom prst="rect">
            <a:avLst/>
          </a:prstGeom>
          <a:noFill/>
        </p:spPr>
        <p:txBody>
          <a:bodyPr wrap="square">
            <a:spAutoFit/>
          </a:bodyPr>
          <a:lstStyle/>
          <a:p>
            <a:r>
              <a:rPr lang="da-DK" sz="1600" i="1" dirty="0"/>
              <a:t>De folkevalgte er vigtigere for folkesundheden end lægen er. De tager beslutninger om levevilkår og dermed fordeler de også befolkningens sundhed</a:t>
            </a:r>
            <a:endParaRPr lang="da-DK" sz="1600" b="1" i="1" dirty="0"/>
          </a:p>
        </p:txBody>
      </p:sp>
      <p:sp>
        <p:nvSpPr>
          <p:cNvPr id="4" name="Tekstfelt 3">
            <a:extLst>
              <a:ext uri="{FF2B5EF4-FFF2-40B4-BE49-F238E27FC236}">
                <a16:creationId xmlns:a16="http://schemas.microsoft.com/office/drawing/2014/main" id="{C4B31139-E6A8-184D-9866-C280A0F0AE72}"/>
              </a:ext>
            </a:extLst>
          </p:cNvPr>
          <p:cNvSpPr txBox="1"/>
          <p:nvPr/>
        </p:nvSpPr>
        <p:spPr>
          <a:xfrm>
            <a:off x="6493522" y="2594405"/>
            <a:ext cx="626897" cy="861774"/>
          </a:xfrm>
          <a:prstGeom prst="rect">
            <a:avLst/>
          </a:prstGeom>
          <a:noFill/>
        </p:spPr>
        <p:txBody>
          <a:bodyPr wrap="square">
            <a:spAutoFit/>
          </a:bodyPr>
          <a:lstStyle/>
          <a:p>
            <a:r>
              <a:rPr lang="da-DK" sz="5000" b="1" i="1" dirty="0"/>
              <a:t>”</a:t>
            </a:r>
            <a:endParaRPr lang="da-DK" sz="5000" dirty="0"/>
          </a:p>
        </p:txBody>
      </p:sp>
      <p:sp>
        <p:nvSpPr>
          <p:cNvPr id="6" name="Tekstfelt 5">
            <a:extLst>
              <a:ext uri="{FF2B5EF4-FFF2-40B4-BE49-F238E27FC236}">
                <a16:creationId xmlns:a16="http://schemas.microsoft.com/office/drawing/2014/main" id="{6CA3B7CA-B124-C041-A523-F442AE0271A3}"/>
              </a:ext>
            </a:extLst>
          </p:cNvPr>
          <p:cNvSpPr txBox="1"/>
          <p:nvPr/>
        </p:nvSpPr>
        <p:spPr>
          <a:xfrm>
            <a:off x="2091880" y="1787938"/>
            <a:ext cx="626897" cy="861774"/>
          </a:xfrm>
          <a:prstGeom prst="rect">
            <a:avLst/>
          </a:prstGeom>
          <a:noFill/>
        </p:spPr>
        <p:txBody>
          <a:bodyPr wrap="square">
            <a:spAutoFit/>
          </a:bodyPr>
          <a:lstStyle/>
          <a:p>
            <a:r>
              <a:rPr lang="da-DK" sz="5000" b="1" i="1" dirty="0"/>
              <a:t>”</a:t>
            </a:r>
            <a:endParaRPr lang="da-DK" sz="5000" dirty="0"/>
          </a:p>
        </p:txBody>
      </p:sp>
      <p:sp>
        <p:nvSpPr>
          <p:cNvPr id="7" name="Tekstfelt 6">
            <a:extLst>
              <a:ext uri="{FF2B5EF4-FFF2-40B4-BE49-F238E27FC236}">
                <a16:creationId xmlns:a16="http://schemas.microsoft.com/office/drawing/2014/main" id="{EE084E69-A311-1242-B8FD-B76072FF4997}"/>
              </a:ext>
            </a:extLst>
          </p:cNvPr>
          <p:cNvSpPr txBox="1"/>
          <p:nvPr/>
        </p:nvSpPr>
        <p:spPr>
          <a:xfrm>
            <a:off x="2691907" y="3033415"/>
            <a:ext cx="3912093" cy="230832"/>
          </a:xfrm>
          <a:prstGeom prst="rect">
            <a:avLst/>
          </a:prstGeom>
          <a:noFill/>
        </p:spPr>
        <p:txBody>
          <a:bodyPr wrap="square">
            <a:spAutoFit/>
          </a:bodyPr>
          <a:lstStyle/>
          <a:p>
            <a:pPr algn="r"/>
            <a:r>
              <a:rPr lang="da-DK" sz="900" dirty="0"/>
              <a:t>Per </a:t>
            </a:r>
            <a:r>
              <a:rPr lang="da-DK" sz="900" dirty="0" err="1"/>
              <a:t>Fugelli</a:t>
            </a:r>
            <a:r>
              <a:rPr lang="da-DK" sz="900" dirty="0"/>
              <a:t>, samfundsmediciner, Norge</a:t>
            </a:r>
          </a:p>
        </p:txBody>
      </p:sp>
    </p:spTree>
    <p:extLst>
      <p:ext uri="{BB962C8B-B14F-4D97-AF65-F5344CB8AC3E}">
        <p14:creationId xmlns:p14="http://schemas.microsoft.com/office/powerpoint/2010/main" val="3760654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675ED28-E798-CB4B-8360-382EF5A52CF7}"/>
              </a:ext>
            </a:extLst>
          </p:cNvPr>
          <p:cNvPicPr>
            <a:picLocks noChangeAspect="1"/>
          </p:cNvPicPr>
          <p:nvPr/>
        </p:nvPicPr>
        <p:blipFill>
          <a:blip r:embed="rId3"/>
          <a:srcRect/>
          <a:stretch/>
        </p:blipFill>
        <p:spPr>
          <a:xfrm>
            <a:off x="0" y="0"/>
            <a:ext cx="9144000" cy="5143500"/>
          </a:xfrm>
          <a:prstGeom prst="rect">
            <a:avLst/>
          </a:prstGeom>
        </p:spPr>
      </p:pic>
      <p:sp>
        <p:nvSpPr>
          <p:cNvPr id="6" name="Tekstfelt 5">
            <a:extLst>
              <a:ext uri="{FF2B5EF4-FFF2-40B4-BE49-F238E27FC236}">
                <a16:creationId xmlns:a16="http://schemas.microsoft.com/office/drawing/2014/main" id="{23C24B55-447A-404E-888A-35454EE25946}"/>
              </a:ext>
            </a:extLst>
          </p:cNvPr>
          <p:cNvSpPr txBox="1"/>
          <p:nvPr/>
        </p:nvSpPr>
        <p:spPr>
          <a:xfrm>
            <a:off x="1415901" y="3904774"/>
            <a:ext cx="6368902" cy="830997"/>
          </a:xfrm>
          <a:prstGeom prst="rect">
            <a:avLst/>
          </a:prstGeom>
          <a:noFill/>
        </p:spPr>
        <p:txBody>
          <a:bodyPr wrap="square">
            <a:spAutoFit/>
          </a:bodyPr>
          <a:lstStyle/>
          <a:p>
            <a:r>
              <a:rPr lang="da-DK" sz="2400" b="1" dirty="0">
                <a:solidFill>
                  <a:schemeClr val="accent2"/>
                </a:solidFill>
              </a:rPr>
              <a:t>Centrale udfordringer: </a:t>
            </a:r>
          </a:p>
          <a:p>
            <a:r>
              <a:rPr lang="da-DK" sz="2400" b="1" dirty="0">
                <a:solidFill>
                  <a:schemeClr val="accent2"/>
                </a:solidFill>
              </a:rPr>
              <a:t>Hvordan står det til i Danmark?</a:t>
            </a:r>
          </a:p>
        </p:txBody>
      </p:sp>
    </p:spTree>
    <p:extLst>
      <p:ext uri="{BB962C8B-B14F-4D97-AF65-F5344CB8AC3E}">
        <p14:creationId xmlns:p14="http://schemas.microsoft.com/office/powerpoint/2010/main" val="1530625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066D8AA-FA64-9243-98AC-AF882120A009}"/>
              </a:ext>
            </a:extLst>
          </p:cNvPr>
          <p:cNvPicPr>
            <a:picLocks noChangeAspect="1"/>
          </p:cNvPicPr>
          <p:nvPr/>
        </p:nvPicPr>
        <p:blipFill>
          <a:blip r:embed="rId3"/>
          <a:srcRect/>
          <a:stretch/>
        </p:blipFill>
        <p:spPr>
          <a:xfrm>
            <a:off x="0" y="0"/>
            <a:ext cx="9144000" cy="5143500"/>
          </a:xfrm>
          <a:prstGeom prst="rect">
            <a:avLst/>
          </a:prstGeom>
        </p:spPr>
      </p:pic>
      <p:sp>
        <p:nvSpPr>
          <p:cNvPr id="4" name="Titel 1">
            <a:extLst>
              <a:ext uri="{FF2B5EF4-FFF2-40B4-BE49-F238E27FC236}">
                <a16:creationId xmlns:a16="http://schemas.microsoft.com/office/drawing/2014/main" id="{C642B70A-E6A6-CE43-88BF-58F6CBBD0069}"/>
              </a:ext>
            </a:extLst>
          </p:cNvPr>
          <p:cNvSpPr>
            <a:spLocks noGrp="1"/>
          </p:cNvSpPr>
          <p:nvPr>
            <p:ph type="title"/>
          </p:nvPr>
        </p:nvSpPr>
        <p:spPr>
          <a:xfrm>
            <a:off x="606359" y="463564"/>
            <a:ext cx="7886700" cy="402346"/>
          </a:xfrm>
        </p:spPr>
        <p:txBody>
          <a:bodyPr>
            <a:noAutofit/>
          </a:bodyPr>
          <a:lstStyle/>
          <a:p>
            <a:pPr>
              <a:lnSpc>
                <a:spcPct val="100000"/>
              </a:lnSpc>
            </a:pPr>
            <a:r>
              <a:rPr lang="da-DK" sz="2000" b="1" dirty="0">
                <a:solidFill>
                  <a:schemeClr val="accent2"/>
                </a:solidFill>
                <a:latin typeface="+mn-lt"/>
              </a:rPr>
              <a:t>Hvad er sundhed?</a:t>
            </a:r>
          </a:p>
        </p:txBody>
      </p:sp>
      <p:sp>
        <p:nvSpPr>
          <p:cNvPr id="6" name="Tekstfelt 5">
            <a:extLst>
              <a:ext uri="{FF2B5EF4-FFF2-40B4-BE49-F238E27FC236}">
                <a16:creationId xmlns:a16="http://schemas.microsoft.com/office/drawing/2014/main" id="{2A6A1D89-5AA7-664B-9EE9-5F39AFD891D9}"/>
              </a:ext>
            </a:extLst>
          </p:cNvPr>
          <p:cNvSpPr txBox="1"/>
          <p:nvPr/>
        </p:nvSpPr>
        <p:spPr>
          <a:xfrm>
            <a:off x="2523934" y="2055796"/>
            <a:ext cx="4528185" cy="830997"/>
          </a:xfrm>
          <a:prstGeom prst="rect">
            <a:avLst/>
          </a:prstGeom>
          <a:noFill/>
        </p:spPr>
        <p:txBody>
          <a:bodyPr wrap="square">
            <a:spAutoFit/>
          </a:bodyPr>
          <a:lstStyle/>
          <a:p>
            <a:r>
              <a:rPr lang="da-DK" sz="1600" i="1" dirty="0"/>
              <a:t>Sundhed er en tilstand af fuldstændig </a:t>
            </a:r>
            <a:r>
              <a:rPr lang="da-DK" sz="1600" b="1" i="1" dirty="0"/>
              <a:t>fysisk</a:t>
            </a:r>
            <a:r>
              <a:rPr lang="da-DK" sz="1600" i="1" dirty="0"/>
              <a:t>, </a:t>
            </a:r>
            <a:r>
              <a:rPr lang="da-DK" sz="1600" b="1" i="1" dirty="0"/>
              <a:t>psykisk</a:t>
            </a:r>
            <a:r>
              <a:rPr lang="da-DK" sz="1600" i="1" dirty="0"/>
              <a:t> og </a:t>
            </a:r>
            <a:r>
              <a:rPr lang="da-DK" sz="1600" b="1" i="1" dirty="0"/>
              <a:t>socialt</a:t>
            </a:r>
            <a:r>
              <a:rPr lang="da-DK" sz="1600" i="1" dirty="0"/>
              <a:t> velvære og ikke bare fravær af sygdom eller lidelser</a:t>
            </a:r>
          </a:p>
        </p:txBody>
      </p:sp>
      <p:sp>
        <p:nvSpPr>
          <p:cNvPr id="7" name="Tekstfelt 6">
            <a:extLst>
              <a:ext uri="{FF2B5EF4-FFF2-40B4-BE49-F238E27FC236}">
                <a16:creationId xmlns:a16="http://schemas.microsoft.com/office/drawing/2014/main" id="{E3160329-EA01-A949-B845-FBD3C7544559}"/>
              </a:ext>
            </a:extLst>
          </p:cNvPr>
          <p:cNvSpPr txBox="1"/>
          <p:nvPr/>
        </p:nvSpPr>
        <p:spPr>
          <a:xfrm>
            <a:off x="3517238" y="2571750"/>
            <a:ext cx="626897" cy="861774"/>
          </a:xfrm>
          <a:prstGeom prst="rect">
            <a:avLst/>
          </a:prstGeom>
          <a:noFill/>
        </p:spPr>
        <p:txBody>
          <a:bodyPr wrap="square">
            <a:spAutoFit/>
          </a:bodyPr>
          <a:lstStyle/>
          <a:p>
            <a:r>
              <a:rPr lang="da-DK" sz="5000" b="1" i="1" dirty="0"/>
              <a:t>”</a:t>
            </a:r>
            <a:endParaRPr lang="da-DK" sz="5000" dirty="0"/>
          </a:p>
        </p:txBody>
      </p:sp>
      <p:sp>
        <p:nvSpPr>
          <p:cNvPr id="8" name="Tekstfelt 7">
            <a:extLst>
              <a:ext uri="{FF2B5EF4-FFF2-40B4-BE49-F238E27FC236}">
                <a16:creationId xmlns:a16="http://schemas.microsoft.com/office/drawing/2014/main" id="{87DAA3BF-3411-7F4A-BBA8-7ED057817A68}"/>
              </a:ext>
            </a:extLst>
          </p:cNvPr>
          <p:cNvSpPr txBox="1"/>
          <p:nvPr/>
        </p:nvSpPr>
        <p:spPr>
          <a:xfrm>
            <a:off x="2091880" y="1787938"/>
            <a:ext cx="626897" cy="861774"/>
          </a:xfrm>
          <a:prstGeom prst="rect">
            <a:avLst/>
          </a:prstGeom>
          <a:noFill/>
        </p:spPr>
        <p:txBody>
          <a:bodyPr wrap="square">
            <a:spAutoFit/>
          </a:bodyPr>
          <a:lstStyle/>
          <a:p>
            <a:r>
              <a:rPr lang="da-DK" sz="5000" b="1" i="1" dirty="0"/>
              <a:t>”</a:t>
            </a:r>
            <a:endParaRPr lang="da-DK" sz="5000" dirty="0"/>
          </a:p>
        </p:txBody>
      </p:sp>
      <p:sp>
        <p:nvSpPr>
          <p:cNvPr id="9" name="Tekstfelt 8">
            <a:extLst>
              <a:ext uri="{FF2B5EF4-FFF2-40B4-BE49-F238E27FC236}">
                <a16:creationId xmlns:a16="http://schemas.microsoft.com/office/drawing/2014/main" id="{184E7633-AEA1-6B46-ABBA-F6C526FAE7A6}"/>
              </a:ext>
            </a:extLst>
          </p:cNvPr>
          <p:cNvSpPr txBox="1"/>
          <p:nvPr/>
        </p:nvSpPr>
        <p:spPr>
          <a:xfrm>
            <a:off x="2691907" y="3033415"/>
            <a:ext cx="4253179" cy="230832"/>
          </a:xfrm>
          <a:prstGeom prst="rect">
            <a:avLst/>
          </a:prstGeom>
          <a:noFill/>
        </p:spPr>
        <p:txBody>
          <a:bodyPr wrap="square">
            <a:spAutoFit/>
          </a:bodyPr>
          <a:lstStyle/>
          <a:p>
            <a:pPr algn="r"/>
            <a:r>
              <a:rPr lang="da-DK" sz="900" dirty="0"/>
              <a:t>Kilde: WHO 1946</a:t>
            </a:r>
          </a:p>
        </p:txBody>
      </p:sp>
    </p:spTree>
    <p:extLst>
      <p:ext uri="{BB962C8B-B14F-4D97-AF65-F5344CB8AC3E}">
        <p14:creationId xmlns:p14="http://schemas.microsoft.com/office/powerpoint/2010/main" val="2269111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D3BAB9AB-4C63-344D-8C20-FBF48771E620}"/>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378753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DF803C6-C5FC-3A41-AFDF-E7E5464EDD99}"/>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232845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066D8AA-FA64-9243-98AC-AF882120A009}"/>
              </a:ext>
            </a:extLst>
          </p:cNvPr>
          <p:cNvPicPr>
            <a:picLocks noChangeAspect="1"/>
          </p:cNvPicPr>
          <p:nvPr/>
        </p:nvPicPr>
        <p:blipFill>
          <a:blip r:embed="rId3"/>
          <a:srcRect/>
          <a:stretch/>
        </p:blipFill>
        <p:spPr>
          <a:xfrm>
            <a:off x="2381" y="1340"/>
            <a:ext cx="9139239" cy="5140821"/>
          </a:xfrm>
          <a:prstGeom prst="rect">
            <a:avLst/>
          </a:prstGeom>
        </p:spPr>
      </p:pic>
    </p:spTree>
    <p:extLst>
      <p:ext uri="{BB962C8B-B14F-4D97-AF65-F5344CB8AC3E}">
        <p14:creationId xmlns:p14="http://schemas.microsoft.com/office/powerpoint/2010/main" val="3562468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7DDCE538-475C-C847-91F4-F6043DB14E1F}"/>
              </a:ext>
            </a:extLst>
          </p:cNvPr>
          <p:cNvPicPr>
            <a:picLocks noChangeAspect="1"/>
          </p:cNvPicPr>
          <p:nvPr/>
        </p:nvPicPr>
        <p:blipFill>
          <a:blip r:embed="rId3"/>
          <a:srcRect/>
          <a:stretch/>
        </p:blipFill>
        <p:spPr>
          <a:xfrm>
            <a:off x="0" y="0"/>
            <a:ext cx="9144000" cy="5143500"/>
          </a:xfrm>
          <a:prstGeom prst="rect">
            <a:avLst/>
          </a:prstGeom>
        </p:spPr>
      </p:pic>
      <p:sp>
        <p:nvSpPr>
          <p:cNvPr id="7" name="Tekstfelt 6">
            <a:extLst>
              <a:ext uri="{FF2B5EF4-FFF2-40B4-BE49-F238E27FC236}">
                <a16:creationId xmlns:a16="http://schemas.microsoft.com/office/drawing/2014/main" id="{151F5651-8D2B-6547-BCA3-47EBDB20B05B}"/>
              </a:ext>
            </a:extLst>
          </p:cNvPr>
          <p:cNvSpPr txBox="1"/>
          <p:nvPr/>
        </p:nvSpPr>
        <p:spPr>
          <a:xfrm>
            <a:off x="1949117" y="1642838"/>
            <a:ext cx="5696952" cy="1569660"/>
          </a:xfrm>
          <a:prstGeom prst="rect">
            <a:avLst/>
          </a:prstGeom>
          <a:noFill/>
        </p:spPr>
        <p:txBody>
          <a:bodyPr wrap="square">
            <a:spAutoFit/>
          </a:bodyPr>
          <a:lstStyle/>
          <a:p>
            <a:r>
              <a:rPr lang="en-US" sz="2400" b="1" dirty="0" err="1"/>
              <a:t>Tak</a:t>
            </a:r>
            <a:r>
              <a:rPr lang="en-US" sz="2400" b="1" dirty="0"/>
              <a:t> </a:t>
            </a:r>
            <a:r>
              <a:rPr lang="en-US" sz="2400" b="1" dirty="0" err="1"/>
              <a:t>til</a:t>
            </a:r>
            <a:r>
              <a:rPr lang="en-US" sz="2400" b="1" dirty="0"/>
              <a:t> WHO Healthy Cities Network, Norge</a:t>
            </a:r>
          </a:p>
          <a:p>
            <a:endParaRPr lang="en-US" dirty="0"/>
          </a:p>
          <a:p>
            <a:pPr marL="285750" indent="-285750">
              <a:buFont typeface="Wingdings" panose="05000000000000000000" pitchFamily="2" charset="2"/>
              <a:buChar char="ü"/>
            </a:pPr>
            <a:r>
              <a:rPr lang="en-US" dirty="0" err="1"/>
              <a:t>Inspireret</a:t>
            </a:r>
            <a:r>
              <a:rPr lang="en-US" dirty="0"/>
              <a:t> </a:t>
            </a:r>
            <a:r>
              <a:rPr lang="en-US" dirty="0" err="1"/>
              <a:t>af</a:t>
            </a:r>
            <a:r>
              <a:rPr lang="en-US" dirty="0"/>
              <a:t> ‘Tag </a:t>
            </a:r>
            <a:r>
              <a:rPr lang="en-US" dirty="0" err="1"/>
              <a:t>vare</a:t>
            </a:r>
            <a:r>
              <a:rPr lang="en-US" dirty="0"/>
              <a:t> </a:t>
            </a:r>
            <a:r>
              <a:rPr lang="en-US" dirty="0" err="1"/>
              <a:t>på</a:t>
            </a:r>
            <a:r>
              <a:rPr lang="en-US" dirty="0"/>
              <a:t> </a:t>
            </a:r>
            <a:r>
              <a:rPr lang="en-US" dirty="0" err="1"/>
              <a:t>velgerne</a:t>
            </a:r>
            <a:r>
              <a:rPr lang="en-US" dirty="0"/>
              <a:t> dine’</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err="1"/>
              <a:t>Billeder</a:t>
            </a:r>
            <a:r>
              <a:rPr lang="en-US" dirty="0"/>
              <a:t> </a:t>
            </a:r>
            <a:r>
              <a:rPr lang="en-US" dirty="0" err="1"/>
              <a:t>og</a:t>
            </a:r>
            <a:r>
              <a:rPr lang="en-US" dirty="0"/>
              <a:t> </a:t>
            </a:r>
            <a:r>
              <a:rPr lang="en-US" dirty="0" err="1"/>
              <a:t>enkelte</a:t>
            </a:r>
            <a:r>
              <a:rPr lang="en-US" dirty="0"/>
              <a:t> </a:t>
            </a:r>
            <a:r>
              <a:rPr lang="en-US" dirty="0" err="1"/>
              <a:t>grafikker</a:t>
            </a:r>
            <a:r>
              <a:rPr lang="en-US" dirty="0"/>
              <a:t> </a:t>
            </a:r>
            <a:r>
              <a:rPr lang="en-US" dirty="0" err="1"/>
              <a:t>venligst</a:t>
            </a:r>
            <a:r>
              <a:rPr lang="en-US" dirty="0"/>
              <a:t> </a:t>
            </a:r>
            <a:r>
              <a:rPr lang="en-US" dirty="0" err="1"/>
              <a:t>udlånt</a:t>
            </a:r>
            <a:r>
              <a:rPr lang="en-US" dirty="0"/>
              <a:t>!</a:t>
            </a:r>
          </a:p>
        </p:txBody>
      </p:sp>
      <p:pic>
        <p:nvPicPr>
          <p:cNvPr id="10" name="Bilde 2" descr="Et bilde som inneholder tekst, mat&#10;&#10;Automatisk generert beskrivelse">
            <a:extLst>
              <a:ext uri="{FF2B5EF4-FFF2-40B4-BE49-F238E27FC236}">
                <a16:creationId xmlns:a16="http://schemas.microsoft.com/office/drawing/2014/main" id="{3F344BAA-ADF9-2244-8B86-0747F7363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091" y="432413"/>
            <a:ext cx="1153842" cy="787497"/>
          </a:xfrm>
          <a:prstGeom prst="rect">
            <a:avLst/>
          </a:prstGeom>
          <a:noFill/>
        </p:spPr>
      </p:pic>
    </p:spTree>
    <p:extLst>
      <p:ext uri="{BB962C8B-B14F-4D97-AF65-F5344CB8AC3E}">
        <p14:creationId xmlns:p14="http://schemas.microsoft.com/office/powerpoint/2010/main" val="3248758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C7C11BD-355F-414C-A01F-7CB6CF739CA3}"/>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2563847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97DC86F2-A106-4B5D-A680-64B5235A9450}"/>
              </a:ext>
            </a:extLst>
          </p:cNvPr>
          <p:cNvPicPr>
            <a:picLocks noChangeAspect="1"/>
          </p:cNvPicPr>
          <p:nvPr/>
        </p:nvPicPr>
        <p:blipFill>
          <a:blip r:embed="rId3"/>
          <a:srcRect/>
          <a:stretch/>
        </p:blipFill>
        <p:spPr>
          <a:xfrm>
            <a:off x="0" y="0"/>
            <a:ext cx="9144001" cy="5143500"/>
          </a:xfrm>
          <a:prstGeom prst="rect">
            <a:avLst/>
          </a:prstGeom>
        </p:spPr>
      </p:pic>
      <p:graphicFrame>
        <p:nvGraphicFramePr>
          <p:cNvPr id="9" name="Diagram 8">
            <a:extLst>
              <a:ext uri="{FF2B5EF4-FFF2-40B4-BE49-F238E27FC236}">
                <a16:creationId xmlns:a16="http://schemas.microsoft.com/office/drawing/2014/main" id="{3BD2DDB4-EDA0-4283-83B4-ECAFAF301D08}"/>
              </a:ext>
            </a:extLst>
          </p:cNvPr>
          <p:cNvGraphicFramePr>
            <a:graphicFrameLocks/>
          </p:cNvGraphicFramePr>
          <p:nvPr/>
        </p:nvGraphicFramePr>
        <p:xfrm>
          <a:off x="1219358" y="2686575"/>
          <a:ext cx="3065319" cy="17144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Diagram 9">
            <a:extLst>
              <a:ext uri="{FF2B5EF4-FFF2-40B4-BE49-F238E27FC236}">
                <a16:creationId xmlns:a16="http://schemas.microsoft.com/office/drawing/2014/main" id="{451F8503-0118-415E-9722-2F6A735CB1AC}"/>
              </a:ext>
            </a:extLst>
          </p:cNvPr>
          <p:cNvGraphicFramePr>
            <a:graphicFrameLocks/>
          </p:cNvGraphicFramePr>
          <p:nvPr/>
        </p:nvGraphicFramePr>
        <p:xfrm>
          <a:off x="4572001" y="2686575"/>
          <a:ext cx="3196583" cy="17144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Diagram 11">
            <a:extLst>
              <a:ext uri="{FF2B5EF4-FFF2-40B4-BE49-F238E27FC236}">
                <a16:creationId xmlns:a16="http://schemas.microsoft.com/office/drawing/2014/main" id="{6230CB2C-D267-45D9-BAC7-68A40F9EFB00}"/>
              </a:ext>
            </a:extLst>
          </p:cNvPr>
          <p:cNvGraphicFramePr>
            <a:graphicFrameLocks/>
          </p:cNvGraphicFramePr>
          <p:nvPr/>
        </p:nvGraphicFramePr>
        <p:xfrm>
          <a:off x="1219357" y="673216"/>
          <a:ext cx="3065319" cy="189853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Diagram 12">
            <a:extLst>
              <a:ext uri="{FF2B5EF4-FFF2-40B4-BE49-F238E27FC236}">
                <a16:creationId xmlns:a16="http://schemas.microsoft.com/office/drawing/2014/main" id="{B889C73A-C2D4-4437-82CF-F3BC6FE5A13E}"/>
              </a:ext>
            </a:extLst>
          </p:cNvPr>
          <p:cNvGraphicFramePr>
            <a:graphicFrameLocks/>
          </p:cNvGraphicFramePr>
          <p:nvPr/>
        </p:nvGraphicFramePr>
        <p:xfrm>
          <a:off x="4572000" y="673216"/>
          <a:ext cx="3196584" cy="1898534"/>
        </p:xfrm>
        <a:graphic>
          <a:graphicData uri="http://schemas.openxmlformats.org/drawingml/2006/chart">
            <c:chart xmlns:c="http://schemas.openxmlformats.org/drawingml/2006/chart" xmlns:r="http://schemas.openxmlformats.org/officeDocument/2006/relationships" r:id="rId7"/>
          </a:graphicData>
        </a:graphic>
      </p:graphicFrame>
      <p:sp>
        <p:nvSpPr>
          <p:cNvPr id="2" name="Tekstfelt 1">
            <a:extLst>
              <a:ext uri="{FF2B5EF4-FFF2-40B4-BE49-F238E27FC236}">
                <a16:creationId xmlns:a16="http://schemas.microsoft.com/office/drawing/2014/main" id="{5EC6F18A-A378-4B10-A15F-8D7DE923696A}"/>
              </a:ext>
            </a:extLst>
          </p:cNvPr>
          <p:cNvSpPr txBox="1"/>
          <p:nvPr/>
        </p:nvSpPr>
        <p:spPr>
          <a:xfrm>
            <a:off x="5368284" y="4538747"/>
            <a:ext cx="2400300" cy="276999"/>
          </a:xfrm>
          <a:prstGeom prst="rect">
            <a:avLst/>
          </a:prstGeom>
          <a:noFill/>
        </p:spPr>
        <p:txBody>
          <a:bodyPr wrap="square" rtlCol="0">
            <a:spAutoFit/>
          </a:bodyPr>
          <a:lstStyle/>
          <a:p>
            <a:r>
              <a:rPr lang="da-DK" sz="1200" dirty="0"/>
              <a:t>Den Nationale Sundhedsprofil 2021</a:t>
            </a:r>
          </a:p>
        </p:txBody>
      </p:sp>
    </p:spTree>
    <p:extLst>
      <p:ext uri="{BB962C8B-B14F-4D97-AF65-F5344CB8AC3E}">
        <p14:creationId xmlns:p14="http://schemas.microsoft.com/office/powerpoint/2010/main" val="1333240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423454A2-EC87-4F78-A35F-779866A1C171}"/>
              </a:ext>
            </a:extLst>
          </p:cNvPr>
          <p:cNvGraphicFramePr>
            <a:graphicFrameLocks/>
          </p:cNvGraphicFramePr>
          <p:nvPr/>
        </p:nvGraphicFramePr>
        <p:xfrm>
          <a:off x="1332705" y="742439"/>
          <a:ext cx="2934496" cy="17144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Diagram 7">
            <a:extLst>
              <a:ext uri="{FF2B5EF4-FFF2-40B4-BE49-F238E27FC236}">
                <a16:creationId xmlns:a16="http://schemas.microsoft.com/office/drawing/2014/main" id="{4C731321-4F90-46BD-837D-D5587389D007}"/>
              </a:ext>
            </a:extLst>
          </p:cNvPr>
          <p:cNvGraphicFramePr>
            <a:graphicFrameLocks/>
          </p:cNvGraphicFramePr>
          <p:nvPr>
            <p:extLst>
              <p:ext uri="{D42A27DB-BD31-4B8C-83A1-F6EECF244321}">
                <p14:modId xmlns:p14="http://schemas.microsoft.com/office/powerpoint/2010/main" val="2006361628"/>
              </p:ext>
            </p:extLst>
          </p:nvPr>
        </p:nvGraphicFramePr>
        <p:xfrm>
          <a:off x="4571999" y="742439"/>
          <a:ext cx="3196584" cy="17144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Diagram 13">
            <a:extLst>
              <a:ext uri="{FF2B5EF4-FFF2-40B4-BE49-F238E27FC236}">
                <a16:creationId xmlns:a16="http://schemas.microsoft.com/office/drawing/2014/main" id="{F4CBD00B-A40C-46F3-BF8D-7A29CD3F4AC6}"/>
              </a:ext>
            </a:extLst>
          </p:cNvPr>
          <p:cNvGraphicFramePr>
            <a:graphicFrameLocks/>
          </p:cNvGraphicFramePr>
          <p:nvPr/>
        </p:nvGraphicFramePr>
        <p:xfrm>
          <a:off x="1375417" y="2624424"/>
          <a:ext cx="2891783" cy="17766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Diagram 8">
            <a:extLst>
              <a:ext uri="{FF2B5EF4-FFF2-40B4-BE49-F238E27FC236}">
                <a16:creationId xmlns:a16="http://schemas.microsoft.com/office/drawing/2014/main" id="{B93D780D-BBD8-445C-8007-F0158AD51390}"/>
              </a:ext>
            </a:extLst>
          </p:cNvPr>
          <p:cNvGraphicFramePr>
            <a:graphicFrameLocks/>
          </p:cNvGraphicFramePr>
          <p:nvPr>
            <p:extLst>
              <p:ext uri="{D42A27DB-BD31-4B8C-83A1-F6EECF244321}">
                <p14:modId xmlns:p14="http://schemas.microsoft.com/office/powerpoint/2010/main" val="2781235390"/>
              </p:ext>
            </p:extLst>
          </p:nvPr>
        </p:nvGraphicFramePr>
        <p:xfrm>
          <a:off x="4571998" y="2624424"/>
          <a:ext cx="3196583" cy="1776637"/>
        </p:xfrm>
        <a:graphic>
          <a:graphicData uri="http://schemas.openxmlformats.org/drawingml/2006/chart">
            <c:chart xmlns:c="http://schemas.openxmlformats.org/drawingml/2006/chart" xmlns:r="http://schemas.openxmlformats.org/officeDocument/2006/relationships" r:id="rId6"/>
          </a:graphicData>
        </a:graphic>
      </p:graphicFrame>
      <p:sp>
        <p:nvSpPr>
          <p:cNvPr id="10" name="Tekstfelt 9">
            <a:extLst>
              <a:ext uri="{FF2B5EF4-FFF2-40B4-BE49-F238E27FC236}">
                <a16:creationId xmlns:a16="http://schemas.microsoft.com/office/drawing/2014/main" id="{29FFBA18-208C-43FF-826F-F684BE74187F}"/>
              </a:ext>
            </a:extLst>
          </p:cNvPr>
          <p:cNvSpPr txBox="1"/>
          <p:nvPr/>
        </p:nvSpPr>
        <p:spPr>
          <a:xfrm>
            <a:off x="5247098" y="4538747"/>
            <a:ext cx="2400300" cy="276999"/>
          </a:xfrm>
          <a:prstGeom prst="rect">
            <a:avLst/>
          </a:prstGeom>
          <a:noFill/>
        </p:spPr>
        <p:txBody>
          <a:bodyPr wrap="square" rtlCol="0">
            <a:spAutoFit/>
          </a:bodyPr>
          <a:lstStyle/>
          <a:p>
            <a:r>
              <a:rPr lang="da-DK" sz="1200" dirty="0"/>
              <a:t>Den Nationale Sundhedsprofil 2021</a:t>
            </a:r>
          </a:p>
        </p:txBody>
      </p:sp>
      <p:pic>
        <p:nvPicPr>
          <p:cNvPr id="12" name="Billede 11">
            <a:extLst>
              <a:ext uri="{FF2B5EF4-FFF2-40B4-BE49-F238E27FC236}">
                <a16:creationId xmlns:a16="http://schemas.microsoft.com/office/drawing/2014/main" id="{C88821A5-AB77-43B0-BE79-77F0CA186518}"/>
              </a:ext>
            </a:extLst>
          </p:cNvPr>
          <p:cNvPicPr>
            <a:picLocks noChangeAspect="1"/>
          </p:cNvPicPr>
          <p:nvPr/>
        </p:nvPicPr>
        <p:blipFill>
          <a:blip r:embed="rId7"/>
          <a:srcRect/>
          <a:stretch/>
        </p:blipFill>
        <p:spPr>
          <a:xfrm>
            <a:off x="0" y="0"/>
            <a:ext cx="9144001" cy="5143500"/>
          </a:xfrm>
          <a:prstGeom prst="rect">
            <a:avLst/>
          </a:prstGeom>
        </p:spPr>
      </p:pic>
    </p:spTree>
    <p:extLst>
      <p:ext uri="{BB962C8B-B14F-4D97-AF65-F5344CB8AC3E}">
        <p14:creationId xmlns:p14="http://schemas.microsoft.com/office/powerpoint/2010/main" val="1485644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9D9CB49C-1FFA-4996-92EF-609BD656E4C6}"/>
              </a:ext>
            </a:extLst>
          </p:cNvPr>
          <p:cNvGraphicFramePr>
            <a:graphicFrameLocks/>
          </p:cNvGraphicFramePr>
          <p:nvPr/>
        </p:nvGraphicFramePr>
        <p:xfrm>
          <a:off x="914400" y="771525"/>
          <a:ext cx="3290888" cy="17377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Diagram 9">
            <a:extLst>
              <a:ext uri="{FF2B5EF4-FFF2-40B4-BE49-F238E27FC236}">
                <a16:creationId xmlns:a16="http://schemas.microsoft.com/office/drawing/2014/main" id="{986B9EC1-45EC-4EB9-8579-A66A327FA170}"/>
              </a:ext>
            </a:extLst>
          </p:cNvPr>
          <p:cNvGraphicFramePr>
            <a:graphicFrameLocks/>
          </p:cNvGraphicFramePr>
          <p:nvPr/>
        </p:nvGraphicFramePr>
        <p:xfrm>
          <a:off x="4455792" y="771525"/>
          <a:ext cx="3062034" cy="17475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 11">
            <a:extLst>
              <a:ext uri="{FF2B5EF4-FFF2-40B4-BE49-F238E27FC236}">
                <a16:creationId xmlns:a16="http://schemas.microsoft.com/office/drawing/2014/main" id="{7D8EF6DE-2A6D-4AC2-B5B3-EF9ACA953915}"/>
              </a:ext>
            </a:extLst>
          </p:cNvPr>
          <p:cNvGraphicFramePr>
            <a:graphicFrameLocks/>
          </p:cNvGraphicFramePr>
          <p:nvPr/>
        </p:nvGraphicFramePr>
        <p:xfrm>
          <a:off x="914401" y="2709862"/>
          <a:ext cx="3290888" cy="17475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Diagram 12">
            <a:extLst>
              <a:ext uri="{FF2B5EF4-FFF2-40B4-BE49-F238E27FC236}">
                <a16:creationId xmlns:a16="http://schemas.microsoft.com/office/drawing/2014/main" id="{F6A688E0-8FCE-467E-900B-E14CBF7888BC}"/>
              </a:ext>
            </a:extLst>
          </p:cNvPr>
          <p:cNvGraphicFramePr>
            <a:graphicFrameLocks/>
          </p:cNvGraphicFramePr>
          <p:nvPr/>
        </p:nvGraphicFramePr>
        <p:xfrm>
          <a:off x="4455791" y="2709862"/>
          <a:ext cx="3062034" cy="1747550"/>
        </p:xfrm>
        <a:graphic>
          <a:graphicData uri="http://schemas.openxmlformats.org/drawingml/2006/chart">
            <c:chart xmlns:c="http://schemas.openxmlformats.org/drawingml/2006/chart" xmlns:r="http://schemas.openxmlformats.org/officeDocument/2006/relationships" r:id="rId6"/>
          </a:graphicData>
        </a:graphic>
      </p:graphicFrame>
      <p:sp>
        <p:nvSpPr>
          <p:cNvPr id="7" name="Tekstfelt 6">
            <a:extLst>
              <a:ext uri="{FF2B5EF4-FFF2-40B4-BE49-F238E27FC236}">
                <a16:creationId xmlns:a16="http://schemas.microsoft.com/office/drawing/2014/main" id="{EAAF1EF3-A37F-4FB4-9B04-32936D140ED9}"/>
              </a:ext>
            </a:extLst>
          </p:cNvPr>
          <p:cNvSpPr txBox="1"/>
          <p:nvPr/>
        </p:nvSpPr>
        <p:spPr>
          <a:xfrm>
            <a:off x="5368284" y="4538747"/>
            <a:ext cx="2400300" cy="276999"/>
          </a:xfrm>
          <a:prstGeom prst="rect">
            <a:avLst/>
          </a:prstGeom>
          <a:noFill/>
        </p:spPr>
        <p:txBody>
          <a:bodyPr wrap="square" rtlCol="0">
            <a:spAutoFit/>
          </a:bodyPr>
          <a:lstStyle/>
          <a:p>
            <a:r>
              <a:rPr lang="da-DK" sz="1200" dirty="0"/>
              <a:t>Den Nationale Sundhedsprofil 2021</a:t>
            </a:r>
          </a:p>
        </p:txBody>
      </p:sp>
      <p:pic>
        <p:nvPicPr>
          <p:cNvPr id="8" name="Billede 7">
            <a:extLst>
              <a:ext uri="{FF2B5EF4-FFF2-40B4-BE49-F238E27FC236}">
                <a16:creationId xmlns:a16="http://schemas.microsoft.com/office/drawing/2014/main" id="{E4FF9480-560E-4872-8094-094B8FBDC069}"/>
              </a:ext>
            </a:extLst>
          </p:cNvPr>
          <p:cNvPicPr>
            <a:picLocks noChangeAspect="1"/>
          </p:cNvPicPr>
          <p:nvPr/>
        </p:nvPicPr>
        <p:blipFill>
          <a:blip r:embed="rId7"/>
          <a:srcRect/>
          <a:stretch/>
        </p:blipFill>
        <p:spPr>
          <a:xfrm>
            <a:off x="0" y="0"/>
            <a:ext cx="9144001" cy="5143500"/>
          </a:xfrm>
          <a:prstGeom prst="rect">
            <a:avLst/>
          </a:prstGeom>
        </p:spPr>
      </p:pic>
    </p:spTree>
    <p:extLst>
      <p:ext uri="{BB962C8B-B14F-4D97-AF65-F5344CB8AC3E}">
        <p14:creationId xmlns:p14="http://schemas.microsoft.com/office/powerpoint/2010/main" val="701550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C7C11BD-355F-414C-A01F-7CB6CF739CA3}"/>
              </a:ext>
            </a:extLst>
          </p:cNvPr>
          <p:cNvPicPr>
            <a:picLocks noChangeAspect="1"/>
          </p:cNvPicPr>
          <p:nvPr/>
        </p:nvPicPr>
        <p:blipFill>
          <a:blip r:embed="rId3"/>
          <a:srcRect/>
          <a:stretch/>
        </p:blipFill>
        <p:spPr>
          <a:xfrm>
            <a:off x="0" y="0"/>
            <a:ext cx="9144000" cy="5143500"/>
          </a:xfrm>
          <a:prstGeom prst="rect">
            <a:avLst/>
          </a:prstGeom>
        </p:spPr>
      </p:pic>
      <p:sp>
        <p:nvSpPr>
          <p:cNvPr id="17" name="Pladsholder til indhold 16">
            <a:extLst>
              <a:ext uri="{FF2B5EF4-FFF2-40B4-BE49-F238E27FC236}">
                <a16:creationId xmlns:a16="http://schemas.microsoft.com/office/drawing/2014/main" id="{45C3BE62-73C2-4A43-8353-D6DCE0EC910D}"/>
              </a:ext>
            </a:extLst>
          </p:cNvPr>
          <p:cNvSpPr>
            <a:spLocks noGrp="1"/>
          </p:cNvSpPr>
          <p:nvPr>
            <p:ph idx="1"/>
          </p:nvPr>
        </p:nvSpPr>
        <p:spPr>
          <a:xfrm>
            <a:off x="177227" y="781273"/>
            <a:ext cx="1512509" cy="258322"/>
          </a:xfrm>
        </p:spPr>
        <p:txBody>
          <a:bodyPr>
            <a:normAutofit/>
          </a:bodyPr>
          <a:lstStyle/>
          <a:p>
            <a:pPr marL="0" indent="0" algn="ctr">
              <a:buNone/>
            </a:pPr>
            <a:r>
              <a:rPr lang="da-DK" sz="1000" dirty="0"/>
              <a:t>Indsæt eget logo her</a:t>
            </a:r>
          </a:p>
        </p:txBody>
      </p:sp>
      <p:sp>
        <p:nvSpPr>
          <p:cNvPr id="27" name="Pladsholder til indhold 16">
            <a:extLst>
              <a:ext uri="{FF2B5EF4-FFF2-40B4-BE49-F238E27FC236}">
                <a16:creationId xmlns:a16="http://schemas.microsoft.com/office/drawing/2014/main" id="{2B3AF9F6-829B-2949-9A2E-D912B4C7A205}"/>
              </a:ext>
            </a:extLst>
          </p:cNvPr>
          <p:cNvSpPr txBox="1">
            <a:spLocks/>
          </p:cNvSpPr>
          <p:nvPr/>
        </p:nvSpPr>
        <p:spPr>
          <a:xfrm>
            <a:off x="3815745" y="2442589"/>
            <a:ext cx="1512509" cy="25832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da-DK" sz="1000" dirty="0"/>
              <a:t>Placér eget indhold her</a:t>
            </a:r>
          </a:p>
        </p:txBody>
      </p:sp>
    </p:spTree>
    <p:extLst>
      <p:ext uri="{BB962C8B-B14F-4D97-AF65-F5344CB8AC3E}">
        <p14:creationId xmlns:p14="http://schemas.microsoft.com/office/powerpoint/2010/main" val="1269137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C7C11BD-355F-414C-A01F-7CB6CF739CA3}"/>
              </a:ext>
            </a:extLst>
          </p:cNvPr>
          <p:cNvPicPr>
            <a:picLocks noChangeAspect="1"/>
          </p:cNvPicPr>
          <p:nvPr/>
        </p:nvPicPr>
        <p:blipFill>
          <a:blip r:embed="rId3"/>
          <a:srcRect/>
          <a:stretch/>
        </p:blipFill>
        <p:spPr>
          <a:xfrm>
            <a:off x="0" y="0"/>
            <a:ext cx="9144000" cy="5143500"/>
          </a:xfrm>
          <a:prstGeom prst="rect">
            <a:avLst/>
          </a:prstGeom>
        </p:spPr>
      </p:pic>
      <p:sp>
        <p:nvSpPr>
          <p:cNvPr id="27" name="Pladsholder til indhold 16">
            <a:extLst>
              <a:ext uri="{FF2B5EF4-FFF2-40B4-BE49-F238E27FC236}">
                <a16:creationId xmlns:a16="http://schemas.microsoft.com/office/drawing/2014/main" id="{2B3AF9F6-829B-2949-9A2E-D912B4C7A205}"/>
              </a:ext>
            </a:extLst>
          </p:cNvPr>
          <p:cNvSpPr txBox="1">
            <a:spLocks/>
          </p:cNvSpPr>
          <p:nvPr/>
        </p:nvSpPr>
        <p:spPr>
          <a:xfrm>
            <a:off x="3815745" y="2442589"/>
            <a:ext cx="1512509" cy="25832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da-DK" sz="1000" dirty="0"/>
              <a:t>Placér eget indhold her</a:t>
            </a:r>
          </a:p>
        </p:txBody>
      </p:sp>
      <p:sp>
        <p:nvSpPr>
          <p:cNvPr id="8" name="Pladsholder til indhold 16">
            <a:extLst>
              <a:ext uri="{FF2B5EF4-FFF2-40B4-BE49-F238E27FC236}">
                <a16:creationId xmlns:a16="http://schemas.microsoft.com/office/drawing/2014/main" id="{4E12DA04-3721-BF4E-B145-D1454800C8EF}"/>
              </a:ext>
            </a:extLst>
          </p:cNvPr>
          <p:cNvSpPr>
            <a:spLocks noGrp="1"/>
          </p:cNvSpPr>
          <p:nvPr>
            <p:ph idx="1"/>
          </p:nvPr>
        </p:nvSpPr>
        <p:spPr>
          <a:xfrm>
            <a:off x="177227" y="781273"/>
            <a:ext cx="1512509" cy="258322"/>
          </a:xfrm>
        </p:spPr>
        <p:txBody>
          <a:bodyPr>
            <a:normAutofit/>
          </a:bodyPr>
          <a:lstStyle/>
          <a:p>
            <a:pPr marL="0" indent="0" algn="ctr">
              <a:buNone/>
            </a:pPr>
            <a:r>
              <a:rPr lang="da-DK" sz="1000" dirty="0"/>
              <a:t>Indsæt eget logo her</a:t>
            </a:r>
          </a:p>
        </p:txBody>
      </p:sp>
    </p:spTree>
    <p:extLst>
      <p:ext uri="{BB962C8B-B14F-4D97-AF65-F5344CB8AC3E}">
        <p14:creationId xmlns:p14="http://schemas.microsoft.com/office/powerpoint/2010/main" val="2184099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9A81131-5044-6848-8778-5714379BF95F}"/>
              </a:ext>
            </a:extLst>
          </p:cNvPr>
          <p:cNvPicPr>
            <a:picLocks noChangeAspect="1"/>
          </p:cNvPicPr>
          <p:nvPr/>
        </p:nvPicPr>
        <p:blipFill>
          <a:blip r:embed="rId3"/>
          <a:srcRect/>
          <a:stretch/>
        </p:blipFill>
        <p:spPr>
          <a:xfrm>
            <a:off x="0" y="0"/>
            <a:ext cx="9144000" cy="5143500"/>
          </a:xfrm>
          <a:prstGeom prst="rect">
            <a:avLst/>
          </a:prstGeom>
        </p:spPr>
      </p:pic>
      <p:sp>
        <p:nvSpPr>
          <p:cNvPr id="10" name="Tekstfelt 9">
            <a:extLst>
              <a:ext uri="{FF2B5EF4-FFF2-40B4-BE49-F238E27FC236}">
                <a16:creationId xmlns:a16="http://schemas.microsoft.com/office/drawing/2014/main" id="{B1B94508-7891-C74D-BD12-AD74AC096FA4}"/>
              </a:ext>
            </a:extLst>
          </p:cNvPr>
          <p:cNvSpPr txBox="1"/>
          <p:nvPr/>
        </p:nvSpPr>
        <p:spPr>
          <a:xfrm>
            <a:off x="1415901" y="4064106"/>
            <a:ext cx="6368902" cy="461665"/>
          </a:xfrm>
          <a:prstGeom prst="rect">
            <a:avLst/>
          </a:prstGeom>
          <a:noFill/>
        </p:spPr>
        <p:txBody>
          <a:bodyPr wrap="square">
            <a:spAutoFit/>
          </a:bodyPr>
          <a:lstStyle/>
          <a:p>
            <a:r>
              <a:rPr lang="da-DK" sz="2400" b="1" dirty="0">
                <a:solidFill>
                  <a:schemeClr val="accent2"/>
                </a:solidFill>
              </a:rPr>
              <a:t>Effektive virkemidler og strategier – hvordan?</a:t>
            </a:r>
          </a:p>
        </p:txBody>
      </p:sp>
    </p:spTree>
    <p:extLst>
      <p:ext uri="{BB962C8B-B14F-4D97-AF65-F5344CB8AC3E}">
        <p14:creationId xmlns:p14="http://schemas.microsoft.com/office/powerpoint/2010/main" val="3049840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D75B2BB1-33A5-ED42-A9A4-C8956F311AC3}"/>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122041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D75B2BB1-33A5-ED42-A9A4-C8956F311AC3}"/>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1895865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4C212E0-10D8-3543-BCC6-0C18C47885F1}"/>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2767608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7DDCE538-475C-C847-91F4-F6043DB14E1F}"/>
              </a:ext>
            </a:extLst>
          </p:cNvPr>
          <p:cNvPicPr>
            <a:picLocks noChangeAspect="1"/>
          </p:cNvPicPr>
          <p:nvPr/>
        </p:nvPicPr>
        <p:blipFill>
          <a:blip r:embed="rId3"/>
          <a:srcRect/>
          <a:stretch/>
        </p:blipFill>
        <p:spPr>
          <a:xfrm>
            <a:off x="0" y="0"/>
            <a:ext cx="9144000" cy="5143500"/>
          </a:xfrm>
          <a:prstGeom prst="rect">
            <a:avLst/>
          </a:prstGeom>
        </p:spPr>
      </p:pic>
      <p:pic>
        <p:nvPicPr>
          <p:cNvPr id="11" name="Bilde 6" descr="Et bilde som inneholder vindu&#10;&#10;Automatisk generert beskrivelse">
            <a:extLst>
              <a:ext uri="{FF2B5EF4-FFF2-40B4-BE49-F238E27FC236}">
                <a16:creationId xmlns:a16="http://schemas.microsoft.com/office/drawing/2014/main" id="{A9CE01B6-8933-4C44-ACAD-435C9E0E0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352" y="661878"/>
            <a:ext cx="3683295" cy="3683295"/>
          </a:xfrm>
          <a:prstGeom prst="rect">
            <a:avLst/>
          </a:prstGeom>
        </p:spPr>
      </p:pic>
      <p:pic>
        <p:nvPicPr>
          <p:cNvPr id="12" name="Billede 11">
            <a:extLst>
              <a:ext uri="{FF2B5EF4-FFF2-40B4-BE49-F238E27FC236}">
                <a16:creationId xmlns:a16="http://schemas.microsoft.com/office/drawing/2014/main" id="{77069EE1-1687-814F-B58B-A9670D073A59}"/>
              </a:ext>
            </a:extLst>
          </p:cNvPr>
          <p:cNvPicPr>
            <a:picLocks noChangeAspect="1"/>
          </p:cNvPicPr>
          <p:nvPr/>
        </p:nvPicPr>
        <p:blipFill rotWithShape="1">
          <a:blip r:embed="rId5"/>
          <a:srcRect l="22075" t="23066" r="56793" b="44178"/>
          <a:stretch/>
        </p:blipFill>
        <p:spPr>
          <a:xfrm>
            <a:off x="3880723" y="1816534"/>
            <a:ext cx="1382554" cy="1371689"/>
          </a:xfrm>
          <a:prstGeom prst="rect">
            <a:avLst/>
          </a:prstGeom>
        </p:spPr>
      </p:pic>
      <p:pic>
        <p:nvPicPr>
          <p:cNvPr id="14" name="Billede 13">
            <a:extLst>
              <a:ext uri="{FF2B5EF4-FFF2-40B4-BE49-F238E27FC236}">
                <a16:creationId xmlns:a16="http://schemas.microsoft.com/office/drawing/2014/main" id="{48C061A9-94A8-174C-BB75-1A3ADAF45ABF}"/>
              </a:ext>
            </a:extLst>
          </p:cNvPr>
          <p:cNvPicPr>
            <a:picLocks noChangeAspect="1"/>
          </p:cNvPicPr>
          <p:nvPr/>
        </p:nvPicPr>
        <p:blipFill rotWithShape="1">
          <a:blip r:embed="rId6"/>
          <a:srcRect l="65660" t="16322" r="13679" b="73066"/>
          <a:stretch/>
        </p:blipFill>
        <p:spPr>
          <a:xfrm>
            <a:off x="6313052" y="964997"/>
            <a:ext cx="1351696" cy="444393"/>
          </a:xfrm>
          <a:prstGeom prst="rect">
            <a:avLst/>
          </a:prstGeom>
        </p:spPr>
      </p:pic>
    </p:spTree>
    <p:extLst>
      <p:ext uri="{BB962C8B-B14F-4D97-AF65-F5344CB8AC3E}">
        <p14:creationId xmlns:p14="http://schemas.microsoft.com/office/powerpoint/2010/main" val="3820243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394DB9BD-BC97-EA46-9ED0-66604B51DD0A}"/>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227522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9FCC8910-69EB-D04F-988F-F8634F3F7B58}"/>
              </a:ext>
            </a:extLst>
          </p:cNvPr>
          <p:cNvPicPr>
            <a:picLocks noChangeAspect="1"/>
          </p:cNvPicPr>
          <p:nvPr/>
        </p:nvPicPr>
        <p:blipFill>
          <a:blip r:embed="rId3"/>
          <a:srcRect/>
          <a:stretch/>
        </p:blipFill>
        <p:spPr>
          <a:xfrm>
            <a:off x="0" y="0"/>
            <a:ext cx="9144000" cy="5143500"/>
          </a:xfrm>
          <a:prstGeom prst="rect">
            <a:avLst/>
          </a:prstGeom>
        </p:spPr>
      </p:pic>
      <p:sp>
        <p:nvSpPr>
          <p:cNvPr id="5" name="Tekstfelt 4">
            <a:extLst>
              <a:ext uri="{FF2B5EF4-FFF2-40B4-BE49-F238E27FC236}">
                <a16:creationId xmlns:a16="http://schemas.microsoft.com/office/drawing/2014/main" id="{0624EC19-59C6-BA46-9D07-845E13C2CC62}"/>
              </a:ext>
            </a:extLst>
          </p:cNvPr>
          <p:cNvSpPr txBox="1"/>
          <p:nvPr/>
        </p:nvSpPr>
        <p:spPr>
          <a:xfrm>
            <a:off x="361457" y="4209337"/>
            <a:ext cx="7050796" cy="369332"/>
          </a:xfrm>
          <a:prstGeom prst="rect">
            <a:avLst/>
          </a:prstGeom>
          <a:noFill/>
        </p:spPr>
        <p:txBody>
          <a:bodyPr wrap="square" rtlCol="0">
            <a:spAutoFit/>
          </a:bodyPr>
          <a:lstStyle/>
          <a:p>
            <a:r>
              <a:rPr lang="da-DK" dirty="0"/>
              <a:t>Du skal behandle folk forskelligt, for at behandle folk ens</a:t>
            </a:r>
          </a:p>
        </p:txBody>
      </p:sp>
    </p:spTree>
    <p:extLst>
      <p:ext uri="{BB962C8B-B14F-4D97-AF65-F5344CB8AC3E}">
        <p14:creationId xmlns:p14="http://schemas.microsoft.com/office/powerpoint/2010/main" val="1319752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9FCC8910-69EB-D04F-988F-F8634F3F7B58}"/>
              </a:ext>
            </a:extLst>
          </p:cNvPr>
          <p:cNvPicPr>
            <a:picLocks noChangeAspect="1"/>
          </p:cNvPicPr>
          <p:nvPr/>
        </p:nvPicPr>
        <p:blipFill>
          <a:blip r:embed="rId3"/>
          <a:srcRect/>
          <a:stretch/>
        </p:blipFill>
        <p:spPr>
          <a:xfrm>
            <a:off x="0" y="0"/>
            <a:ext cx="9144000" cy="5143500"/>
          </a:xfrm>
          <a:prstGeom prst="rect">
            <a:avLst/>
          </a:prstGeom>
        </p:spPr>
      </p:pic>
      <p:sp>
        <p:nvSpPr>
          <p:cNvPr id="3" name="Tekstfelt 2">
            <a:extLst>
              <a:ext uri="{FF2B5EF4-FFF2-40B4-BE49-F238E27FC236}">
                <a16:creationId xmlns:a16="http://schemas.microsoft.com/office/drawing/2014/main" id="{4E00C09D-1CF3-0E49-A837-7E8C93B1F935}"/>
              </a:ext>
            </a:extLst>
          </p:cNvPr>
          <p:cNvSpPr txBox="1"/>
          <p:nvPr/>
        </p:nvSpPr>
        <p:spPr>
          <a:xfrm>
            <a:off x="361457" y="4209337"/>
            <a:ext cx="7050796" cy="369332"/>
          </a:xfrm>
          <a:prstGeom prst="rect">
            <a:avLst/>
          </a:prstGeom>
          <a:noFill/>
        </p:spPr>
        <p:txBody>
          <a:bodyPr wrap="square" rtlCol="0">
            <a:spAutoFit/>
          </a:bodyPr>
          <a:lstStyle/>
          <a:p>
            <a:r>
              <a:rPr lang="da-DK" dirty="0"/>
              <a:t>Strukturelle tiltag gør det nemmere at træffe sunde valg for alle</a:t>
            </a:r>
          </a:p>
        </p:txBody>
      </p:sp>
    </p:spTree>
    <p:extLst>
      <p:ext uri="{BB962C8B-B14F-4D97-AF65-F5344CB8AC3E}">
        <p14:creationId xmlns:p14="http://schemas.microsoft.com/office/powerpoint/2010/main" val="3894650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FD0B0-3876-43AF-A78B-DFAEEB32D353}"/>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99C58ED4-CCD9-4FA0-8448-26277E336E5D}"/>
              </a:ext>
            </a:extLst>
          </p:cNvPr>
          <p:cNvSpPr>
            <a:spLocks noGrp="1"/>
          </p:cNvSpPr>
          <p:nvPr>
            <p:ph type="subTitle" idx="1"/>
          </p:nvPr>
        </p:nvSpPr>
        <p:spPr/>
        <p:txBody>
          <a:bodyPr/>
          <a:lstStyle/>
          <a:p>
            <a:endParaRPr lang="da-DK"/>
          </a:p>
        </p:txBody>
      </p:sp>
      <p:pic>
        <p:nvPicPr>
          <p:cNvPr id="5" name="Billede 4">
            <a:extLst>
              <a:ext uri="{FF2B5EF4-FFF2-40B4-BE49-F238E27FC236}">
                <a16:creationId xmlns:a16="http://schemas.microsoft.com/office/drawing/2014/main" id="{1DF20DDD-9DD7-45F2-81D4-974C4DBEA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 y="0"/>
            <a:ext cx="9135542" cy="5143500"/>
          </a:xfrm>
          <a:prstGeom prst="rect">
            <a:avLst/>
          </a:prstGeom>
        </p:spPr>
      </p:pic>
    </p:spTree>
    <p:extLst>
      <p:ext uri="{BB962C8B-B14F-4D97-AF65-F5344CB8AC3E}">
        <p14:creationId xmlns:p14="http://schemas.microsoft.com/office/powerpoint/2010/main" val="2122180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E17EB-A65F-493E-BE3F-B8312411D126}"/>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id="{9ECC85FE-98E6-4C4D-ACC0-638C3B0452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148263"/>
          </a:xfrm>
        </p:spPr>
      </p:pic>
    </p:spTree>
    <p:extLst>
      <p:ext uri="{BB962C8B-B14F-4D97-AF65-F5344CB8AC3E}">
        <p14:creationId xmlns:p14="http://schemas.microsoft.com/office/powerpoint/2010/main" val="3635614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D6B641-FC9D-4AB5-B2E9-36F36D448B40}"/>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C3B76354-6C7E-485D-933A-134387864E59}"/>
              </a:ext>
            </a:extLst>
          </p:cNvPr>
          <p:cNvSpPr>
            <a:spLocks noGrp="1"/>
          </p:cNvSpPr>
          <p:nvPr>
            <p:ph type="subTitle" idx="1"/>
          </p:nvPr>
        </p:nvSpPr>
        <p:spPr/>
        <p:txBody>
          <a:bodyPr/>
          <a:lstStyle/>
          <a:p>
            <a:endParaRPr lang="da-DK"/>
          </a:p>
        </p:txBody>
      </p:sp>
      <p:pic>
        <p:nvPicPr>
          <p:cNvPr id="5" name="Billede 4">
            <a:extLst>
              <a:ext uri="{FF2B5EF4-FFF2-40B4-BE49-F238E27FC236}">
                <a16:creationId xmlns:a16="http://schemas.microsoft.com/office/drawing/2014/main" id="{FDA0FD95-BE56-4C65-9FEE-9381D00F2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 y="0"/>
            <a:ext cx="9135542" cy="5143500"/>
          </a:xfrm>
          <a:prstGeom prst="rect">
            <a:avLst/>
          </a:prstGeom>
        </p:spPr>
      </p:pic>
    </p:spTree>
    <p:extLst>
      <p:ext uri="{BB962C8B-B14F-4D97-AF65-F5344CB8AC3E}">
        <p14:creationId xmlns:p14="http://schemas.microsoft.com/office/powerpoint/2010/main" val="1463999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2E195F-3D3D-48BF-824A-FA04CD1C2F48}"/>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B6189CB6-CB1D-43F8-918F-D530C6DF298A}"/>
              </a:ext>
            </a:extLst>
          </p:cNvPr>
          <p:cNvSpPr>
            <a:spLocks noGrp="1"/>
          </p:cNvSpPr>
          <p:nvPr>
            <p:ph type="subTitle" idx="1"/>
          </p:nvPr>
        </p:nvSpPr>
        <p:spPr/>
        <p:txBody>
          <a:bodyPr/>
          <a:lstStyle/>
          <a:p>
            <a:endParaRPr lang="da-DK"/>
          </a:p>
        </p:txBody>
      </p:sp>
      <p:pic>
        <p:nvPicPr>
          <p:cNvPr id="5" name="Billede 4">
            <a:extLst>
              <a:ext uri="{FF2B5EF4-FFF2-40B4-BE49-F238E27FC236}">
                <a16:creationId xmlns:a16="http://schemas.microsoft.com/office/drawing/2014/main" id="{2B6E2A12-957F-4DFA-A428-FE14C251A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 y="0"/>
            <a:ext cx="9135542" cy="5143500"/>
          </a:xfrm>
          <a:prstGeom prst="rect">
            <a:avLst/>
          </a:prstGeom>
        </p:spPr>
      </p:pic>
    </p:spTree>
    <p:extLst>
      <p:ext uri="{BB962C8B-B14F-4D97-AF65-F5344CB8AC3E}">
        <p14:creationId xmlns:p14="http://schemas.microsoft.com/office/powerpoint/2010/main" val="1928395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C03203D-E841-DA4C-991D-399C3034F62C}"/>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4255875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C03203D-E841-DA4C-991D-399C3034F62C}"/>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2647357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Billede 31">
            <a:extLst>
              <a:ext uri="{FF2B5EF4-FFF2-40B4-BE49-F238E27FC236}">
                <a16:creationId xmlns:a16="http://schemas.microsoft.com/office/drawing/2014/main" id="{1AEEE366-257B-2648-9E7E-7A57E5F5595E}"/>
              </a:ext>
            </a:extLst>
          </p:cNvPr>
          <p:cNvPicPr>
            <a:picLocks noChangeAspect="1"/>
          </p:cNvPicPr>
          <p:nvPr/>
        </p:nvPicPr>
        <p:blipFill>
          <a:blip r:embed="rId3"/>
          <a:srcRect/>
          <a:stretch/>
        </p:blipFill>
        <p:spPr>
          <a:xfrm>
            <a:off x="0" y="0"/>
            <a:ext cx="9144000" cy="5143500"/>
          </a:xfrm>
          <a:prstGeom prst="rect">
            <a:avLst/>
          </a:prstGeom>
        </p:spPr>
      </p:pic>
      <p:sp>
        <p:nvSpPr>
          <p:cNvPr id="17" name="Tekstfelt 16">
            <a:extLst>
              <a:ext uri="{FF2B5EF4-FFF2-40B4-BE49-F238E27FC236}">
                <a16:creationId xmlns:a16="http://schemas.microsoft.com/office/drawing/2014/main" id="{B5B0C857-C1DB-D94D-B833-DEFD8A1459EA}"/>
              </a:ext>
            </a:extLst>
          </p:cNvPr>
          <p:cNvSpPr txBox="1"/>
          <p:nvPr/>
        </p:nvSpPr>
        <p:spPr>
          <a:xfrm>
            <a:off x="2918296" y="2030969"/>
            <a:ext cx="1295195" cy="307777"/>
          </a:xfrm>
          <a:prstGeom prst="rect">
            <a:avLst/>
          </a:prstGeom>
          <a:noFill/>
        </p:spPr>
        <p:txBody>
          <a:bodyPr wrap="square" rtlCol="0">
            <a:spAutoFit/>
          </a:bodyPr>
          <a:lstStyle/>
          <a:p>
            <a:pPr algn="ctr"/>
            <a:r>
              <a:rPr lang="da-DK" sz="1400" b="1" dirty="0">
                <a:solidFill>
                  <a:schemeClr val="accent5">
                    <a:lumMod val="50000"/>
                  </a:schemeClr>
                </a:solidFill>
              </a:rPr>
              <a:t>Socialudvalget</a:t>
            </a:r>
          </a:p>
        </p:txBody>
      </p:sp>
      <p:sp>
        <p:nvSpPr>
          <p:cNvPr id="18" name="Tekstfelt 17">
            <a:extLst>
              <a:ext uri="{FF2B5EF4-FFF2-40B4-BE49-F238E27FC236}">
                <a16:creationId xmlns:a16="http://schemas.microsoft.com/office/drawing/2014/main" id="{85C99A35-C18A-2540-9E32-BB99104DDC1F}"/>
              </a:ext>
            </a:extLst>
          </p:cNvPr>
          <p:cNvSpPr txBox="1"/>
          <p:nvPr/>
        </p:nvSpPr>
        <p:spPr>
          <a:xfrm>
            <a:off x="4556082" y="2030969"/>
            <a:ext cx="1295195" cy="307777"/>
          </a:xfrm>
          <a:prstGeom prst="rect">
            <a:avLst/>
          </a:prstGeom>
          <a:noFill/>
        </p:spPr>
        <p:txBody>
          <a:bodyPr wrap="square" rtlCol="0">
            <a:spAutoFit/>
          </a:bodyPr>
          <a:lstStyle/>
          <a:p>
            <a:pPr algn="ctr"/>
            <a:r>
              <a:rPr lang="da-DK" sz="1400" b="1" dirty="0">
                <a:solidFill>
                  <a:schemeClr val="accent5">
                    <a:lumMod val="50000"/>
                  </a:schemeClr>
                </a:solidFill>
              </a:rPr>
              <a:t>Skoleudvalget</a:t>
            </a:r>
          </a:p>
        </p:txBody>
      </p:sp>
      <p:sp>
        <p:nvSpPr>
          <p:cNvPr id="19" name="Tekstfelt 18">
            <a:extLst>
              <a:ext uri="{FF2B5EF4-FFF2-40B4-BE49-F238E27FC236}">
                <a16:creationId xmlns:a16="http://schemas.microsoft.com/office/drawing/2014/main" id="{7CE535FF-B7C0-8245-9358-3FA89B699E77}"/>
              </a:ext>
            </a:extLst>
          </p:cNvPr>
          <p:cNvSpPr txBox="1"/>
          <p:nvPr/>
        </p:nvSpPr>
        <p:spPr>
          <a:xfrm>
            <a:off x="6220524" y="2030969"/>
            <a:ext cx="2307578" cy="307777"/>
          </a:xfrm>
          <a:prstGeom prst="rect">
            <a:avLst/>
          </a:prstGeom>
          <a:noFill/>
        </p:spPr>
        <p:txBody>
          <a:bodyPr wrap="square" rtlCol="0">
            <a:spAutoFit/>
          </a:bodyPr>
          <a:lstStyle/>
          <a:p>
            <a:pPr algn="ctr"/>
            <a:r>
              <a:rPr lang="da-DK" sz="1400" b="1" dirty="0">
                <a:solidFill>
                  <a:schemeClr val="accent5">
                    <a:lumMod val="50000"/>
                  </a:schemeClr>
                </a:solidFill>
              </a:rPr>
              <a:t>Sundheds- og Ældreudvalget</a:t>
            </a:r>
          </a:p>
        </p:txBody>
      </p:sp>
      <p:sp>
        <p:nvSpPr>
          <p:cNvPr id="20" name="Tekstfelt 19">
            <a:extLst>
              <a:ext uri="{FF2B5EF4-FFF2-40B4-BE49-F238E27FC236}">
                <a16:creationId xmlns:a16="http://schemas.microsoft.com/office/drawing/2014/main" id="{1F0C1A75-0959-0348-87D0-903A63FE83F3}"/>
              </a:ext>
            </a:extLst>
          </p:cNvPr>
          <p:cNvSpPr txBox="1"/>
          <p:nvPr/>
        </p:nvSpPr>
        <p:spPr>
          <a:xfrm>
            <a:off x="506252" y="3797452"/>
            <a:ext cx="1500798" cy="307777"/>
          </a:xfrm>
          <a:prstGeom prst="rect">
            <a:avLst/>
          </a:prstGeom>
          <a:noFill/>
        </p:spPr>
        <p:txBody>
          <a:bodyPr wrap="square" rtlCol="0">
            <a:spAutoFit/>
          </a:bodyPr>
          <a:lstStyle/>
          <a:p>
            <a:pPr algn="ctr"/>
            <a:r>
              <a:rPr lang="da-DK" sz="1400" b="1" dirty="0">
                <a:solidFill>
                  <a:schemeClr val="accent5">
                    <a:lumMod val="50000"/>
                  </a:schemeClr>
                </a:solidFill>
              </a:rPr>
              <a:t>Økonomiudvalget</a:t>
            </a:r>
          </a:p>
        </p:txBody>
      </p:sp>
      <p:sp>
        <p:nvSpPr>
          <p:cNvPr id="21" name="Tekstfelt 20">
            <a:extLst>
              <a:ext uri="{FF2B5EF4-FFF2-40B4-BE49-F238E27FC236}">
                <a16:creationId xmlns:a16="http://schemas.microsoft.com/office/drawing/2014/main" id="{083D5EC8-8AF9-0340-9832-BE24703F4BA7}"/>
              </a:ext>
            </a:extLst>
          </p:cNvPr>
          <p:cNvSpPr txBox="1"/>
          <p:nvPr/>
        </p:nvSpPr>
        <p:spPr>
          <a:xfrm>
            <a:off x="2214631" y="3803880"/>
            <a:ext cx="1917996" cy="307777"/>
          </a:xfrm>
          <a:prstGeom prst="rect">
            <a:avLst/>
          </a:prstGeom>
          <a:noFill/>
        </p:spPr>
        <p:txBody>
          <a:bodyPr wrap="square" rtlCol="0">
            <a:spAutoFit/>
          </a:bodyPr>
          <a:lstStyle/>
          <a:p>
            <a:pPr algn="ctr"/>
            <a:r>
              <a:rPr lang="da-DK" sz="1400" b="1" dirty="0">
                <a:solidFill>
                  <a:schemeClr val="accent5">
                    <a:lumMod val="50000"/>
                  </a:schemeClr>
                </a:solidFill>
              </a:rPr>
              <a:t>Beskæftigelsesudvalget</a:t>
            </a:r>
          </a:p>
        </p:txBody>
      </p:sp>
      <p:sp>
        <p:nvSpPr>
          <p:cNvPr id="22" name="Tekstfelt 21">
            <a:extLst>
              <a:ext uri="{FF2B5EF4-FFF2-40B4-BE49-F238E27FC236}">
                <a16:creationId xmlns:a16="http://schemas.microsoft.com/office/drawing/2014/main" id="{18B6E302-1205-BD49-A09F-0BBAEB196280}"/>
              </a:ext>
            </a:extLst>
          </p:cNvPr>
          <p:cNvSpPr txBox="1"/>
          <p:nvPr/>
        </p:nvSpPr>
        <p:spPr>
          <a:xfrm>
            <a:off x="4323140" y="3803881"/>
            <a:ext cx="2039077" cy="307777"/>
          </a:xfrm>
          <a:prstGeom prst="rect">
            <a:avLst/>
          </a:prstGeom>
          <a:noFill/>
        </p:spPr>
        <p:txBody>
          <a:bodyPr wrap="square" rtlCol="0">
            <a:spAutoFit/>
          </a:bodyPr>
          <a:lstStyle/>
          <a:p>
            <a:pPr algn="ctr"/>
            <a:r>
              <a:rPr lang="da-DK" sz="1400" b="1" dirty="0">
                <a:solidFill>
                  <a:schemeClr val="accent5">
                    <a:lumMod val="50000"/>
                  </a:schemeClr>
                </a:solidFill>
              </a:rPr>
              <a:t>Teknik- og Miljøudvalget</a:t>
            </a:r>
          </a:p>
        </p:txBody>
      </p:sp>
      <p:sp>
        <p:nvSpPr>
          <p:cNvPr id="23" name="Tekstfelt 22">
            <a:extLst>
              <a:ext uri="{FF2B5EF4-FFF2-40B4-BE49-F238E27FC236}">
                <a16:creationId xmlns:a16="http://schemas.microsoft.com/office/drawing/2014/main" id="{1C1DCADF-F2AC-494A-B747-BA082508C237}"/>
              </a:ext>
            </a:extLst>
          </p:cNvPr>
          <p:cNvSpPr txBox="1"/>
          <p:nvPr/>
        </p:nvSpPr>
        <p:spPr>
          <a:xfrm>
            <a:off x="6569798" y="3803881"/>
            <a:ext cx="2051396" cy="307777"/>
          </a:xfrm>
          <a:prstGeom prst="rect">
            <a:avLst/>
          </a:prstGeom>
          <a:noFill/>
        </p:spPr>
        <p:txBody>
          <a:bodyPr wrap="square" rtlCol="0">
            <a:spAutoFit/>
          </a:bodyPr>
          <a:lstStyle/>
          <a:p>
            <a:pPr algn="ctr"/>
            <a:r>
              <a:rPr lang="da-DK" sz="1400" b="1" dirty="0">
                <a:solidFill>
                  <a:schemeClr val="accent5">
                    <a:lumMod val="50000"/>
                  </a:schemeClr>
                </a:solidFill>
              </a:rPr>
              <a:t>Kultur- og Fritidsudvalget</a:t>
            </a:r>
          </a:p>
        </p:txBody>
      </p:sp>
      <p:sp>
        <p:nvSpPr>
          <p:cNvPr id="34" name="Tekstfelt 33">
            <a:extLst>
              <a:ext uri="{FF2B5EF4-FFF2-40B4-BE49-F238E27FC236}">
                <a16:creationId xmlns:a16="http://schemas.microsoft.com/office/drawing/2014/main" id="{3589FA55-8FA0-E64D-B699-C642CDF9004B}"/>
              </a:ext>
            </a:extLst>
          </p:cNvPr>
          <p:cNvSpPr txBox="1"/>
          <p:nvPr/>
        </p:nvSpPr>
        <p:spPr>
          <a:xfrm>
            <a:off x="493726" y="2030968"/>
            <a:ext cx="2043290" cy="307777"/>
          </a:xfrm>
          <a:prstGeom prst="rect">
            <a:avLst/>
          </a:prstGeom>
          <a:noFill/>
        </p:spPr>
        <p:txBody>
          <a:bodyPr wrap="square" rtlCol="0">
            <a:spAutoFit/>
          </a:bodyPr>
          <a:lstStyle/>
          <a:p>
            <a:pPr algn="ctr"/>
            <a:r>
              <a:rPr lang="da-DK" sz="1400" b="1" dirty="0">
                <a:solidFill>
                  <a:schemeClr val="accent5">
                    <a:lumMod val="50000"/>
                  </a:schemeClr>
                </a:solidFill>
              </a:rPr>
              <a:t>Børne- og Ungeudvalget</a:t>
            </a:r>
          </a:p>
        </p:txBody>
      </p:sp>
      <p:pic>
        <p:nvPicPr>
          <p:cNvPr id="11" name="Bilde 6" descr="Et bilde som inneholder vindu&#10;&#10;Automatisk generert beskrivelse">
            <a:extLst>
              <a:ext uri="{FF2B5EF4-FFF2-40B4-BE49-F238E27FC236}">
                <a16:creationId xmlns:a16="http://schemas.microsoft.com/office/drawing/2014/main" id="{B8C938F1-3065-4E4B-B808-E14EB778B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 y="0"/>
            <a:ext cx="1126541" cy="1126541"/>
          </a:xfrm>
          <a:prstGeom prst="rect">
            <a:avLst/>
          </a:prstGeom>
        </p:spPr>
      </p:pic>
      <p:pic>
        <p:nvPicPr>
          <p:cNvPr id="12" name="Bilde 6" descr="Et bilde som inneholder vindu, tegning&#10;&#10;Automatisk generert beskrivelse">
            <a:extLst>
              <a:ext uri="{FF2B5EF4-FFF2-40B4-BE49-F238E27FC236}">
                <a16:creationId xmlns:a16="http://schemas.microsoft.com/office/drawing/2014/main" id="{E38FCD52-8D66-1545-8966-4275C68D0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913" y="280350"/>
            <a:ext cx="565840" cy="565840"/>
          </a:xfrm>
          <a:prstGeom prst="rect">
            <a:avLst/>
          </a:prstGeom>
        </p:spPr>
      </p:pic>
      <p:pic>
        <p:nvPicPr>
          <p:cNvPr id="3" name="Billede 2" descr="Et billede, der indeholder tekst, vektorgrafik&#10;&#10;Automatisk genereret beskrivelse">
            <a:extLst>
              <a:ext uri="{FF2B5EF4-FFF2-40B4-BE49-F238E27FC236}">
                <a16:creationId xmlns:a16="http://schemas.microsoft.com/office/drawing/2014/main" id="{B585C58E-F4CB-7D49-8279-9BABC01146AA}"/>
              </a:ext>
            </a:extLst>
          </p:cNvPr>
          <p:cNvPicPr>
            <a:picLocks noChangeAspect="1"/>
          </p:cNvPicPr>
          <p:nvPr/>
        </p:nvPicPr>
        <p:blipFill>
          <a:blip r:embed="rId6"/>
          <a:stretch>
            <a:fillRect/>
          </a:stretch>
        </p:blipFill>
        <p:spPr>
          <a:xfrm>
            <a:off x="498383" y="572261"/>
            <a:ext cx="1960927" cy="1618543"/>
          </a:xfrm>
          <a:prstGeom prst="rect">
            <a:avLst/>
          </a:prstGeom>
        </p:spPr>
      </p:pic>
      <p:pic>
        <p:nvPicPr>
          <p:cNvPr id="15" name="Billede 14">
            <a:extLst>
              <a:ext uri="{FF2B5EF4-FFF2-40B4-BE49-F238E27FC236}">
                <a16:creationId xmlns:a16="http://schemas.microsoft.com/office/drawing/2014/main" id="{F69F1E39-2CC2-A641-91D0-27B4A7E951DE}"/>
              </a:ext>
            </a:extLst>
          </p:cNvPr>
          <p:cNvPicPr>
            <a:picLocks noChangeAspect="1"/>
          </p:cNvPicPr>
          <p:nvPr/>
        </p:nvPicPr>
        <p:blipFill>
          <a:blip r:embed="rId7"/>
          <a:srcRect/>
          <a:stretch/>
        </p:blipFill>
        <p:spPr>
          <a:xfrm>
            <a:off x="2575705" y="287631"/>
            <a:ext cx="1588502" cy="1884214"/>
          </a:xfrm>
          <a:prstGeom prst="rect">
            <a:avLst/>
          </a:prstGeom>
        </p:spPr>
      </p:pic>
      <p:pic>
        <p:nvPicPr>
          <p:cNvPr id="16" name="Billede 15">
            <a:extLst>
              <a:ext uri="{FF2B5EF4-FFF2-40B4-BE49-F238E27FC236}">
                <a16:creationId xmlns:a16="http://schemas.microsoft.com/office/drawing/2014/main" id="{102EA8FF-3C5F-8A4B-BEF1-F6FB96302E28}"/>
              </a:ext>
            </a:extLst>
          </p:cNvPr>
          <p:cNvPicPr>
            <a:picLocks noChangeAspect="1"/>
          </p:cNvPicPr>
          <p:nvPr/>
        </p:nvPicPr>
        <p:blipFill>
          <a:blip r:embed="rId8"/>
          <a:srcRect/>
          <a:stretch/>
        </p:blipFill>
        <p:spPr>
          <a:xfrm>
            <a:off x="4508959" y="396056"/>
            <a:ext cx="1311603" cy="1745625"/>
          </a:xfrm>
          <a:prstGeom prst="rect">
            <a:avLst/>
          </a:prstGeom>
        </p:spPr>
      </p:pic>
      <p:pic>
        <p:nvPicPr>
          <p:cNvPr id="24" name="Billede 23">
            <a:extLst>
              <a:ext uri="{FF2B5EF4-FFF2-40B4-BE49-F238E27FC236}">
                <a16:creationId xmlns:a16="http://schemas.microsoft.com/office/drawing/2014/main" id="{DECE8F75-C9C4-5F4E-A226-BCE7F06A6350}"/>
              </a:ext>
            </a:extLst>
          </p:cNvPr>
          <p:cNvPicPr>
            <a:picLocks noChangeAspect="1"/>
          </p:cNvPicPr>
          <p:nvPr/>
        </p:nvPicPr>
        <p:blipFill>
          <a:blip r:embed="rId9"/>
          <a:srcRect/>
          <a:stretch/>
        </p:blipFill>
        <p:spPr>
          <a:xfrm>
            <a:off x="5936957" y="452614"/>
            <a:ext cx="1741798" cy="1672312"/>
          </a:xfrm>
          <a:prstGeom prst="rect">
            <a:avLst/>
          </a:prstGeom>
        </p:spPr>
      </p:pic>
      <p:pic>
        <p:nvPicPr>
          <p:cNvPr id="25" name="Billede 24">
            <a:extLst>
              <a:ext uri="{FF2B5EF4-FFF2-40B4-BE49-F238E27FC236}">
                <a16:creationId xmlns:a16="http://schemas.microsoft.com/office/drawing/2014/main" id="{CED034A6-4B23-7142-A3AE-E2D90BD41F2A}"/>
              </a:ext>
            </a:extLst>
          </p:cNvPr>
          <p:cNvPicPr>
            <a:picLocks noChangeAspect="1"/>
          </p:cNvPicPr>
          <p:nvPr/>
        </p:nvPicPr>
        <p:blipFill>
          <a:blip r:embed="rId10"/>
          <a:srcRect/>
          <a:stretch/>
        </p:blipFill>
        <p:spPr>
          <a:xfrm>
            <a:off x="516926" y="2430835"/>
            <a:ext cx="1605420" cy="1560825"/>
          </a:xfrm>
          <a:prstGeom prst="rect">
            <a:avLst/>
          </a:prstGeom>
        </p:spPr>
      </p:pic>
      <p:pic>
        <p:nvPicPr>
          <p:cNvPr id="26" name="Billede 25">
            <a:extLst>
              <a:ext uri="{FF2B5EF4-FFF2-40B4-BE49-F238E27FC236}">
                <a16:creationId xmlns:a16="http://schemas.microsoft.com/office/drawing/2014/main" id="{93E0379A-EFD5-E043-B13B-57A4BAA2D6E9}"/>
              </a:ext>
            </a:extLst>
          </p:cNvPr>
          <p:cNvPicPr>
            <a:picLocks noChangeAspect="1"/>
          </p:cNvPicPr>
          <p:nvPr/>
        </p:nvPicPr>
        <p:blipFill>
          <a:blip r:embed="rId11"/>
          <a:srcRect/>
          <a:stretch/>
        </p:blipFill>
        <p:spPr>
          <a:xfrm>
            <a:off x="2395698" y="2366765"/>
            <a:ext cx="1633957" cy="1618543"/>
          </a:xfrm>
          <a:prstGeom prst="rect">
            <a:avLst/>
          </a:prstGeom>
        </p:spPr>
      </p:pic>
      <p:pic>
        <p:nvPicPr>
          <p:cNvPr id="27" name="Billede 26">
            <a:extLst>
              <a:ext uri="{FF2B5EF4-FFF2-40B4-BE49-F238E27FC236}">
                <a16:creationId xmlns:a16="http://schemas.microsoft.com/office/drawing/2014/main" id="{1F230F88-063D-8945-9B2C-B42A39C0D392}"/>
              </a:ext>
            </a:extLst>
          </p:cNvPr>
          <p:cNvPicPr>
            <a:picLocks noChangeAspect="1"/>
          </p:cNvPicPr>
          <p:nvPr/>
        </p:nvPicPr>
        <p:blipFill>
          <a:blip r:embed="rId12"/>
          <a:srcRect/>
          <a:stretch/>
        </p:blipFill>
        <p:spPr>
          <a:xfrm>
            <a:off x="4115632" y="2423151"/>
            <a:ext cx="2207061" cy="1605566"/>
          </a:xfrm>
          <a:prstGeom prst="rect">
            <a:avLst/>
          </a:prstGeom>
        </p:spPr>
      </p:pic>
      <p:pic>
        <p:nvPicPr>
          <p:cNvPr id="28" name="Billede 27">
            <a:extLst>
              <a:ext uri="{FF2B5EF4-FFF2-40B4-BE49-F238E27FC236}">
                <a16:creationId xmlns:a16="http://schemas.microsoft.com/office/drawing/2014/main" id="{534B2D3F-E336-F140-9CE5-80AA73551529}"/>
              </a:ext>
            </a:extLst>
          </p:cNvPr>
          <p:cNvPicPr>
            <a:picLocks noChangeAspect="1"/>
          </p:cNvPicPr>
          <p:nvPr/>
        </p:nvPicPr>
        <p:blipFill>
          <a:blip r:embed="rId13"/>
          <a:srcRect/>
          <a:stretch/>
        </p:blipFill>
        <p:spPr>
          <a:xfrm>
            <a:off x="6623586" y="2410174"/>
            <a:ext cx="1819111" cy="1618543"/>
          </a:xfrm>
          <a:prstGeom prst="rect">
            <a:avLst/>
          </a:prstGeom>
        </p:spPr>
      </p:pic>
    </p:spTree>
    <p:extLst>
      <p:ext uri="{BB962C8B-B14F-4D97-AF65-F5344CB8AC3E}">
        <p14:creationId xmlns:p14="http://schemas.microsoft.com/office/powerpoint/2010/main" val="1567736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7DDCE538-475C-C847-91F4-F6043DB14E1F}"/>
              </a:ext>
            </a:extLst>
          </p:cNvPr>
          <p:cNvPicPr>
            <a:picLocks noChangeAspect="1"/>
          </p:cNvPicPr>
          <p:nvPr/>
        </p:nvPicPr>
        <p:blipFill>
          <a:blip r:embed="rId3"/>
          <a:srcRect/>
          <a:stretch/>
        </p:blipFill>
        <p:spPr>
          <a:xfrm>
            <a:off x="0" y="0"/>
            <a:ext cx="9144000" cy="5143500"/>
          </a:xfrm>
          <a:prstGeom prst="rect">
            <a:avLst/>
          </a:prstGeom>
        </p:spPr>
      </p:pic>
      <p:pic>
        <p:nvPicPr>
          <p:cNvPr id="11" name="Bilde 6" descr="Et bilde som inneholder vindu&#10;&#10;Automatisk generert beskrivelse">
            <a:extLst>
              <a:ext uri="{FF2B5EF4-FFF2-40B4-BE49-F238E27FC236}">
                <a16:creationId xmlns:a16="http://schemas.microsoft.com/office/drawing/2014/main" id="{A9CE01B6-8933-4C44-ACAD-435C9E0E0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74" y="594145"/>
            <a:ext cx="1731366" cy="1731366"/>
          </a:xfrm>
          <a:prstGeom prst="rect">
            <a:avLst/>
          </a:prstGeom>
        </p:spPr>
      </p:pic>
      <p:pic>
        <p:nvPicPr>
          <p:cNvPr id="12" name="Billede 11">
            <a:extLst>
              <a:ext uri="{FF2B5EF4-FFF2-40B4-BE49-F238E27FC236}">
                <a16:creationId xmlns:a16="http://schemas.microsoft.com/office/drawing/2014/main" id="{77069EE1-1687-814F-B58B-A9670D073A59}"/>
              </a:ext>
            </a:extLst>
          </p:cNvPr>
          <p:cNvPicPr>
            <a:picLocks noChangeAspect="1"/>
          </p:cNvPicPr>
          <p:nvPr/>
        </p:nvPicPr>
        <p:blipFill rotWithShape="1">
          <a:blip r:embed="rId5"/>
          <a:srcRect l="22075" t="23066" r="56793" b="44178"/>
          <a:stretch/>
        </p:blipFill>
        <p:spPr>
          <a:xfrm>
            <a:off x="1114916" y="1137440"/>
            <a:ext cx="649882" cy="644775"/>
          </a:xfrm>
          <a:prstGeom prst="rect">
            <a:avLst/>
          </a:prstGeom>
        </p:spPr>
      </p:pic>
      <p:pic>
        <p:nvPicPr>
          <p:cNvPr id="6" name="Billede 5">
            <a:extLst>
              <a:ext uri="{FF2B5EF4-FFF2-40B4-BE49-F238E27FC236}">
                <a16:creationId xmlns:a16="http://schemas.microsoft.com/office/drawing/2014/main" id="{65F1FD82-FC18-9141-9BBD-CA09526AAB82}"/>
              </a:ext>
            </a:extLst>
          </p:cNvPr>
          <p:cNvPicPr>
            <a:picLocks noChangeAspect="1"/>
          </p:cNvPicPr>
          <p:nvPr/>
        </p:nvPicPr>
        <p:blipFill rotWithShape="1">
          <a:blip r:embed="rId6"/>
          <a:srcRect l="65660" t="16322" r="13679" b="73066"/>
          <a:stretch/>
        </p:blipFill>
        <p:spPr>
          <a:xfrm>
            <a:off x="2305540" y="492545"/>
            <a:ext cx="1351696" cy="444393"/>
          </a:xfrm>
          <a:prstGeom prst="rect">
            <a:avLst/>
          </a:prstGeom>
        </p:spPr>
      </p:pic>
      <p:sp>
        <p:nvSpPr>
          <p:cNvPr id="9" name="Tekstfelt 8">
            <a:extLst>
              <a:ext uri="{FF2B5EF4-FFF2-40B4-BE49-F238E27FC236}">
                <a16:creationId xmlns:a16="http://schemas.microsoft.com/office/drawing/2014/main" id="{F1983B77-69CC-5346-ABDF-87A4EF656F5A}"/>
              </a:ext>
            </a:extLst>
          </p:cNvPr>
          <p:cNvSpPr txBox="1"/>
          <p:nvPr/>
        </p:nvSpPr>
        <p:spPr>
          <a:xfrm>
            <a:off x="3248140" y="1602254"/>
            <a:ext cx="4572000" cy="1938992"/>
          </a:xfrm>
          <a:prstGeom prst="rect">
            <a:avLst/>
          </a:prstGeom>
          <a:noFill/>
        </p:spPr>
        <p:txBody>
          <a:bodyPr wrap="square">
            <a:spAutoFit/>
          </a:bodyPr>
          <a:lstStyle/>
          <a:p>
            <a:r>
              <a:rPr lang="da-DK" sz="1500" i="1" dirty="0"/>
              <a:t>Tiden med </a:t>
            </a:r>
            <a:r>
              <a:rPr lang="da-DK" sz="1500" i="1" dirty="0" err="1"/>
              <a:t>corona</a:t>
            </a:r>
            <a:r>
              <a:rPr lang="da-DK" sz="1500" i="1" dirty="0"/>
              <a:t> har vist, at strukturelle forebyggelsestiltag og god hygiejne er med til at forebygge, at sygdom udvikler og spreder sig. Erfaringerne fra den massive indsats med fokus på de strukturelle forebyggelsestiltag kan overføres til øget brug af strukturelle forebyggelsestiltag, når det gælder forebyggelse af kronisk sygdom og multisygdom og samtidig skabe mere social lighed i sundhed</a:t>
            </a:r>
            <a:endParaRPr lang="da-DK" sz="5000" b="1" i="1" dirty="0"/>
          </a:p>
        </p:txBody>
      </p:sp>
      <p:sp>
        <p:nvSpPr>
          <p:cNvPr id="10" name="Tekstfelt 9">
            <a:extLst>
              <a:ext uri="{FF2B5EF4-FFF2-40B4-BE49-F238E27FC236}">
                <a16:creationId xmlns:a16="http://schemas.microsoft.com/office/drawing/2014/main" id="{4700AF4E-C32A-7841-992C-2235D66113A3}"/>
              </a:ext>
            </a:extLst>
          </p:cNvPr>
          <p:cNvSpPr txBox="1"/>
          <p:nvPr/>
        </p:nvSpPr>
        <p:spPr>
          <a:xfrm>
            <a:off x="6734923" y="3231896"/>
            <a:ext cx="626897" cy="861774"/>
          </a:xfrm>
          <a:prstGeom prst="rect">
            <a:avLst/>
          </a:prstGeom>
          <a:noFill/>
        </p:spPr>
        <p:txBody>
          <a:bodyPr wrap="square">
            <a:spAutoFit/>
          </a:bodyPr>
          <a:lstStyle/>
          <a:p>
            <a:r>
              <a:rPr lang="da-DK" sz="5000" b="1" i="1" dirty="0"/>
              <a:t>”</a:t>
            </a:r>
            <a:endParaRPr lang="da-DK" sz="5000" dirty="0"/>
          </a:p>
        </p:txBody>
      </p:sp>
      <p:sp>
        <p:nvSpPr>
          <p:cNvPr id="13" name="Tekstfelt 12">
            <a:extLst>
              <a:ext uri="{FF2B5EF4-FFF2-40B4-BE49-F238E27FC236}">
                <a16:creationId xmlns:a16="http://schemas.microsoft.com/office/drawing/2014/main" id="{4658CF38-737F-DB44-BE5D-74F3A8ABA4BD}"/>
              </a:ext>
            </a:extLst>
          </p:cNvPr>
          <p:cNvSpPr txBox="1"/>
          <p:nvPr/>
        </p:nvSpPr>
        <p:spPr>
          <a:xfrm>
            <a:off x="2816085" y="1334396"/>
            <a:ext cx="626897" cy="861774"/>
          </a:xfrm>
          <a:prstGeom prst="rect">
            <a:avLst/>
          </a:prstGeom>
          <a:noFill/>
        </p:spPr>
        <p:txBody>
          <a:bodyPr wrap="square">
            <a:spAutoFit/>
          </a:bodyPr>
          <a:lstStyle/>
          <a:p>
            <a:r>
              <a:rPr lang="da-DK" sz="5000" b="1" i="1" dirty="0"/>
              <a:t>”</a:t>
            </a:r>
            <a:endParaRPr lang="da-DK" sz="5000" dirty="0"/>
          </a:p>
        </p:txBody>
      </p:sp>
      <p:sp>
        <p:nvSpPr>
          <p:cNvPr id="14" name="Tekstfelt 13">
            <a:extLst>
              <a:ext uri="{FF2B5EF4-FFF2-40B4-BE49-F238E27FC236}">
                <a16:creationId xmlns:a16="http://schemas.microsoft.com/office/drawing/2014/main" id="{98B20D2A-F19F-7542-A28E-13972CEABDDF}"/>
              </a:ext>
            </a:extLst>
          </p:cNvPr>
          <p:cNvSpPr txBox="1"/>
          <p:nvPr/>
        </p:nvSpPr>
        <p:spPr>
          <a:xfrm>
            <a:off x="3248140" y="3751995"/>
            <a:ext cx="4409292" cy="230832"/>
          </a:xfrm>
          <a:prstGeom prst="rect">
            <a:avLst/>
          </a:prstGeom>
          <a:noFill/>
        </p:spPr>
        <p:txBody>
          <a:bodyPr wrap="square">
            <a:spAutoFit/>
          </a:bodyPr>
          <a:lstStyle/>
          <a:p>
            <a:pPr algn="r"/>
            <a:r>
              <a:rPr lang="da-DK" sz="900" dirty="0"/>
              <a:t>kilde: Danske Regioner "</a:t>
            </a:r>
            <a:r>
              <a:rPr lang="da-DK" sz="900" dirty="0" err="1"/>
              <a:t>Coronas</a:t>
            </a:r>
            <a:r>
              <a:rPr lang="da-DK" sz="900" dirty="0"/>
              <a:t> afledte konsekvenser på folkesundhed og trivsel"</a:t>
            </a:r>
          </a:p>
        </p:txBody>
      </p:sp>
    </p:spTree>
    <p:extLst>
      <p:ext uri="{BB962C8B-B14F-4D97-AF65-F5344CB8AC3E}">
        <p14:creationId xmlns:p14="http://schemas.microsoft.com/office/powerpoint/2010/main" val="1877809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C7C11BD-355F-414C-A01F-7CB6CF739CA3}"/>
              </a:ext>
            </a:extLst>
          </p:cNvPr>
          <p:cNvPicPr>
            <a:picLocks noChangeAspect="1"/>
          </p:cNvPicPr>
          <p:nvPr/>
        </p:nvPicPr>
        <p:blipFill>
          <a:blip r:embed="rId3"/>
          <a:srcRect/>
          <a:stretch/>
        </p:blipFill>
        <p:spPr>
          <a:xfrm>
            <a:off x="0" y="0"/>
            <a:ext cx="9144000" cy="5143500"/>
          </a:xfrm>
          <a:prstGeom prst="rect">
            <a:avLst/>
          </a:prstGeom>
        </p:spPr>
      </p:pic>
      <p:sp>
        <p:nvSpPr>
          <p:cNvPr id="27" name="Pladsholder til indhold 16">
            <a:extLst>
              <a:ext uri="{FF2B5EF4-FFF2-40B4-BE49-F238E27FC236}">
                <a16:creationId xmlns:a16="http://schemas.microsoft.com/office/drawing/2014/main" id="{2B3AF9F6-829B-2949-9A2E-D912B4C7A205}"/>
              </a:ext>
            </a:extLst>
          </p:cNvPr>
          <p:cNvSpPr txBox="1">
            <a:spLocks/>
          </p:cNvSpPr>
          <p:nvPr/>
        </p:nvSpPr>
        <p:spPr>
          <a:xfrm>
            <a:off x="3815745" y="2442589"/>
            <a:ext cx="1512509" cy="25832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da-DK" sz="1000" dirty="0"/>
              <a:t>Placér eget indhold her</a:t>
            </a:r>
          </a:p>
        </p:txBody>
      </p:sp>
      <p:sp>
        <p:nvSpPr>
          <p:cNvPr id="8" name="Pladsholder til indhold 16">
            <a:extLst>
              <a:ext uri="{FF2B5EF4-FFF2-40B4-BE49-F238E27FC236}">
                <a16:creationId xmlns:a16="http://schemas.microsoft.com/office/drawing/2014/main" id="{4E12DA04-3721-BF4E-B145-D1454800C8EF}"/>
              </a:ext>
            </a:extLst>
          </p:cNvPr>
          <p:cNvSpPr>
            <a:spLocks noGrp="1"/>
          </p:cNvSpPr>
          <p:nvPr>
            <p:ph idx="1"/>
          </p:nvPr>
        </p:nvSpPr>
        <p:spPr>
          <a:xfrm>
            <a:off x="177227" y="781273"/>
            <a:ext cx="1512509" cy="258322"/>
          </a:xfrm>
        </p:spPr>
        <p:txBody>
          <a:bodyPr>
            <a:normAutofit/>
          </a:bodyPr>
          <a:lstStyle/>
          <a:p>
            <a:pPr marL="0" indent="0" algn="ctr">
              <a:buNone/>
            </a:pPr>
            <a:r>
              <a:rPr lang="da-DK" sz="1000" dirty="0"/>
              <a:t>Indsæt eget logo her</a:t>
            </a:r>
          </a:p>
        </p:txBody>
      </p:sp>
    </p:spTree>
    <p:extLst>
      <p:ext uri="{BB962C8B-B14F-4D97-AF65-F5344CB8AC3E}">
        <p14:creationId xmlns:p14="http://schemas.microsoft.com/office/powerpoint/2010/main" val="1829001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C03203D-E841-DA4C-991D-399C3034F62C}"/>
              </a:ext>
            </a:extLst>
          </p:cNvPr>
          <p:cNvPicPr>
            <a:picLocks noChangeAspect="1"/>
          </p:cNvPicPr>
          <p:nvPr/>
        </p:nvPicPr>
        <p:blipFill>
          <a:blip r:embed="rId3"/>
          <a:srcRect/>
          <a:stretch/>
        </p:blipFill>
        <p:spPr>
          <a:xfrm>
            <a:off x="0" y="0"/>
            <a:ext cx="9144000" cy="5143500"/>
          </a:xfrm>
          <a:prstGeom prst="rect">
            <a:avLst/>
          </a:prstGeom>
        </p:spPr>
      </p:pic>
      <p:pic>
        <p:nvPicPr>
          <p:cNvPr id="3" name="Pladsholder til indhold 6">
            <a:extLst>
              <a:ext uri="{FF2B5EF4-FFF2-40B4-BE49-F238E27FC236}">
                <a16:creationId xmlns:a16="http://schemas.microsoft.com/office/drawing/2014/main" id="{8B60030F-BAAC-3C46-B3F8-3EF264271F6D}"/>
              </a:ext>
            </a:extLst>
          </p:cNvPr>
          <p:cNvPicPr>
            <a:picLocks noGrp="1" noChangeAspect="1"/>
          </p:cNvPicPr>
          <p:nvPr>
            <p:ph sz="half" idx="1"/>
          </p:nvPr>
        </p:nvPicPr>
        <p:blipFill rotWithShape="1">
          <a:blip r:embed="rId4"/>
          <a:srcRect l="2650" t="14707" r="6229" b="6072"/>
          <a:stretch/>
        </p:blipFill>
        <p:spPr>
          <a:xfrm>
            <a:off x="469180" y="475963"/>
            <a:ext cx="1834633" cy="1863979"/>
          </a:xfrm>
          <a:prstGeom prst="rect">
            <a:avLst/>
          </a:prstGeom>
        </p:spPr>
      </p:pic>
      <p:pic>
        <p:nvPicPr>
          <p:cNvPr id="5" name="Billede 4">
            <a:extLst>
              <a:ext uri="{FF2B5EF4-FFF2-40B4-BE49-F238E27FC236}">
                <a16:creationId xmlns:a16="http://schemas.microsoft.com/office/drawing/2014/main" id="{4EEBCC17-38F8-B34D-849F-D30546CC2876}"/>
              </a:ext>
            </a:extLst>
          </p:cNvPr>
          <p:cNvPicPr>
            <a:picLocks noChangeAspect="1"/>
          </p:cNvPicPr>
          <p:nvPr/>
        </p:nvPicPr>
        <p:blipFill rotWithShape="1">
          <a:blip r:embed="rId5"/>
          <a:srcRect l="413" t="1418" r="2445" b="1088"/>
          <a:stretch/>
        </p:blipFill>
        <p:spPr>
          <a:xfrm>
            <a:off x="2441972" y="475963"/>
            <a:ext cx="1834633" cy="2124054"/>
          </a:xfrm>
          <a:prstGeom prst="rect">
            <a:avLst/>
          </a:prstGeom>
        </p:spPr>
      </p:pic>
      <p:pic>
        <p:nvPicPr>
          <p:cNvPr id="6" name="Billede 5">
            <a:extLst>
              <a:ext uri="{FF2B5EF4-FFF2-40B4-BE49-F238E27FC236}">
                <a16:creationId xmlns:a16="http://schemas.microsoft.com/office/drawing/2014/main" id="{4220CB56-3B16-D741-9669-8CF2337383EB}"/>
              </a:ext>
            </a:extLst>
          </p:cNvPr>
          <p:cNvPicPr>
            <a:picLocks noChangeAspect="1"/>
          </p:cNvPicPr>
          <p:nvPr/>
        </p:nvPicPr>
        <p:blipFill rotWithShape="1">
          <a:blip r:embed="rId6"/>
          <a:srcRect t="678" r="1174" b="1830"/>
          <a:stretch/>
        </p:blipFill>
        <p:spPr>
          <a:xfrm>
            <a:off x="4412715" y="475963"/>
            <a:ext cx="1663095" cy="2124054"/>
          </a:xfrm>
          <a:prstGeom prst="rect">
            <a:avLst/>
          </a:prstGeom>
        </p:spPr>
      </p:pic>
      <p:pic>
        <p:nvPicPr>
          <p:cNvPr id="7" name="Billede 6">
            <a:extLst>
              <a:ext uri="{FF2B5EF4-FFF2-40B4-BE49-F238E27FC236}">
                <a16:creationId xmlns:a16="http://schemas.microsoft.com/office/drawing/2014/main" id="{06B23FB0-11AB-7543-BA9C-453FC8784F8C}"/>
              </a:ext>
            </a:extLst>
          </p:cNvPr>
          <p:cNvPicPr>
            <a:picLocks noChangeAspect="1"/>
          </p:cNvPicPr>
          <p:nvPr/>
        </p:nvPicPr>
        <p:blipFill rotWithShape="1">
          <a:blip r:embed="rId7"/>
          <a:srcRect l="2231" t="1090" r="1176" b="2899"/>
          <a:stretch/>
        </p:blipFill>
        <p:spPr>
          <a:xfrm>
            <a:off x="6211920" y="475963"/>
            <a:ext cx="2039156" cy="2091774"/>
          </a:xfrm>
          <a:prstGeom prst="rect">
            <a:avLst/>
          </a:prstGeom>
        </p:spPr>
      </p:pic>
      <p:sp>
        <p:nvSpPr>
          <p:cNvPr id="8" name="Tekstfelt 7">
            <a:extLst>
              <a:ext uri="{FF2B5EF4-FFF2-40B4-BE49-F238E27FC236}">
                <a16:creationId xmlns:a16="http://schemas.microsoft.com/office/drawing/2014/main" id="{6E37689E-BB21-B343-9788-DF7D1449C4C4}"/>
              </a:ext>
            </a:extLst>
          </p:cNvPr>
          <p:cNvSpPr txBox="1"/>
          <p:nvPr/>
        </p:nvSpPr>
        <p:spPr>
          <a:xfrm>
            <a:off x="475118" y="2938437"/>
            <a:ext cx="6418976" cy="584775"/>
          </a:xfrm>
          <a:prstGeom prst="rect">
            <a:avLst/>
          </a:prstGeom>
          <a:noFill/>
        </p:spPr>
        <p:txBody>
          <a:bodyPr wrap="square">
            <a:spAutoFit/>
          </a:bodyPr>
          <a:lstStyle/>
          <a:p>
            <a:r>
              <a:rPr lang="da-DK" sz="1600" b="1" dirty="0"/>
              <a:t>Case 1: </a:t>
            </a:r>
            <a:r>
              <a:rPr lang="da-DK" sz="1600" dirty="0"/>
              <a:t>Oplagt samarbejde for Børn- og Ungeudvalget, Sundhedsudvalget, Teknik- og Miljøudvalget og Skoleudvalget</a:t>
            </a:r>
          </a:p>
        </p:txBody>
      </p:sp>
      <p:sp>
        <p:nvSpPr>
          <p:cNvPr id="11" name="Tekstfelt 10">
            <a:extLst>
              <a:ext uri="{FF2B5EF4-FFF2-40B4-BE49-F238E27FC236}">
                <a16:creationId xmlns:a16="http://schemas.microsoft.com/office/drawing/2014/main" id="{74F99973-D3A2-6045-9EC5-5619E67B0A23}"/>
              </a:ext>
            </a:extLst>
          </p:cNvPr>
          <p:cNvSpPr txBox="1"/>
          <p:nvPr/>
        </p:nvSpPr>
        <p:spPr>
          <a:xfrm>
            <a:off x="475118" y="2938437"/>
            <a:ext cx="6545307" cy="584775"/>
          </a:xfrm>
          <a:prstGeom prst="rect">
            <a:avLst/>
          </a:prstGeom>
          <a:noFill/>
        </p:spPr>
        <p:txBody>
          <a:bodyPr wrap="square">
            <a:spAutoFit/>
          </a:bodyPr>
          <a:lstStyle/>
          <a:p>
            <a:r>
              <a:rPr lang="da-DK" sz="1600" b="1" dirty="0"/>
              <a:t>Case 2: </a:t>
            </a:r>
            <a:r>
              <a:rPr lang="da-DK" sz="1600" dirty="0"/>
              <a:t>Oplagt samarbejde mellem Socialudvalget, Kultur- og Fritidsudvalget, Sundhedsudvalget</a:t>
            </a:r>
          </a:p>
        </p:txBody>
      </p:sp>
      <p:sp>
        <p:nvSpPr>
          <p:cNvPr id="12" name="Tekstfelt 11">
            <a:extLst>
              <a:ext uri="{FF2B5EF4-FFF2-40B4-BE49-F238E27FC236}">
                <a16:creationId xmlns:a16="http://schemas.microsoft.com/office/drawing/2014/main" id="{B8CB9C98-A8B1-2D4A-BBCF-51297026BE1E}"/>
              </a:ext>
            </a:extLst>
          </p:cNvPr>
          <p:cNvSpPr txBox="1"/>
          <p:nvPr/>
        </p:nvSpPr>
        <p:spPr>
          <a:xfrm>
            <a:off x="475118" y="2938437"/>
            <a:ext cx="6418976" cy="338554"/>
          </a:xfrm>
          <a:prstGeom prst="rect">
            <a:avLst/>
          </a:prstGeom>
          <a:noFill/>
        </p:spPr>
        <p:txBody>
          <a:bodyPr wrap="square">
            <a:spAutoFit/>
          </a:bodyPr>
          <a:lstStyle/>
          <a:p>
            <a:r>
              <a:rPr lang="da-DK" sz="1600" b="1" dirty="0"/>
              <a:t>Case 3: </a:t>
            </a:r>
            <a:r>
              <a:rPr lang="da-DK" sz="1600" dirty="0"/>
              <a:t>Sag i Byrådet foranlediget af Sundhedsudvalget</a:t>
            </a:r>
          </a:p>
        </p:txBody>
      </p:sp>
      <p:sp>
        <p:nvSpPr>
          <p:cNvPr id="13" name="Tekstfelt 12">
            <a:extLst>
              <a:ext uri="{FF2B5EF4-FFF2-40B4-BE49-F238E27FC236}">
                <a16:creationId xmlns:a16="http://schemas.microsoft.com/office/drawing/2014/main" id="{94502361-0E4C-DF46-9FB1-A081B898B294}"/>
              </a:ext>
            </a:extLst>
          </p:cNvPr>
          <p:cNvSpPr txBox="1"/>
          <p:nvPr/>
        </p:nvSpPr>
        <p:spPr>
          <a:xfrm>
            <a:off x="475118" y="2938437"/>
            <a:ext cx="7158918" cy="338554"/>
          </a:xfrm>
          <a:prstGeom prst="rect">
            <a:avLst/>
          </a:prstGeom>
          <a:noFill/>
        </p:spPr>
        <p:txBody>
          <a:bodyPr wrap="square">
            <a:spAutoFit/>
          </a:bodyPr>
          <a:lstStyle/>
          <a:p>
            <a:r>
              <a:rPr lang="da-DK" sz="1600" b="1" dirty="0"/>
              <a:t>Case 4: </a:t>
            </a:r>
            <a:r>
              <a:rPr lang="da-DK" sz="1600" dirty="0"/>
              <a:t>Oplagt samarbejde mellem Socialudvalget, Sundhedsudvalget, Skoleudvalget</a:t>
            </a:r>
          </a:p>
        </p:txBody>
      </p:sp>
      <p:pic>
        <p:nvPicPr>
          <p:cNvPr id="18" name="Billede 17">
            <a:extLst>
              <a:ext uri="{FF2B5EF4-FFF2-40B4-BE49-F238E27FC236}">
                <a16:creationId xmlns:a16="http://schemas.microsoft.com/office/drawing/2014/main" id="{AB1CFCF3-7085-CE49-BE2F-6A2E6026499B}"/>
              </a:ext>
            </a:extLst>
          </p:cNvPr>
          <p:cNvPicPr>
            <a:picLocks noChangeAspect="1"/>
          </p:cNvPicPr>
          <p:nvPr/>
        </p:nvPicPr>
        <p:blipFill>
          <a:blip r:embed="rId8"/>
          <a:srcRect/>
          <a:stretch/>
        </p:blipFill>
        <p:spPr>
          <a:xfrm>
            <a:off x="2066232" y="3415019"/>
            <a:ext cx="1554971" cy="1283469"/>
          </a:xfrm>
          <a:prstGeom prst="rect">
            <a:avLst/>
          </a:prstGeom>
        </p:spPr>
      </p:pic>
      <p:pic>
        <p:nvPicPr>
          <p:cNvPr id="23" name="Billede 22">
            <a:extLst>
              <a:ext uri="{FF2B5EF4-FFF2-40B4-BE49-F238E27FC236}">
                <a16:creationId xmlns:a16="http://schemas.microsoft.com/office/drawing/2014/main" id="{815B88DB-AADC-0642-9434-25D9ADCB77C5}"/>
              </a:ext>
            </a:extLst>
          </p:cNvPr>
          <p:cNvPicPr>
            <a:picLocks noChangeAspect="1"/>
          </p:cNvPicPr>
          <p:nvPr/>
        </p:nvPicPr>
        <p:blipFill>
          <a:blip r:embed="rId9"/>
          <a:srcRect/>
          <a:stretch/>
        </p:blipFill>
        <p:spPr>
          <a:xfrm>
            <a:off x="4357779" y="3304011"/>
            <a:ext cx="1131170" cy="1505485"/>
          </a:xfrm>
          <a:prstGeom prst="rect">
            <a:avLst/>
          </a:prstGeom>
        </p:spPr>
      </p:pic>
      <p:pic>
        <p:nvPicPr>
          <p:cNvPr id="34" name="Billede 33">
            <a:extLst>
              <a:ext uri="{FF2B5EF4-FFF2-40B4-BE49-F238E27FC236}">
                <a16:creationId xmlns:a16="http://schemas.microsoft.com/office/drawing/2014/main" id="{C2A772A1-8B35-014C-B37A-1DDCF934307A}"/>
              </a:ext>
            </a:extLst>
          </p:cNvPr>
          <p:cNvPicPr>
            <a:picLocks noChangeAspect="1"/>
          </p:cNvPicPr>
          <p:nvPr/>
        </p:nvPicPr>
        <p:blipFill>
          <a:blip r:embed="rId10"/>
          <a:srcRect/>
          <a:stretch/>
        </p:blipFill>
        <p:spPr>
          <a:xfrm>
            <a:off x="6313278" y="3640358"/>
            <a:ext cx="1438781" cy="832791"/>
          </a:xfrm>
          <a:prstGeom prst="rect">
            <a:avLst/>
          </a:prstGeom>
        </p:spPr>
      </p:pic>
      <p:pic>
        <p:nvPicPr>
          <p:cNvPr id="29" name="Billede 28">
            <a:extLst>
              <a:ext uri="{FF2B5EF4-FFF2-40B4-BE49-F238E27FC236}">
                <a16:creationId xmlns:a16="http://schemas.microsoft.com/office/drawing/2014/main" id="{0510DBF3-9248-1E40-A6CC-FC40A71DCDD1}"/>
              </a:ext>
            </a:extLst>
          </p:cNvPr>
          <p:cNvPicPr>
            <a:picLocks noChangeAspect="1"/>
          </p:cNvPicPr>
          <p:nvPr/>
        </p:nvPicPr>
        <p:blipFill>
          <a:blip r:embed="rId11"/>
          <a:srcRect/>
          <a:stretch/>
        </p:blipFill>
        <p:spPr>
          <a:xfrm>
            <a:off x="531075" y="3422391"/>
            <a:ext cx="1321442" cy="1268725"/>
          </a:xfrm>
          <a:prstGeom prst="rect">
            <a:avLst/>
          </a:prstGeom>
        </p:spPr>
      </p:pic>
      <p:pic>
        <p:nvPicPr>
          <p:cNvPr id="33" name="Billede 32">
            <a:extLst>
              <a:ext uri="{FF2B5EF4-FFF2-40B4-BE49-F238E27FC236}">
                <a16:creationId xmlns:a16="http://schemas.microsoft.com/office/drawing/2014/main" id="{CEB6A333-17B4-454C-A685-F94528C7925D}"/>
              </a:ext>
            </a:extLst>
          </p:cNvPr>
          <p:cNvPicPr>
            <a:picLocks noChangeAspect="1"/>
          </p:cNvPicPr>
          <p:nvPr/>
        </p:nvPicPr>
        <p:blipFill>
          <a:blip r:embed="rId12"/>
          <a:srcRect/>
          <a:stretch/>
        </p:blipFill>
        <p:spPr>
          <a:xfrm>
            <a:off x="2499047" y="3537399"/>
            <a:ext cx="875693" cy="1038709"/>
          </a:xfrm>
          <a:prstGeom prst="rect">
            <a:avLst/>
          </a:prstGeom>
        </p:spPr>
      </p:pic>
      <p:pic>
        <p:nvPicPr>
          <p:cNvPr id="35" name="Billede 34">
            <a:extLst>
              <a:ext uri="{FF2B5EF4-FFF2-40B4-BE49-F238E27FC236}">
                <a16:creationId xmlns:a16="http://schemas.microsoft.com/office/drawing/2014/main" id="{CE2F1954-E4A6-0144-9DCB-716EB25736E5}"/>
              </a:ext>
            </a:extLst>
          </p:cNvPr>
          <p:cNvPicPr>
            <a:picLocks noChangeAspect="1"/>
          </p:cNvPicPr>
          <p:nvPr/>
        </p:nvPicPr>
        <p:blipFill>
          <a:blip r:embed="rId13"/>
          <a:stretch>
            <a:fillRect/>
          </a:stretch>
        </p:blipFill>
        <p:spPr>
          <a:xfrm>
            <a:off x="4114283" y="3561312"/>
            <a:ext cx="1361899" cy="990883"/>
          </a:xfrm>
          <a:prstGeom prst="rect">
            <a:avLst/>
          </a:prstGeom>
        </p:spPr>
      </p:pic>
    </p:spTree>
    <p:extLst>
      <p:ext uri="{BB962C8B-B14F-4D97-AF65-F5344CB8AC3E}">
        <p14:creationId xmlns:p14="http://schemas.microsoft.com/office/powerpoint/2010/main" val="98726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9" presetClass="emph" presetSubtype="0" nodeType="withEffect">
                                  <p:stCondLst>
                                    <p:cond delay="0"/>
                                  </p:stCondLst>
                                  <p:childTnLst>
                                    <p:set>
                                      <p:cBhvr>
                                        <p:cTn id="16" dur="indefinite"/>
                                        <p:tgtEl>
                                          <p:spTgt spid="5"/>
                                        </p:tgtEl>
                                        <p:attrNameLst>
                                          <p:attrName>style.opacity</p:attrName>
                                        </p:attrNameLst>
                                      </p:cBhvr>
                                      <p:to>
                                        <p:strVal val="0.5"/>
                                      </p:to>
                                    </p:set>
                                    <p:animEffect filter="image" prLst="opacity: 0.5">
                                      <p:cBhvr rctx="IE">
                                        <p:cTn id="17" dur="indefinite"/>
                                        <p:tgtEl>
                                          <p:spTgt spid="5"/>
                                        </p:tgtEl>
                                      </p:cBhvr>
                                    </p:animEffect>
                                  </p:childTnLst>
                                </p:cTn>
                              </p:par>
                              <p:par>
                                <p:cTn id="18" presetID="9" presetClass="emph" presetSubtype="0" nodeType="withEffect">
                                  <p:stCondLst>
                                    <p:cond delay="0"/>
                                  </p:stCondLst>
                                  <p:childTnLst>
                                    <p:set>
                                      <p:cBhvr>
                                        <p:cTn id="19" dur="indefinite"/>
                                        <p:tgtEl>
                                          <p:spTgt spid="6"/>
                                        </p:tgtEl>
                                        <p:attrNameLst>
                                          <p:attrName>style.opacity</p:attrName>
                                        </p:attrNameLst>
                                      </p:cBhvr>
                                      <p:to>
                                        <p:strVal val="0.5"/>
                                      </p:to>
                                    </p:set>
                                    <p:animEffect filter="image" prLst="opacity: 0.5">
                                      <p:cBhvr rctx="IE">
                                        <p:cTn id="20" dur="indefinite"/>
                                        <p:tgtEl>
                                          <p:spTgt spid="6"/>
                                        </p:tgtEl>
                                      </p:cBhvr>
                                    </p:animEffect>
                                  </p:childTnLst>
                                </p:cTn>
                              </p:par>
                              <p:par>
                                <p:cTn id="21" presetID="9" presetClass="emph" presetSubtype="0" nodeType="withEffect">
                                  <p:stCondLst>
                                    <p:cond delay="0"/>
                                  </p:stCondLst>
                                  <p:childTnLst>
                                    <p:set>
                                      <p:cBhvr>
                                        <p:cTn id="22" dur="indefinite"/>
                                        <p:tgtEl>
                                          <p:spTgt spid="7"/>
                                        </p:tgtEl>
                                        <p:attrNameLst>
                                          <p:attrName>style.opacity</p:attrName>
                                        </p:attrNameLst>
                                      </p:cBhvr>
                                      <p:to>
                                        <p:strVal val="0.5"/>
                                      </p:to>
                                    </p:set>
                                    <p:animEffect filter="image" prLst="opacity: 0.5">
                                      <p:cBhvr rctx="IE">
                                        <p:cTn id="23" dur="indefinite"/>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9" presetClass="emph" presetSubtype="0" nodeType="withEffect">
                                  <p:stCondLst>
                                    <p:cond delay="0"/>
                                  </p:stCondLst>
                                  <p:childTnLst>
                                    <p:set>
                                      <p:cBhvr>
                                        <p:cTn id="33" dur="indefinite"/>
                                        <p:tgtEl>
                                          <p:spTgt spid="18"/>
                                        </p:tgtEl>
                                        <p:attrNameLst>
                                          <p:attrName>style.opacity</p:attrName>
                                        </p:attrNameLst>
                                      </p:cBhvr>
                                      <p:to>
                                        <p:strVal val="0"/>
                                      </p:to>
                                    </p:set>
                                    <p:animEffect filter="image" prLst="opacity: 0">
                                      <p:cBhvr rctx="IE">
                                        <p:cTn id="34" dur="indefinite"/>
                                        <p:tgtEl>
                                          <p:spTgt spid="18"/>
                                        </p:tgtEl>
                                      </p:cBhvr>
                                    </p:animEffect>
                                  </p:childTnLst>
                                </p:cTn>
                              </p:par>
                              <p:par>
                                <p:cTn id="35" presetID="9" presetClass="emph" presetSubtype="0" nodeType="withEffect">
                                  <p:stCondLst>
                                    <p:cond delay="0"/>
                                  </p:stCondLst>
                                  <p:childTnLst>
                                    <p:set>
                                      <p:cBhvr>
                                        <p:cTn id="36" dur="indefinite"/>
                                        <p:tgtEl>
                                          <p:spTgt spid="23"/>
                                        </p:tgtEl>
                                        <p:attrNameLst>
                                          <p:attrName>style.opacity</p:attrName>
                                        </p:attrNameLst>
                                      </p:cBhvr>
                                      <p:to>
                                        <p:strVal val="0"/>
                                      </p:to>
                                    </p:set>
                                    <p:animEffect filter="image" prLst="opacity: 0">
                                      <p:cBhvr rctx="IE">
                                        <p:cTn id="37" dur="indefinite"/>
                                        <p:tgtEl>
                                          <p:spTgt spid="23"/>
                                        </p:tgtEl>
                                      </p:cBhvr>
                                    </p:animEffect>
                                  </p:childTnLst>
                                </p:cTn>
                              </p:par>
                              <p:par>
                                <p:cTn id="38" presetID="9" presetClass="emph" presetSubtype="0" nodeType="withEffect">
                                  <p:stCondLst>
                                    <p:cond delay="0"/>
                                  </p:stCondLst>
                                  <p:childTnLst>
                                    <p:set>
                                      <p:cBhvr>
                                        <p:cTn id="39" dur="indefinite"/>
                                        <p:tgtEl>
                                          <p:spTgt spid="5"/>
                                        </p:tgtEl>
                                        <p:attrNameLst>
                                          <p:attrName>style.opacity</p:attrName>
                                        </p:attrNameLst>
                                      </p:cBhvr>
                                      <p:to>
                                        <p:strVal val="1"/>
                                      </p:to>
                                    </p:set>
                                    <p:animEffect filter="image" prLst="opacity: 1">
                                      <p:cBhvr rctx="IE">
                                        <p:cTn id="40" dur="indefinite"/>
                                        <p:tgtEl>
                                          <p:spTgt spid="5"/>
                                        </p:tgtEl>
                                      </p:cBhvr>
                                    </p:animEffect>
                                  </p:childTnLst>
                                </p:cTn>
                              </p:par>
                              <p:par>
                                <p:cTn id="41" presetID="9" presetClass="emph" presetSubtype="0" grpId="1" nodeType="withEffect">
                                  <p:stCondLst>
                                    <p:cond delay="0"/>
                                  </p:stCondLst>
                                  <p:childTnLst>
                                    <p:set>
                                      <p:cBhvr>
                                        <p:cTn id="42" dur="indefinite"/>
                                        <p:tgtEl>
                                          <p:spTgt spid="8"/>
                                        </p:tgtEl>
                                        <p:attrNameLst>
                                          <p:attrName>style.opacity</p:attrName>
                                        </p:attrNameLst>
                                      </p:cBhvr>
                                      <p:to>
                                        <p:strVal val="0"/>
                                      </p:to>
                                    </p:set>
                                    <p:animEffect filter="image" prLst="opacity: 0">
                                      <p:cBhvr rctx="IE">
                                        <p:cTn id="43" dur="indefinite"/>
                                        <p:tgtEl>
                                          <p:spTgt spid="8"/>
                                        </p:tgtEl>
                                      </p:cBhvr>
                                    </p:animEffect>
                                  </p:childTnLst>
                                </p:cTn>
                              </p:par>
                              <p:par>
                                <p:cTn id="44" presetID="9" presetClass="emph" presetSubtype="0" nodeType="withEffect">
                                  <p:stCondLst>
                                    <p:cond delay="0"/>
                                  </p:stCondLst>
                                  <p:childTnLst>
                                    <p:set>
                                      <p:cBhvr>
                                        <p:cTn id="45" dur="indefinite"/>
                                        <p:tgtEl>
                                          <p:spTgt spid="3"/>
                                        </p:tgtEl>
                                        <p:attrNameLst>
                                          <p:attrName>style.opacity</p:attrName>
                                        </p:attrNameLst>
                                      </p:cBhvr>
                                      <p:to>
                                        <p:strVal val="0.5"/>
                                      </p:to>
                                    </p:set>
                                    <p:animEffect filter="image" prLst="opacity: 0.5">
                                      <p:cBhvr rctx="IE">
                                        <p:cTn id="46" dur="indefinite"/>
                                        <p:tgtEl>
                                          <p:spTgt spid="3"/>
                                        </p:tgtEl>
                                      </p:cBhvr>
                                    </p:animEffect>
                                  </p:childTnLst>
                                </p:cTn>
                              </p:par>
                              <p:par>
                                <p:cTn id="47" presetID="9" presetClass="emph" presetSubtype="0" nodeType="withEffect">
                                  <p:stCondLst>
                                    <p:cond delay="0"/>
                                  </p:stCondLst>
                                  <p:childTnLst>
                                    <p:set>
                                      <p:cBhvr>
                                        <p:cTn id="48" dur="indefinite"/>
                                        <p:tgtEl>
                                          <p:spTgt spid="34"/>
                                        </p:tgtEl>
                                        <p:attrNameLst>
                                          <p:attrName>style.opacity</p:attrName>
                                        </p:attrNameLst>
                                      </p:cBhvr>
                                      <p:to>
                                        <p:strVal val="0"/>
                                      </p:to>
                                    </p:set>
                                    <p:animEffect filter="image" prLst="opacity: 0">
                                      <p:cBhvr rctx="IE">
                                        <p:cTn id="49" dur="indefinite"/>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9" presetClass="emph" presetSubtype="0" nodeType="withEffect">
                                  <p:stCondLst>
                                    <p:cond delay="0"/>
                                  </p:stCondLst>
                                  <p:childTnLst>
                                    <p:set>
                                      <p:cBhvr>
                                        <p:cTn id="55" dur="indefinite"/>
                                        <p:tgtEl>
                                          <p:spTgt spid="6"/>
                                        </p:tgtEl>
                                        <p:attrNameLst>
                                          <p:attrName>style.opacity</p:attrName>
                                        </p:attrNameLst>
                                      </p:cBhvr>
                                      <p:to>
                                        <p:strVal val="1"/>
                                      </p:to>
                                    </p:set>
                                    <p:animEffect filter="image" prLst="opacity: 1">
                                      <p:cBhvr rctx="IE">
                                        <p:cTn id="56" dur="indefinite"/>
                                        <p:tgtEl>
                                          <p:spTgt spid="6"/>
                                        </p:tgtEl>
                                      </p:cBhvr>
                                    </p:animEffect>
                                  </p:childTnLst>
                                </p:cTn>
                              </p:par>
                              <p:par>
                                <p:cTn id="57" presetID="9" presetClass="emph" presetSubtype="0" grpId="1" nodeType="withEffect">
                                  <p:stCondLst>
                                    <p:cond delay="0"/>
                                  </p:stCondLst>
                                  <p:childTnLst>
                                    <p:set>
                                      <p:cBhvr>
                                        <p:cTn id="58" dur="indefinite"/>
                                        <p:tgtEl>
                                          <p:spTgt spid="11"/>
                                        </p:tgtEl>
                                        <p:attrNameLst>
                                          <p:attrName>style.opacity</p:attrName>
                                        </p:attrNameLst>
                                      </p:cBhvr>
                                      <p:to>
                                        <p:strVal val="0"/>
                                      </p:to>
                                    </p:set>
                                    <p:animEffect filter="image" prLst="opacity: 0">
                                      <p:cBhvr rctx="IE">
                                        <p:cTn id="59" dur="indefinite"/>
                                        <p:tgtEl>
                                          <p:spTgt spid="11"/>
                                        </p:tgtEl>
                                      </p:cBhvr>
                                    </p:animEffect>
                                  </p:childTnLst>
                                </p:cTn>
                              </p:par>
                              <p:par>
                                <p:cTn id="60" presetID="9" presetClass="emph" presetSubtype="0" nodeType="withEffect">
                                  <p:stCondLst>
                                    <p:cond delay="0"/>
                                  </p:stCondLst>
                                  <p:childTnLst>
                                    <p:set>
                                      <p:cBhvr>
                                        <p:cTn id="61" dur="indefinite"/>
                                        <p:tgtEl>
                                          <p:spTgt spid="5"/>
                                        </p:tgtEl>
                                        <p:attrNameLst>
                                          <p:attrName>style.opacity</p:attrName>
                                        </p:attrNameLst>
                                      </p:cBhvr>
                                      <p:to>
                                        <p:strVal val="0.5"/>
                                      </p:to>
                                    </p:set>
                                    <p:animEffect filter="image" prLst="opacity: 0.5">
                                      <p:cBhvr rctx="IE">
                                        <p:cTn id="62" dur="indefinite"/>
                                        <p:tgtEl>
                                          <p:spTgt spid="5"/>
                                        </p:tgtEl>
                                      </p:cBhvr>
                                    </p:animEffect>
                                  </p:childTnLst>
                                </p:cTn>
                              </p:par>
                              <p:par>
                                <p:cTn id="63" presetID="9" presetClass="emph" presetSubtype="0" nodeType="withEffect">
                                  <p:stCondLst>
                                    <p:cond delay="0"/>
                                  </p:stCondLst>
                                  <p:endCondLst>
                                    <p:cond evt="onNext" delay="0">
                                      <p:tgtEl>
                                        <p:sldTgt/>
                                      </p:tgtEl>
                                    </p:cond>
                                  </p:endCondLst>
                                  <p:childTnLst>
                                    <p:set>
                                      <p:cBhvr>
                                        <p:cTn id="64" dur="indefinite"/>
                                        <p:tgtEl>
                                          <p:spTgt spid="33"/>
                                        </p:tgtEl>
                                        <p:attrNameLst>
                                          <p:attrName>style.opacity</p:attrName>
                                        </p:attrNameLst>
                                      </p:cBhvr>
                                      <p:to>
                                        <p:strVal val="0"/>
                                      </p:to>
                                    </p:set>
                                    <p:animEffect filter="image" prLst="opacity: 0">
                                      <p:cBhvr rctx="IE">
                                        <p:cTn id="65" dur="indefinite"/>
                                        <p:tgtEl>
                                          <p:spTgt spid="33"/>
                                        </p:tgtEl>
                                      </p:cBhvr>
                                    </p:animEffect>
                                  </p:childTnLst>
                                </p:cTn>
                              </p:par>
                              <p:par>
                                <p:cTn id="66" presetID="9" presetClass="emph" presetSubtype="0" nodeType="withEffect">
                                  <p:stCondLst>
                                    <p:cond delay="0"/>
                                  </p:stCondLst>
                                  <p:childTnLst>
                                    <p:set>
                                      <p:cBhvr>
                                        <p:cTn id="67" dur="indefinite"/>
                                        <p:tgtEl>
                                          <p:spTgt spid="35"/>
                                        </p:tgtEl>
                                        <p:attrNameLst>
                                          <p:attrName>style.opacity</p:attrName>
                                        </p:attrNameLst>
                                      </p:cBhvr>
                                      <p:to>
                                        <p:strVal val="0"/>
                                      </p:to>
                                    </p:set>
                                    <p:animEffect filter="image" prLst="opacity: 0">
                                      <p:cBhvr rctx="IE">
                                        <p:cTn id="68" dur="indefinite"/>
                                        <p:tgtEl>
                                          <p:spTgt spid="3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9" presetClass="emph" presetSubtype="0" grpId="1" nodeType="withEffect">
                                  <p:stCondLst>
                                    <p:cond delay="0"/>
                                  </p:stCondLst>
                                  <p:childTnLst>
                                    <p:set>
                                      <p:cBhvr>
                                        <p:cTn id="76" dur="indefinite"/>
                                        <p:tgtEl>
                                          <p:spTgt spid="12"/>
                                        </p:tgtEl>
                                        <p:attrNameLst>
                                          <p:attrName>style.opacity</p:attrName>
                                        </p:attrNameLst>
                                      </p:cBhvr>
                                      <p:to>
                                        <p:strVal val="0"/>
                                      </p:to>
                                    </p:set>
                                    <p:animEffect filter="image" prLst="opacity: 0">
                                      <p:cBhvr rctx="IE">
                                        <p:cTn id="77" dur="indefinite"/>
                                        <p:tgtEl>
                                          <p:spTgt spid="12"/>
                                        </p:tgtEl>
                                      </p:cBhvr>
                                    </p:animEffect>
                                  </p:childTnLst>
                                </p:cTn>
                              </p:par>
                              <p:par>
                                <p:cTn id="78" presetID="9" presetClass="emph" presetSubtype="0" nodeType="withEffect">
                                  <p:stCondLst>
                                    <p:cond delay="0"/>
                                  </p:stCondLst>
                                  <p:childTnLst>
                                    <p:set>
                                      <p:cBhvr>
                                        <p:cTn id="79" dur="indefinite"/>
                                        <p:tgtEl>
                                          <p:spTgt spid="6"/>
                                        </p:tgtEl>
                                        <p:attrNameLst>
                                          <p:attrName>style.opacity</p:attrName>
                                        </p:attrNameLst>
                                      </p:cBhvr>
                                      <p:to>
                                        <p:strVal val="0.5"/>
                                      </p:to>
                                    </p:set>
                                    <p:animEffect filter="image" prLst="opacity: 0.5">
                                      <p:cBhvr rctx="IE">
                                        <p:cTn id="80" dur="indefinite"/>
                                        <p:tgtEl>
                                          <p:spTgt spid="6"/>
                                        </p:tgtEl>
                                      </p:cBhvr>
                                    </p:animEffect>
                                  </p:childTnLst>
                                </p:cTn>
                              </p:par>
                              <p:par>
                                <p:cTn id="81" presetID="9" presetClass="emph" presetSubtype="0" nodeType="withEffect">
                                  <p:stCondLst>
                                    <p:cond delay="0"/>
                                  </p:stCondLst>
                                  <p:childTnLst>
                                    <p:set>
                                      <p:cBhvr>
                                        <p:cTn id="82" dur="indefinite"/>
                                        <p:tgtEl>
                                          <p:spTgt spid="7"/>
                                        </p:tgtEl>
                                        <p:attrNameLst>
                                          <p:attrName>style.opacity</p:attrName>
                                        </p:attrNameLst>
                                      </p:cBhvr>
                                      <p:to>
                                        <p:strVal val="1"/>
                                      </p:to>
                                    </p:set>
                                    <p:animEffect filter="image" prLst="opacity: 1">
                                      <p:cBhvr rctx="IE">
                                        <p:cTn id="83" dur="indefinite"/>
                                        <p:tgtEl>
                                          <p:spTgt spid="7"/>
                                        </p:tgtEl>
                                      </p:cBhvr>
                                    </p:animEffect>
                                  </p:childTnLst>
                                </p:cTn>
                              </p:par>
                              <p:par>
                                <p:cTn id="84" presetID="9" presetClass="emph" presetSubtype="0" nodeType="withEffect">
                                  <p:stCondLst>
                                    <p:cond delay="0"/>
                                  </p:stCondLst>
                                  <p:childTnLst>
                                    <p:set>
                                      <p:cBhvr>
                                        <p:cTn id="85" dur="indefinite"/>
                                        <p:tgtEl>
                                          <p:spTgt spid="23"/>
                                        </p:tgtEl>
                                        <p:attrNameLst>
                                          <p:attrName>style.opacity</p:attrName>
                                        </p:attrNameLst>
                                      </p:cBhvr>
                                      <p:to>
                                        <p:strVal val="1"/>
                                      </p:to>
                                    </p:set>
                                    <p:animEffect filter="image" prLst="opacity: 1">
                                      <p:cBhvr rctx="IE">
                                        <p:cTn id="86" dur="indefinite"/>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1" grpId="1"/>
      <p:bldP spid="12" grpId="0"/>
      <p:bldP spid="12" grpId="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C03203D-E841-DA4C-991D-399C3034F62C}"/>
              </a:ext>
            </a:extLst>
          </p:cNvPr>
          <p:cNvPicPr>
            <a:picLocks noChangeAspect="1"/>
          </p:cNvPicPr>
          <p:nvPr/>
        </p:nvPicPr>
        <p:blipFill>
          <a:blip r:embed="rId3"/>
          <a:srcRect/>
          <a:stretch/>
        </p:blipFill>
        <p:spPr>
          <a:xfrm>
            <a:off x="-64893" y="5899"/>
            <a:ext cx="9144000" cy="5143500"/>
          </a:xfrm>
          <a:prstGeom prst="rect">
            <a:avLst/>
          </a:prstGeom>
        </p:spPr>
      </p:pic>
      <p:pic>
        <p:nvPicPr>
          <p:cNvPr id="3" name="Pladsholder til indhold 7">
            <a:extLst>
              <a:ext uri="{FF2B5EF4-FFF2-40B4-BE49-F238E27FC236}">
                <a16:creationId xmlns:a16="http://schemas.microsoft.com/office/drawing/2014/main" id="{0542CF80-410C-6D40-9FD4-4ADFAFBF5FC9}"/>
              </a:ext>
            </a:extLst>
          </p:cNvPr>
          <p:cNvPicPr>
            <a:picLocks noChangeAspect="1"/>
          </p:cNvPicPr>
          <p:nvPr/>
        </p:nvPicPr>
        <p:blipFill rotWithShape="1">
          <a:blip r:embed="rId4"/>
          <a:srcRect l="725" t="2069" r="3049" b="4767"/>
          <a:stretch/>
        </p:blipFill>
        <p:spPr>
          <a:xfrm>
            <a:off x="468000" y="475200"/>
            <a:ext cx="1627101" cy="1539827"/>
          </a:xfrm>
          <a:prstGeom prst="rect">
            <a:avLst/>
          </a:prstGeom>
        </p:spPr>
      </p:pic>
      <p:pic>
        <p:nvPicPr>
          <p:cNvPr id="5" name="Billede 4">
            <a:extLst>
              <a:ext uri="{FF2B5EF4-FFF2-40B4-BE49-F238E27FC236}">
                <a16:creationId xmlns:a16="http://schemas.microsoft.com/office/drawing/2014/main" id="{1FA9DBB8-3244-F34A-8245-0A64D909D8A1}"/>
              </a:ext>
            </a:extLst>
          </p:cNvPr>
          <p:cNvPicPr>
            <a:picLocks noChangeAspect="1"/>
          </p:cNvPicPr>
          <p:nvPr/>
        </p:nvPicPr>
        <p:blipFill rotWithShape="1">
          <a:blip r:embed="rId5"/>
          <a:srcRect l="289" t="845" r="-289" b="1045"/>
          <a:stretch/>
        </p:blipFill>
        <p:spPr>
          <a:xfrm>
            <a:off x="2181331" y="475200"/>
            <a:ext cx="1417264" cy="1775616"/>
          </a:xfrm>
          <a:prstGeom prst="rect">
            <a:avLst/>
          </a:prstGeom>
        </p:spPr>
      </p:pic>
      <p:pic>
        <p:nvPicPr>
          <p:cNvPr id="6" name="Billede 5">
            <a:extLst>
              <a:ext uri="{FF2B5EF4-FFF2-40B4-BE49-F238E27FC236}">
                <a16:creationId xmlns:a16="http://schemas.microsoft.com/office/drawing/2014/main" id="{7833FE59-AD23-5248-9022-F7AEB6A0746D}"/>
              </a:ext>
            </a:extLst>
          </p:cNvPr>
          <p:cNvPicPr>
            <a:picLocks noChangeAspect="1"/>
          </p:cNvPicPr>
          <p:nvPr/>
        </p:nvPicPr>
        <p:blipFill rotWithShape="1">
          <a:blip r:embed="rId6"/>
          <a:srcRect l="2147" t="-1" r="1815" b="418"/>
          <a:stretch/>
        </p:blipFill>
        <p:spPr>
          <a:xfrm>
            <a:off x="3672277" y="475200"/>
            <a:ext cx="1417264" cy="1802263"/>
          </a:xfrm>
          <a:prstGeom prst="rect">
            <a:avLst/>
          </a:prstGeom>
        </p:spPr>
      </p:pic>
      <p:pic>
        <p:nvPicPr>
          <p:cNvPr id="7" name="Billede 6">
            <a:extLst>
              <a:ext uri="{FF2B5EF4-FFF2-40B4-BE49-F238E27FC236}">
                <a16:creationId xmlns:a16="http://schemas.microsoft.com/office/drawing/2014/main" id="{949AD0AD-02F0-0541-BA20-FEE8FD01CA1B}"/>
              </a:ext>
            </a:extLst>
          </p:cNvPr>
          <p:cNvPicPr>
            <a:picLocks noChangeAspect="1"/>
          </p:cNvPicPr>
          <p:nvPr/>
        </p:nvPicPr>
        <p:blipFill rotWithShape="1">
          <a:blip r:embed="rId7"/>
          <a:srcRect l="1200" t="1" r="1763" b="1819"/>
          <a:stretch/>
        </p:blipFill>
        <p:spPr>
          <a:xfrm>
            <a:off x="5163223" y="475200"/>
            <a:ext cx="1673331" cy="1574027"/>
          </a:xfrm>
          <a:prstGeom prst="rect">
            <a:avLst/>
          </a:prstGeom>
        </p:spPr>
      </p:pic>
      <p:pic>
        <p:nvPicPr>
          <p:cNvPr id="8" name="Billede 7">
            <a:extLst>
              <a:ext uri="{FF2B5EF4-FFF2-40B4-BE49-F238E27FC236}">
                <a16:creationId xmlns:a16="http://schemas.microsoft.com/office/drawing/2014/main" id="{3BDA6027-EAFD-5B4B-BAE4-DC28612A1D66}"/>
              </a:ext>
            </a:extLst>
          </p:cNvPr>
          <p:cNvPicPr>
            <a:picLocks noChangeAspect="1"/>
          </p:cNvPicPr>
          <p:nvPr/>
        </p:nvPicPr>
        <p:blipFill rotWithShape="1">
          <a:blip r:embed="rId8"/>
          <a:srcRect t="1763"/>
          <a:stretch/>
        </p:blipFill>
        <p:spPr>
          <a:xfrm>
            <a:off x="6910236" y="475200"/>
            <a:ext cx="1724418" cy="1905770"/>
          </a:xfrm>
          <a:prstGeom prst="rect">
            <a:avLst/>
          </a:prstGeom>
        </p:spPr>
      </p:pic>
      <p:sp>
        <p:nvSpPr>
          <p:cNvPr id="9" name="Tekstfelt 8">
            <a:extLst>
              <a:ext uri="{FF2B5EF4-FFF2-40B4-BE49-F238E27FC236}">
                <a16:creationId xmlns:a16="http://schemas.microsoft.com/office/drawing/2014/main" id="{02C4EC90-4219-6E47-B5F6-C634AB5E9055}"/>
              </a:ext>
            </a:extLst>
          </p:cNvPr>
          <p:cNvSpPr txBox="1"/>
          <p:nvPr/>
        </p:nvSpPr>
        <p:spPr>
          <a:xfrm>
            <a:off x="475200" y="2937600"/>
            <a:ext cx="6418976" cy="584775"/>
          </a:xfrm>
          <a:prstGeom prst="rect">
            <a:avLst/>
          </a:prstGeom>
          <a:noFill/>
        </p:spPr>
        <p:txBody>
          <a:bodyPr wrap="square">
            <a:spAutoFit/>
          </a:bodyPr>
          <a:lstStyle/>
          <a:p>
            <a:r>
              <a:rPr lang="da-DK" sz="1600" b="1" dirty="0"/>
              <a:t>Case 1: </a:t>
            </a:r>
            <a:r>
              <a:rPr lang="da-DK" sz="1600" dirty="0"/>
              <a:t>Oplagt samarbejde for Børn- og Ungeudvalget, Sundhedsudvalget, Teknik- og Miljøudvalget og Skoleudvalget</a:t>
            </a:r>
          </a:p>
        </p:txBody>
      </p:sp>
      <p:sp>
        <p:nvSpPr>
          <p:cNvPr id="10" name="Tekstfelt 9">
            <a:extLst>
              <a:ext uri="{FF2B5EF4-FFF2-40B4-BE49-F238E27FC236}">
                <a16:creationId xmlns:a16="http://schemas.microsoft.com/office/drawing/2014/main" id="{68AF2EAD-A5A8-4749-BB92-A4EFA754B1D0}"/>
              </a:ext>
            </a:extLst>
          </p:cNvPr>
          <p:cNvSpPr txBox="1"/>
          <p:nvPr/>
        </p:nvSpPr>
        <p:spPr>
          <a:xfrm>
            <a:off x="475200" y="2937600"/>
            <a:ext cx="6545307" cy="584775"/>
          </a:xfrm>
          <a:prstGeom prst="rect">
            <a:avLst/>
          </a:prstGeom>
          <a:noFill/>
        </p:spPr>
        <p:txBody>
          <a:bodyPr wrap="square">
            <a:spAutoFit/>
          </a:bodyPr>
          <a:lstStyle/>
          <a:p>
            <a:r>
              <a:rPr lang="da-DK" sz="1600" b="1" dirty="0"/>
              <a:t>Case 2: </a:t>
            </a:r>
            <a:r>
              <a:rPr lang="da-DK" sz="1600" dirty="0"/>
              <a:t>Oplagt samarbejde mellem Børn- og Ungeudvalget, Skoleudvalget og Sundhedsudvalget</a:t>
            </a:r>
          </a:p>
        </p:txBody>
      </p:sp>
      <p:sp>
        <p:nvSpPr>
          <p:cNvPr id="11" name="Tekstfelt 10">
            <a:extLst>
              <a:ext uri="{FF2B5EF4-FFF2-40B4-BE49-F238E27FC236}">
                <a16:creationId xmlns:a16="http://schemas.microsoft.com/office/drawing/2014/main" id="{30693213-036A-1D42-8A34-5A28EB74F4BC}"/>
              </a:ext>
            </a:extLst>
          </p:cNvPr>
          <p:cNvSpPr txBox="1"/>
          <p:nvPr/>
        </p:nvSpPr>
        <p:spPr>
          <a:xfrm>
            <a:off x="475200" y="2937600"/>
            <a:ext cx="7190000" cy="338554"/>
          </a:xfrm>
          <a:prstGeom prst="rect">
            <a:avLst/>
          </a:prstGeom>
          <a:noFill/>
        </p:spPr>
        <p:txBody>
          <a:bodyPr wrap="square">
            <a:spAutoFit/>
          </a:bodyPr>
          <a:lstStyle/>
          <a:p>
            <a:r>
              <a:rPr lang="da-DK" sz="1600" b="1" dirty="0"/>
              <a:t>Case 3: </a:t>
            </a:r>
            <a:r>
              <a:rPr lang="da-DK" sz="1600" dirty="0"/>
              <a:t>Oplagt samarbejde mellem Teknik- og Miljøudvalget samt Sundhedsudvalget</a:t>
            </a:r>
          </a:p>
        </p:txBody>
      </p:sp>
      <p:sp>
        <p:nvSpPr>
          <p:cNvPr id="12" name="Tekstfelt 11">
            <a:extLst>
              <a:ext uri="{FF2B5EF4-FFF2-40B4-BE49-F238E27FC236}">
                <a16:creationId xmlns:a16="http://schemas.microsoft.com/office/drawing/2014/main" id="{32477960-3C55-7B44-9CAF-B7DC775477AB}"/>
              </a:ext>
            </a:extLst>
          </p:cNvPr>
          <p:cNvSpPr txBox="1"/>
          <p:nvPr/>
        </p:nvSpPr>
        <p:spPr>
          <a:xfrm>
            <a:off x="475200" y="2937600"/>
            <a:ext cx="7158918" cy="338554"/>
          </a:xfrm>
          <a:prstGeom prst="rect">
            <a:avLst/>
          </a:prstGeom>
          <a:noFill/>
        </p:spPr>
        <p:txBody>
          <a:bodyPr wrap="square">
            <a:spAutoFit/>
          </a:bodyPr>
          <a:lstStyle/>
          <a:p>
            <a:r>
              <a:rPr lang="da-DK" sz="1600" b="1" dirty="0"/>
              <a:t>Case 4: </a:t>
            </a:r>
            <a:r>
              <a:rPr lang="da-DK" sz="1600" dirty="0"/>
              <a:t>Oplagt samarbejde mellem Børn- og Ungeudvalget samt Sundhedsudvalget</a:t>
            </a:r>
          </a:p>
        </p:txBody>
      </p:sp>
      <p:sp>
        <p:nvSpPr>
          <p:cNvPr id="16" name="Tekstfelt 15">
            <a:extLst>
              <a:ext uri="{FF2B5EF4-FFF2-40B4-BE49-F238E27FC236}">
                <a16:creationId xmlns:a16="http://schemas.microsoft.com/office/drawing/2014/main" id="{68B511CB-6152-0F45-882E-4A17B753DB82}"/>
              </a:ext>
            </a:extLst>
          </p:cNvPr>
          <p:cNvSpPr txBox="1"/>
          <p:nvPr/>
        </p:nvSpPr>
        <p:spPr>
          <a:xfrm>
            <a:off x="521823" y="2964989"/>
            <a:ext cx="7158918" cy="338554"/>
          </a:xfrm>
          <a:prstGeom prst="rect">
            <a:avLst/>
          </a:prstGeom>
          <a:noFill/>
        </p:spPr>
        <p:txBody>
          <a:bodyPr wrap="square">
            <a:spAutoFit/>
          </a:bodyPr>
          <a:lstStyle/>
          <a:p>
            <a:r>
              <a:rPr lang="da-DK" sz="1600" b="1" dirty="0"/>
              <a:t>Case 5: </a:t>
            </a:r>
            <a:r>
              <a:rPr lang="da-DK" sz="1600" dirty="0"/>
              <a:t>Oplagt samarbejde mellem Beskæftigelsesudvalget og Sundhedsudvalget</a:t>
            </a:r>
          </a:p>
        </p:txBody>
      </p:sp>
      <p:pic>
        <p:nvPicPr>
          <p:cNvPr id="18" name="Billede 17">
            <a:extLst>
              <a:ext uri="{FF2B5EF4-FFF2-40B4-BE49-F238E27FC236}">
                <a16:creationId xmlns:a16="http://schemas.microsoft.com/office/drawing/2014/main" id="{24D5FF22-BBB0-F447-86C1-73134DBCD19E}"/>
              </a:ext>
            </a:extLst>
          </p:cNvPr>
          <p:cNvPicPr>
            <a:picLocks noChangeAspect="1"/>
          </p:cNvPicPr>
          <p:nvPr/>
        </p:nvPicPr>
        <p:blipFill>
          <a:blip r:embed="rId9"/>
          <a:srcRect/>
          <a:stretch/>
        </p:blipFill>
        <p:spPr>
          <a:xfrm>
            <a:off x="2066232" y="3415019"/>
            <a:ext cx="1554971" cy="1283469"/>
          </a:xfrm>
          <a:prstGeom prst="rect">
            <a:avLst/>
          </a:prstGeom>
        </p:spPr>
      </p:pic>
      <p:pic>
        <p:nvPicPr>
          <p:cNvPr id="19" name="Billede 18">
            <a:extLst>
              <a:ext uri="{FF2B5EF4-FFF2-40B4-BE49-F238E27FC236}">
                <a16:creationId xmlns:a16="http://schemas.microsoft.com/office/drawing/2014/main" id="{69886C78-C525-2C40-9492-4053E886897B}"/>
              </a:ext>
            </a:extLst>
          </p:cNvPr>
          <p:cNvPicPr>
            <a:picLocks noChangeAspect="1"/>
          </p:cNvPicPr>
          <p:nvPr/>
        </p:nvPicPr>
        <p:blipFill>
          <a:blip r:embed="rId10"/>
          <a:srcRect/>
          <a:stretch/>
        </p:blipFill>
        <p:spPr>
          <a:xfrm>
            <a:off x="4357779" y="3304011"/>
            <a:ext cx="1131170" cy="1505485"/>
          </a:xfrm>
          <a:prstGeom prst="rect">
            <a:avLst/>
          </a:prstGeom>
        </p:spPr>
      </p:pic>
      <p:pic>
        <p:nvPicPr>
          <p:cNvPr id="20" name="Billede 19">
            <a:extLst>
              <a:ext uri="{FF2B5EF4-FFF2-40B4-BE49-F238E27FC236}">
                <a16:creationId xmlns:a16="http://schemas.microsoft.com/office/drawing/2014/main" id="{5E31241B-C886-F048-B230-F6D353DB304D}"/>
              </a:ext>
            </a:extLst>
          </p:cNvPr>
          <p:cNvPicPr>
            <a:picLocks noChangeAspect="1"/>
          </p:cNvPicPr>
          <p:nvPr/>
        </p:nvPicPr>
        <p:blipFill>
          <a:blip r:embed="rId11"/>
          <a:srcRect/>
          <a:stretch/>
        </p:blipFill>
        <p:spPr>
          <a:xfrm>
            <a:off x="6313278" y="3640358"/>
            <a:ext cx="1438781" cy="832791"/>
          </a:xfrm>
          <a:prstGeom prst="rect">
            <a:avLst/>
          </a:prstGeom>
        </p:spPr>
      </p:pic>
      <p:pic>
        <p:nvPicPr>
          <p:cNvPr id="21" name="Billede 20">
            <a:extLst>
              <a:ext uri="{FF2B5EF4-FFF2-40B4-BE49-F238E27FC236}">
                <a16:creationId xmlns:a16="http://schemas.microsoft.com/office/drawing/2014/main" id="{97DC8D1E-596C-3E4C-99E2-A7DAFCEA4DFC}"/>
              </a:ext>
            </a:extLst>
          </p:cNvPr>
          <p:cNvPicPr>
            <a:picLocks noChangeAspect="1"/>
          </p:cNvPicPr>
          <p:nvPr/>
        </p:nvPicPr>
        <p:blipFill>
          <a:blip r:embed="rId12"/>
          <a:srcRect/>
          <a:stretch/>
        </p:blipFill>
        <p:spPr>
          <a:xfrm>
            <a:off x="531075" y="3422391"/>
            <a:ext cx="1321442" cy="1268725"/>
          </a:xfrm>
          <a:prstGeom prst="rect">
            <a:avLst/>
          </a:prstGeom>
        </p:spPr>
      </p:pic>
      <p:pic>
        <p:nvPicPr>
          <p:cNvPr id="22" name="Billede 21">
            <a:extLst>
              <a:ext uri="{FF2B5EF4-FFF2-40B4-BE49-F238E27FC236}">
                <a16:creationId xmlns:a16="http://schemas.microsoft.com/office/drawing/2014/main" id="{A85409C9-288A-9049-8F3C-367ACDFBA226}"/>
              </a:ext>
            </a:extLst>
          </p:cNvPr>
          <p:cNvPicPr>
            <a:picLocks noChangeAspect="1"/>
          </p:cNvPicPr>
          <p:nvPr/>
        </p:nvPicPr>
        <p:blipFill>
          <a:blip r:embed="rId11"/>
          <a:srcRect/>
          <a:stretch/>
        </p:blipFill>
        <p:spPr>
          <a:xfrm>
            <a:off x="2182422" y="3640358"/>
            <a:ext cx="1438781" cy="832791"/>
          </a:xfrm>
          <a:prstGeom prst="rect">
            <a:avLst/>
          </a:prstGeom>
        </p:spPr>
      </p:pic>
      <p:pic>
        <p:nvPicPr>
          <p:cNvPr id="24" name="Billede 23" descr="Et billede, der indeholder tekst, bord, skrivebord&#10;&#10;Automatisk genereret beskrivelse">
            <a:extLst>
              <a:ext uri="{FF2B5EF4-FFF2-40B4-BE49-F238E27FC236}">
                <a16:creationId xmlns:a16="http://schemas.microsoft.com/office/drawing/2014/main" id="{C15AC1A9-A5A5-2946-B177-4FDFE5DCECCA}"/>
              </a:ext>
            </a:extLst>
          </p:cNvPr>
          <p:cNvPicPr>
            <a:picLocks noChangeAspect="1"/>
          </p:cNvPicPr>
          <p:nvPr/>
        </p:nvPicPr>
        <p:blipFill>
          <a:blip r:embed="rId13"/>
          <a:stretch>
            <a:fillRect/>
          </a:stretch>
        </p:blipFill>
        <p:spPr>
          <a:xfrm>
            <a:off x="2304705" y="3465011"/>
            <a:ext cx="1295693" cy="1283469"/>
          </a:xfrm>
          <a:prstGeom prst="rect">
            <a:avLst/>
          </a:prstGeom>
        </p:spPr>
      </p:pic>
    </p:spTree>
    <p:extLst>
      <p:ext uri="{BB962C8B-B14F-4D97-AF65-F5344CB8AC3E}">
        <p14:creationId xmlns:p14="http://schemas.microsoft.com/office/powerpoint/2010/main" val="363351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9" presetClass="emph" presetSubtype="0" nodeType="withEffect">
                                  <p:stCondLst>
                                    <p:cond delay="0"/>
                                  </p:stCondLst>
                                  <p:childTnLst>
                                    <p:set>
                                      <p:cBhvr>
                                        <p:cTn id="16" dur="indefinite"/>
                                        <p:tgtEl>
                                          <p:spTgt spid="5"/>
                                        </p:tgtEl>
                                        <p:attrNameLst>
                                          <p:attrName>style.opacity</p:attrName>
                                        </p:attrNameLst>
                                      </p:cBhvr>
                                      <p:to>
                                        <p:strVal val="0.5"/>
                                      </p:to>
                                    </p:set>
                                    <p:animEffect filter="image" prLst="opacity: 0.5">
                                      <p:cBhvr rctx="IE">
                                        <p:cTn id="17" dur="indefinite"/>
                                        <p:tgtEl>
                                          <p:spTgt spid="5"/>
                                        </p:tgtEl>
                                      </p:cBhvr>
                                    </p:animEffect>
                                  </p:childTnLst>
                                </p:cTn>
                              </p:par>
                              <p:par>
                                <p:cTn id="18" presetID="9" presetClass="emph" presetSubtype="0" nodeType="withEffect">
                                  <p:stCondLst>
                                    <p:cond delay="0"/>
                                  </p:stCondLst>
                                  <p:childTnLst>
                                    <p:set>
                                      <p:cBhvr>
                                        <p:cTn id="19" dur="indefinite"/>
                                        <p:tgtEl>
                                          <p:spTgt spid="6"/>
                                        </p:tgtEl>
                                        <p:attrNameLst>
                                          <p:attrName>style.opacity</p:attrName>
                                        </p:attrNameLst>
                                      </p:cBhvr>
                                      <p:to>
                                        <p:strVal val="0.5"/>
                                      </p:to>
                                    </p:set>
                                    <p:animEffect filter="image" prLst="opacity: 0.5">
                                      <p:cBhvr rctx="IE">
                                        <p:cTn id="20" dur="indefinite"/>
                                        <p:tgtEl>
                                          <p:spTgt spid="6"/>
                                        </p:tgtEl>
                                      </p:cBhvr>
                                    </p:animEffect>
                                  </p:childTnLst>
                                </p:cTn>
                              </p:par>
                              <p:par>
                                <p:cTn id="21" presetID="9" presetClass="emph" presetSubtype="0" nodeType="withEffect">
                                  <p:stCondLst>
                                    <p:cond delay="0"/>
                                  </p:stCondLst>
                                  <p:childTnLst>
                                    <p:set>
                                      <p:cBhvr>
                                        <p:cTn id="22" dur="indefinite"/>
                                        <p:tgtEl>
                                          <p:spTgt spid="7"/>
                                        </p:tgtEl>
                                        <p:attrNameLst>
                                          <p:attrName>style.opacity</p:attrName>
                                        </p:attrNameLst>
                                      </p:cBhvr>
                                      <p:to>
                                        <p:strVal val="0.5"/>
                                      </p:to>
                                    </p:set>
                                    <p:animEffect filter="image" prLst="opacity: 0.5">
                                      <p:cBhvr rctx="IE">
                                        <p:cTn id="23" dur="indefinite"/>
                                        <p:tgtEl>
                                          <p:spTgt spid="7"/>
                                        </p:tgtEl>
                                      </p:cBhvr>
                                    </p:animEffect>
                                  </p:childTnLst>
                                </p:cTn>
                              </p:par>
                              <p:par>
                                <p:cTn id="24" presetID="9" presetClass="emph" presetSubtype="0" nodeType="withEffect">
                                  <p:stCondLst>
                                    <p:cond delay="0"/>
                                  </p:stCondLst>
                                  <p:childTnLst>
                                    <p:set>
                                      <p:cBhvr>
                                        <p:cTn id="25" dur="indefinite"/>
                                        <p:tgtEl>
                                          <p:spTgt spid="8"/>
                                        </p:tgtEl>
                                        <p:attrNameLst>
                                          <p:attrName>style.opacity</p:attrName>
                                        </p:attrNameLst>
                                      </p:cBhvr>
                                      <p:to>
                                        <p:strVal val="0.5"/>
                                      </p:to>
                                    </p:set>
                                    <p:animEffect filter="image" prLst="opacity: 0.5">
                                      <p:cBhvr rctx="IE">
                                        <p:cTn id="26" dur="indefinite"/>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9" presetClass="emph" presetSubtype="0" nodeType="withEffect">
                                  <p:stCondLst>
                                    <p:cond delay="0"/>
                                  </p:stCondLst>
                                  <p:childTnLst>
                                    <p:set>
                                      <p:cBhvr>
                                        <p:cTn id="32" dur="indefinite"/>
                                        <p:tgtEl>
                                          <p:spTgt spid="3"/>
                                        </p:tgtEl>
                                        <p:attrNameLst>
                                          <p:attrName>style.opacity</p:attrName>
                                        </p:attrNameLst>
                                      </p:cBhvr>
                                      <p:to>
                                        <p:strVal val="0.5"/>
                                      </p:to>
                                    </p:set>
                                    <p:animEffect filter="image" prLst="opacity: 0.5">
                                      <p:cBhvr rctx="IE">
                                        <p:cTn id="33" dur="indefinite"/>
                                        <p:tgtEl>
                                          <p:spTgt spid="3"/>
                                        </p:tgtEl>
                                      </p:cBhvr>
                                    </p:animEffect>
                                  </p:childTnLst>
                                </p:cTn>
                              </p:par>
                              <p:par>
                                <p:cTn id="34" presetID="9" presetClass="emph" presetSubtype="0" nodeType="withEffect">
                                  <p:stCondLst>
                                    <p:cond delay="0"/>
                                  </p:stCondLst>
                                  <p:childTnLst>
                                    <p:set>
                                      <p:cBhvr>
                                        <p:cTn id="35" dur="indefinite"/>
                                        <p:tgtEl>
                                          <p:spTgt spid="5"/>
                                        </p:tgtEl>
                                        <p:attrNameLst>
                                          <p:attrName>style.opacity</p:attrName>
                                        </p:attrNameLst>
                                      </p:cBhvr>
                                      <p:to>
                                        <p:strVal val="1"/>
                                      </p:to>
                                    </p:set>
                                    <p:animEffect filter="image" prLst="opacity: 1">
                                      <p:cBhvr rctx="IE">
                                        <p:cTn id="36" dur="indefinite"/>
                                        <p:tgtEl>
                                          <p:spTgt spid="5"/>
                                        </p:tgtEl>
                                      </p:cBhvr>
                                    </p:animEffect>
                                  </p:childTnLst>
                                </p:cTn>
                              </p:par>
                              <p:par>
                                <p:cTn id="37" presetID="9" presetClass="emph" presetSubtype="0" nodeType="withEffect">
                                  <p:stCondLst>
                                    <p:cond delay="0"/>
                                  </p:stCondLst>
                                  <p:childTnLst>
                                    <p:set>
                                      <p:cBhvr>
                                        <p:cTn id="38" dur="indefinite"/>
                                        <p:tgtEl>
                                          <p:spTgt spid="20"/>
                                        </p:tgtEl>
                                        <p:attrNameLst>
                                          <p:attrName>style.opacity</p:attrName>
                                        </p:attrNameLst>
                                      </p:cBhvr>
                                      <p:to>
                                        <p:strVal val="0"/>
                                      </p:to>
                                    </p:set>
                                    <p:animEffect filter="image" prLst="opacity: 0">
                                      <p:cBhvr rctx="IE">
                                        <p:cTn id="39" dur="indefinite"/>
                                        <p:tgtEl>
                                          <p:spTgt spid="20"/>
                                        </p:tgtEl>
                                      </p:cBhvr>
                                    </p:animEffect>
                                  </p:childTnLst>
                                </p:cTn>
                              </p:par>
                              <p:par>
                                <p:cTn id="40" presetID="9" presetClass="emph" presetSubtype="0" grpId="1" nodeType="withEffect">
                                  <p:stCondLst>
                                    <p:cond delay="0"/>
                                  </p:stCondLst>
                                  <p:childTnLst>
                                    <p:set>
                                      <p:cBhvr>
                                        <p:cTn id="41" dur="indefinite"/>
                                        <p:tgtEl>
                                          <p:spTgt spid="9"/>
                                        </p:tgtEl>
                                        <p:attrNameLst>
                                          <p:attrName>style.opacity</p:attrName>
                                        </p:attrNameLst>
                                      </p:cBhvr>
                                      <p:to>
                                        <p:strVal val="0"/>
                                      </p:to>
                                    </p:set>
                                    <p:animEffect filter="image" prLst="opacity: 0">
                                      <p:cBhvr rctx="IE">
                                        <p:cTn id="42" dur="indefinite"/>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9" presetClass="emph" presetSubtype="0" nodeType="withEffect">
                                  <p:stCondLst>
                                    <p:cond delay="0"/>
                                  </p:stCondLst>
                                  <p:childTnLst>
                                    <p:set>
                                      <p:cBhvr>
                                        <p:cTn id="50" dur="indefinite"/>
                                        <p:tgtEl>
                                          <p:spTgt spid="5"/>
                                        </p:tgtEl>
                                        <p:attrNameLst>
                                          <p:attrName>style.opacity</p:attrName>
                                        </p:attrNameLst>
                                      </p:cBhvr>
                                      <p:to>
                                        <p:strVal val="0.5"/>
                                      </p:to>
                                    </p:set>
                                    <p:animEffect filter="image" prLst="opacity: 0.5">
                                      <p:cBhvr rctx="IE">
                                        <p:cTn id="51" dur="indefinite"/>
                                        <p:tgtEl>
                                          <p:spTgt spid="5"/>
                                        </p:tgtEl>
                                      </p:cBhvr>
                                    </p:animEffect>
                                  </p:childTnLst>
                                </p:cTn>
                              </p:par>
                              <p:par>
                                <p:cTn id="52" presetID="9" presetClass="emph" presetSubtype="0" nodeType="withEffect">
                                  <p:stCondLst>
                                    <p:cond delay="0"/>
                                  </p:stCondLst>
                                  <p:childTnLst>
                                    <p:set>
                                      <p:cBhvr>
                                        <p:cTn id="53" dur="indefinite"/>
                                        <p:tgtEl>
                                          <p:spTgt spid="6"/>
                                        </p:tgtEl>
                                        <p:attrNameLst>
                                          <p:attrName>style.opacity</p:attrName>
                                        </p:attrNameLst>
                                      </p:cBhvr>
                                      <p:to>
                                        <p:strVal val="1"/>
                                      </p:to>
                                    </p:set>
                                    <p:animEffect filter="image" prLst="opacity: 1">
                                      <p:cBhvr rctx="IE">
                                        <p:cTn id="54" dur="indefinite"/>
                                        <p:tgtEl>
                                          <p:spTgt spid="6"/>
                                        </p:tgtEl>
                                      </p:cBhvr>
                                    </p:animEffect>
                                  </p:childTnLst>
                                </p:cTn>
                              </p:par>
                              <p:par>
                                <p:cTn id="55" presetID="9" presetClass="emph" presetSubtype="0" nodeType="withEffect">
                                  <p:stCondLst>
                                    <p:cond delay="0"/>
                                  </p:stCondLst>
                                  <p:endCondLst>
                                    <p:cond evt="onNext" delay="0">
                                      <p:tgtEl>
                                        <p:sldTgt/>
                                      </p:tgtEl>
                                    </p:cond>
                                  </p:endCondLst>
                                  <p:childTnLst>
                                    <p:set>
                                      <p:cBhvr>
                                        <p:cTn id="56" dur="indefinite"/>
                                        <p:tgtEl>
                                          <p:spTgt spid="18"/>
                                        </p:tgtEl>
                                        <p:attrNameLst>
                                          <p:attrName>style.opacity</p:attrName>
                                        </p:attrNameLst>
                                      </p:cBhvr>
                                      <p:to>
                                        <p:strVal val="0"/>
                                      </p:to>
                                    </p:set>
                                    <p:animEffect filter="image" prLst="opacity: 0">
                                      <p:cBhvr rctx="IE">
                                        <p:cTn id="57" dur="indefinite"/>
                                        <p:tgtEl>
                                          <p:spTgt spid="18"/>
                                        </p:tgtEl>
                                      </p:cBhvr>
                                    </p:animEffect>
                                  </p:childTnLst>
                                </p:cTn>
                              </p:par>
                              <p:par>
                                <p:cTn id="58" presetID="9" presetClass="emph" presetSubtype="0" grpId="1" nodeType="withEffect">
                                  <p:stCondLst>
                                    <p:cond delay="0"/>
                                  </p:stCondLst>
                                  <p:childTnLst>
                                    <p:set>
                                      <p:cBhvr>
                                        <p:cTn id="59" dur="indefinite"/>
                                        <p:tgtEl>
                                          <p:spTgt spid="10"/>
                                        </p:tgtEl>
                                        <p:attrNameLst>
                                          <p:attrName>style.opacity</p:attrName>
                                        </p:attrNameLst>
                                      </p:cBhvr>
                                      <p:to>
                                        <p:strVal val="0"/>
                                      </p:to>
                                    </p:set>
                                    <p:animEffect filter="image" prLst="opacity: 0">
                                      <p:cBhvr rctx="IE">
                                        <p:cTn id="60" dur="indefinite"/>
                                        <p:tgtEl>
                                          <p:spTgt spid="10"/>
                                        </p:tgtEl>
                                      </p:cBhvr>
                                    </p:animEffect>
                                  </p:childTnLst>
                                </p:cTn>
                              </p:par>
                              <p:par>
                                <p:cTn id="61" presetID="9" presetClass="emph" presetSubtype="0" nodeType="withEffect">
                                  <p:stCondLst>
                                    <p:cond delay="0"/>
                                  </p:stCondLst>
                                  <p:childTnLst>
                                    <p:set>
                                      <p:cBhvr>
                                        <p:cTn id="62" dur="indefinite"/>
                                        <p:tgtEl>
                                          <p:spTgt spid="19"/>
                                        </p:tgtEl>
                                        <p:attrNameLst>
                                          <p:attrName>style.opacity</p:attrName>
                                        </p:attrNameLst>
                                      </p:cBhvr>
                                      <p:to>
                                        <p:strVal val="0"/>
                                      </p:to>
                                    </p:set>
                                    <p:animEffect filter="image" prLst="opacity: 0">
                                      <p:cBhvr rctx="IE">
                                        <p:cTn id="63" dur="indefinite"/>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childTnLst>
                                </p:cTn>
                              </p:par>
                              <p:par>
                                <p:cTn id="68" presetID="9" presetClass="emph" presetSubtype="0" grpId="1" nodeType="withEffect">
                                  <p:stCondLst>
                                    <p:cond delay="0"/>
                                  </p:stCondLst>
                                  <p:childTnLst>
                                    <p:set>
                                      <p:cBhvr>
                                        <p:cTn id="69" dur="indefinite"/>
                                        <p:tgtEl>
                                          <p:spTgt spid="11"/>
                                        </p:tgtEl>
                                        <p:attrNameLst>
                                          <p:attrName>style.opacity</p:attrName>
                                        </p:attrNameLst>
                                      </p:cBhvr>
                                      <p:to>
                                        <p:strVal val="0"/>
                                      </p:to>
                                    </p:set>
                                    <p:animEffect filter="image" prLst="opacity: 0">
                                      <p:cBhvr rctx="IE">
                                        <p:cTn id="70" dur="indefinite"/>
                                        <p:tgtEl>
                                          <p:spTgt spid="11"/>
                                        </p:tgtEl>
                                      </p:cBhvr>
                                    </p:animEffect>
                                  </p:childTnLst>
                                </p:cTn>
                              </p:par>
                              <p:par>
                                <p:cTn id="71" presetID="9" presetClass="emph" presetSubtype="0" nodeType="withEffect">
                                  <p:stCondLst>
                                    <p:cond delay="0"/>
                                  </p:stCondLst>
                                  <p:childTnLst>
                                    <p:set>
                                      <p:cBhvr>
                                        <p:cTn id="72" dur="indefinite"/>
                                        <p:tgtEl>
                                          <p:spTgt spid="22"/>
                                        </p:tgtEl>
                                        <p:attrNameLst>
                                          <p:attrName>style.opacity</p:attrName>
                                        </p:attrNameLst>
                                      </p:cBhvr>
                                      <p:to>
                                        <p:strVal val="0"/>
                                      </p:to>
                                    </p:set>
                                    <p:animEffect filter="image" prLst="opacity: 0">
                                      <p:cBhvr rctx="IE">
                                        <p:cTn id="73" dur="indefinite"/>
                                        <p:tgtEl>
                                          <p:spTgt spid="22"/>
                                        </p:tgtEl>
                                      </p:cBhvr>
                                    </p:animEffect>
                                  </p:childTnLst>
                                </p:cTn>
                              </p:par>
                              <p:par>
                                <p:cTn id="74" presetID="9" presetClass="emph" presetSubtype="0" nodeType="withEffect">
                                  <p:stCondLst>
                                    <p:cond delay="0"/>
                                  </p:stCondLst>
                                  <p:childTnLst>
                                    <p:set>
                                      <p:cBhvr>
                                        <p:cTn id="75" dur="indefinite"/>
                                        <p:tgtEl>
                                          <p:spTgt spid="6"/>
                                        </p:tgtEl>
                                        <p:attrNameLst>
                                          <p:attrName>style.opacity</p:attrName>
                                        </p:attrNameLst>
                                      </p:cBhvr>
                                      <p:to>
                                        <p:strVal val="0.5"/>
                                      </p:to>
                                    </p:set>
                                    <p:animEffect filter="image" prLst="opacity: 0.5">
                                      <p:cBhvr rctx="IE">
                                        <p:cTn id="76" dur="indefinite"/>
                                        <p:tgtEl>
                                          <p:spTgt spid="6"/>
                                        </p:tgtEl>
                                      </p:cBhvr>
                                    </p:animEffect>
                                  </p:childTnLst>
                                </p:cTn>
                              </p:par>
                              <p:par>
                                <p:cTn id="77" presetID="9" presetClass="emph" presetSubtype="0" nodeType="withEffect">
                                  <p:stCondLst>
                                    <p:cond delay="0"/>
                                  </p:stCondLst>
                                  <p:childTnLst>
                                    <p:set>
                                      <p:cBhvr>
                                        <p:cTn id="78" dur="indefinite"/>
                                        <p:tgtEl>
                                          <p:spTgt spid="7"/>
                                        </p:tgtEl>
                                        <p:attrNameLst>
                                          <p:attrName>style.opacity</p:attrName>
                                        </p:attrNameLst>
                                      </p:cBhvr>
                                      <p:to>
                                        <p:strVal val="1"/>
                                      </p:to>
                                    </p:set>
                                    <p:animEffect filter="image" prLst="opacity: 1">
                                      <p:cBhvr rctx="IE">
                                        <p:cTn id="79" dur="indefinite"/>
                                        <p:tgtEl>
                                          <p:spTgt spid="7"/>
                                        </p:tgtEl>
                                      </p:cBhvr>
                                    </p:animEffect>
                                  </p:childTnLst>
                                </p:cTn>
                              </p:par>
                              <p:par>
                                <p:cTn id="80" presetID="9" presetClass="emph" presetSubtype="0" nodeType="withEffect">
                                  <p:stCondLst>
                                    <p:cond delay="0"/>
                                  </p:stCondLst>
                                  <p:childTnLst>
                                    <p:set>
                                      <p:cBhvr>
                                        <p:cTn id="81" dur="indefinite"/>
                                        <p:tgtEl>
                                          <p:spTgt spid="22"/>
                                        </p:tgtEl>
                                        <p:attrNameLst>
                                          <p:attrName>style.opacity</p:attrName>
                                        </p:attrNameLst>
                                      </p:cBhvr>
                                      <p:to>
                                        <p:strVal val="0"/>
                                      </p:to>
                                    </p:set>
                                    <p:animEffect filter="image" prLst="opacity: 0">
                                      <p:cBhvr rctx="IE">
                                        <p:cTn id="82" dur="indefinite"/>
                                        <p:tgtEl>
                                          <p:spTgt spid="22"/>
                                        </p:tgtEl>
                                      </p:cBhvr>
                                    </p:animEffect>
                                  </p:childTnLst>
                                </p:cTn>
                              </p:par>
                              <p:par>
                                <p:cTn id="83" presetID="9" presetClass="emph" presetSubtype="0" nodeType="withEffect">
                                  <p:stCondLst>
                                    <p:cond delay="0"/>
                                  </p:stCondLst>
                                  <p:childTnLst>
                                    <p:set>
                                      <p:cBhvr>
                                        <p:cTn id="84" dur="indefinite"/>
                                        <p:tgtEl>
                                          <p:spTgt spid="18"/>
                                        </p:tgtEl>
                                        <p:attrNameLst>
                                          <p:attrName>style.opacity</p:attrName>
                                        </p:attrNameLst>
                                      </p:cBhvr>
                                      <p:to>
                                        <p:strVal val="1"/>
                                      </p:to>
                                    </p:set>
                                    <p:animEffect filter="image" prLst="opacity: 1">
                                      <p:cBhvr rctx="IE">
                                        <p:cTn id="85" dur="indefinite"/>
                                        <p:tgtEl>
                                          <p:spTgt spid="18"/>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childTnLst>
                                </p:cTn>
                              </p:par>
                              <p:par>
                                <p:cTn id="90" presetID="9" presetClass="emph" presetSubtype="0" grpId="1" nodeType="withEffect">
                                  <p:stCondLst>
                                    <p:cond delay="0"/>
                                  </p:stCondLst>
                                  <p:childTnLst>
                                    <p:set>
                                      <p:cBhvr>
                                        <p:cTn id="91" dur="indefinite"/>
                                        <p:tgtEl>
                                          <p:spTgt spid="12"/>
                                        </p:tgtEl>
                                        <p:attrNameLst>
                                          <p:attrName>style.opacity</p:attrName>
                                        </p:attrNameLst>
                                      </p:cBhvr>
                                      <p:to>
                                        <p:strVal val="0"/>
                                      </p:to>
                                    </p:set>
                                    <p:animEffect filter="image" prLst="opacity: 0">
                                      <p:cBhvr rctx="IE">
                                        <p:cTn id="92" dur="indefinite"/>
                                        <p:tgtEl>
                                          <p:spTgt spid="12"/>
                                        </p:tgtEl>
                                      </p:cBhvr>
                                    </p:animEffect>
                                  </p:childTnLst>
                                </p:cTn>
                              </p:par>
                              <p:par>
                                <p:cTn id="93" presetID="9" presetClass="emph" presetSubtype="0" nodeType="withEffect">
                                  <p:stCondLst>
                                    <p:cond delay="0"/>
                                  </p:stCondLst>
                                  <p:childTnLst>
                                    <p:set>
                                      <p:cBhvr>
                                        <p:cTn id="94" dur="indefinite"/>
                                        <p:tgtEl>
                                          <p:spTgt spid="7"/>
                                        </p:tgtEl>
                                        <p:attrNameLst>
                                          <p:attrName>style.opacity</p:attrName>
                                        </p:attrNameLst>
                                      </p:cBhvr>
                                      <p:to>
                                        <p:strVal val="0.5"/>
                                      </p:to>
                                    </p:set>
                                    <p:animEffect filter="image" prLst="opacity: 0.5">
                                      <p:cBhvr rctx="IE">
                                        <p:cTn id="95" dur="indefinite"/>
                                        <p:tgtEl>
                                          <p:spTgt spid="7"/>
                                        </p:tgtEl>
                                      </p:cBhvr>
                                    </p:animEffect>
                                  </p:childTnLst>
                                </p:cTn>
                              </p:par>
                              <p:par>
                                <p:cTn id="96" presetID="9" presetClass="emph" presetSubtype="0" nodeType="withEffect">
                                  <p:stCondLst>
                                    <p:cond delay="0"/>
                                  </p:stCondLst>
                                  <p:childTnLst>
                                    <p:set>
                                      <p:cBhvr>
                                        <p:cTn id="97" dur="indefinite"/>
                                        <p:tgtEl>
                                          <p:spTgt spid="8"/>
                                        </p:tgtEl>
                                        <p:attrNameLst>
                                          <p:attrName>style.opacity</p:attrName>
                                        </p:attrNameLst>
                                      </p:cBhvr>
                                      <p:to>
                                        <p:strVal val="1"/>
                                      </p:to>
                                    </p:set>
                                    <p:animEffect filter="image" prLst="opacity: 1">
                                      <p:cBhvr rctx="IE">
                                        <p:cTn id="98" dur="indefinite"/>
                                        <p:tgtEl>
                                          <p:spTgt spid="8"/>
                                        </p:tgtEl>
                                      </p:cBhvr>
                                    </p:animEffect>
                                  </p:childTnLst>
                                </p:cTn>
                              </p:par>
                              <p:par>
                                <p:cTn id="99" presetID="1" presetClass="entr" presetSubtype="0" fill="hold" nodeType="withEffect">
                                  <p:stCondLst>
                                    <p:cond delay="0"/>
                                  </p:stCondLst>
                                  <p:childTnLst>
                                    <p:set>
                                      <p:cBhvr>
                                        <p:cTn id="100" dur="1" fill="hold">
                                          <p:stCondLst>
                                            <p:cond delay="0"/>
                                          </p:stCondLst>
                                        </p:cTn>
                                        <p:tgtEl>
                                          <p:spTgt spid="24"/>
                                        </p:tgtEl>
                                        <p:attrNameLst>
                                          <p:attrName>style.visibility</p:attrName>
                                        </p:attrNameLst>
                                      </p:cBhvr>
                                      <p:to>
                                        <p:strVal val="visible"/>
                                      </p:to>
                                    </p:set>
                                  </p:childTnLst>
                                </p:cTn>
                              </p:par>
                              <p:par>
                                <p:cTn id="101" presetID="9" presetClass="emph" presetSubtype="0" nodeType="withEffect">
                                  <p:stCondLst>
                                    <p:cond delay="0"/>
                                  </p:stCondLst>
                                  <p:childTnLst>
                                    <p:set>
                                      <p:cBhvr>
                                        <p:cTn id="102" dur="indefinite"/>
                                        <p:tgtEl>
                                          <p:spTgt spid="18"/>
                                        </p:tgtEl>
                                        <p:attrNameLst>
                                          <p:attrName>style.opacity</p:attrName>
                                        </p:attrNameLst>
                                      </p:cBhvr>
                                      <p:to>
                                        <p:strVal val="0"/>
                                      </p:to>
                                    </p:set>
                                    <p:animEffect filter="image" prLst="opacity: 0">
                                      <p:cBhvr rctx="IE">
                                        <p:cTn id="103" dur="indefinite"/>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12" grpId="0"/>
      <p:bldP spid="12" grpId="1"/>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9AD34D71-32D9-AA41-A374-FA36B40E2FA3}"/>
              </a:ext>
            </a:extLst>
          </p:cNvPr>
          <p:cNvPicPr>
            <a:picLocks noChangeAspect="1"/>
          </p:cNvPicPr>
          <p:nvPr/>
        </p:nvPicPr>
        <p:blipFill>
          <a:blip r:embed="rId3"/>
          <a:srcRect/>
          <a:stretch/>
        </p:blipFill>
        <p:spPr>
          <a:xfrm>
            <a:off x="0" y="0"/>
            <a:ext cx="9144000" cy="5143500"/>
          </a:xfrm>
          <a:prstGeom prst="rect">
            <a:avLst/>
          </a:prstGeom>
        </p:spPr>
      </p:pic>
      <p:sp>
        <p:nvSpPr>
          <p:cNvPr id="4" name="Tekstfelt 3">
            <a:extLst>
              <a:ext uri="{FF2B5EF4-FFF2-40B4-BE49-F238E27FC236}">
                <a16:creationId xmlns:a16="http://schemas.microsoft.com/office/drawing/2014/main" id="{7EDA4490-CF54-D449-8D46-B6A774466390}"/>
              </a:ext>
            </a:extLst>
          </p:cNvPr>
          <p:cNvSpPr txBox="1"/>
          <p:nvPr/>
        </p:nvSpPr>
        <p:spPr>
          <a:xfrm>
            <a:off x="631144" y="567159"/>
            <a:ext cx="2615878" cy="369332"/>
          </a:xfrm>
          <a:prstGeom prst="rect">
            <a:avLst/>
          </a:prstGeom>
          <a:noFill/>
        </p:spPr>
        <p:txBody>
          <a:bodyPr wrap="square" rtlCol="0">
            <a:spAutoFit/>
          </a:bodyPr>
          <a:lstStyle/>
          <a:p>
            <a:r>
              <a:rPr lang="da-DK" dirty="0"/>
              <a:t>Til slut…</a:t>
            </a:r>
          </a:p>
        </p:txBody>
      </p:sp>
      <p:sp>
        <p:nvSpPr>
          <p:cNvPr id="5" name="Rektangel 4">
            <a:extLst>
              <a:ext uri="{FF2B5EF4-FFF2-40B4-BE49-F238E27FC236}">
                <a16:creationId xmlns:a16="http://schemas.microsoft.com/office/drawing/2014/main" id="{7D29267F-734A-8F43-8BEE-8B752F485E0B}"/>
              </a:ext>
            </a:extLst>
          </p:cNvPr>
          <p:cNvSpPr/>
          <p:nvPr/>
        </p:nvSpPr>
        <p:spPr>
          <a:xfrm>
            <a:off x="1481896" y="4063469"/>
            <a:ext cx="5961953" cy="461665"/>
          </a:xfrm>
          <a:prstGeom prst="rect">
            <a:avLst/>
          </a:prstGeom>
        </p:spPr>
        <p:txBody>
          <a:bodyPr wrap="none">
            <a:spAutoFit/>
          </a:bodyPr>
          <a:lstStyle/>
          <a:p>
            <a:r>
              <a:rPr lang="da-DK" sz="2400" b="1" i="1" dirty="0"/>
              <a:t>Alting gror nedenfra, men får næring ovenfra</a:t>
            </a:r>
          </a:p>
        </p:txBody>
      </p:sp>
      <p:sp>
        <p:nvSpPr>
          <p:cNvPr id="6" name="Tekstfelt 5">
            <a:extLst>
              <a:ext uri="{FF2B5EF4-FFF2-40B4-BE49-F238E27FC236}">
                <a16:creationId xmlns:a16="http://schemas.microsoft.com/office/drawing/2014/main" id="{B8E4FC66-A3EF-2941-B46A-B918FD52A70B}"/>
              </a:ext>
            </a:extLst>
          </p:cNvPr>
          <p:cNvSpPr txBox="1"/>
          <p:nvPr/>
        </p:nvSpPr>
        <p:spPr>
          <a:xfrm>
            <a:off x="7159562" y="4253816"/>
            <a:ext cx="626897" cy="861774"/>
          </a:xfrm>
          <a:prstGeom prst="rect">
            <a:avLst/>
          </a:prstGeom>
          <a:noFill/>
        </p:spPr>
        <p:txBody>
          <a:bodyPr wrap="square">
            <a:spAutoFit/>
          </a:bodyPr>
          <a:lstStyle/>
          <a:p>
            <a:r>
              <a:rPr lang="da-DK" sz="5000" b="1" i="1" dirty="0"/>
              <a:t>”</a:t>
            </a:r>
            <a:endParaRPr lang="da-DK" sz="5000" dirty="0"/>
          </a:p>
        </p:txBody>
      </p:sp>
      <p:sp>
        <p:nvSpPr>
          <p:cNvPr id="7" name="Tekstfelt 6">
            <a:extLst>
              <a:ext uri="{FF2B5EF4-FFF2-40B4-BE49-F238E27FC236}">
                <a16:creationId xmlns:a16="http://schemas.microsoft.com/office/drawing/2014/main" id="{C857F3A3-EC4B-A048-90B0-55728D4BD138}"/>
              </a:ext>
            </a:extLst>
          </p:cNvPr>
          <p:cNvSpPr txBox="1"/>
          <p:nvPr/>
        </p:nvSpPr>
        <p:spPr>
          <a:xfrm>
            <a:off x="1044092" y="3982498"/>
            <a:ext cx="626897" cy="861774"/>
          </a:xfrm>
          <a:prstGeom prst="rect">
            <a:avLst/>
          </a:prstGeom>
          <a:noFill/>
        </p:spPr>
        <p:txBody>
          <a:bodyPr wrap="square">
            <a:spAutoFit/>
          </a:bodyPr>
          <a:lstStyle/>
          <a:p>
            <a:r>
              <a:rPr lang="da-DK" sz="5000" b="1" i="1" dirty="0"/>
              <a:t>”</a:t>
            </a:r>
            <a:endParaRPr lang="da-DK" sz="5000" dirty="0"/>
          </a:p>
        </p:txBody>
      </p:sp>
    </p:spTree>
    <p:extLst>
      <p:ext uri="{BB962C8B-B14F-4D97-AF65-F5344CB8AC3E}">
        <p14:creationId xmlns:p14="http://schemas.microsoft.com/office/powerpoint/2010/main" val="3976796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C03203D-E841-DA4C-991D-399C3034F62C}"/>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2543385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C03203D-E841-DA4C-991D-399C3034F62C}"/>
              </a:ext>
            </a:extLst>
          </p:cNvPr>
          <p:cNvPicPr>
            <a:picLocks noChangeAspect="1"/>
          </p:cNvPicPr>
          <p:nvPr/>
        </p:nvPicPr>
        <p:blipFill>
          <a:blip r:embed="rId4"/>
          <a:srcRect/>
          <a:stretch/>
        </p:blipFill>
        <p:spPr>
          <a:xfrm>
            <a:off x="0" y="0"/>
            <a:ext cx="9144000" cy="5143500"/>
          </a:xfrm>
          <a:prstGeom prst="rect">
            <a:avLst/>
          </a:prstGeom>
        </p:spPr>
      </p:pic>
      <p:pic>
        <p:nvPicPr>
          <p:cNvPr id="8" name="Onlinemedier 7" descr="Sund By Netværket - Tag vare på dine vælgere">
            <a:hlinkClick r:id="" action="ppaction://media"/>
            <a:extLst>
              <a:ext uri="{FF2B5EF4-FFF2-40B4-BE49-F238E27FC236}">
                <a16:creationId xmlns:a16="http://schemas.microsoft.com/office/drawing/2014/main" id="{7ADB7680-5F3E-1346-81F0-322BB2C04984}"/>
              </a:ext>
            </a:extLst>
          </p:cNvPr>
          <p:cNvPicPr>
            <a:picLocks noRot="1" noChangeAspect="1"/>
          </p:cNvPicPr>
          <p:nvPr>
            <a:videoFile r:link="rId1"/>
          </p:nvPr>
        </p:nvPicPr>
        <p:blipFill>
          <a:blip r:embed="rId5"/>
          <a:stretch>
            <a:fillRect/>
          </a:stretch>
        </p:blipFill>
        <p:spPr>
          <a:xfrm>
            <a:off x="1713383" y="585673"/>
            <a:ext cx="6059424" cy="3408426"/>
          </a:xfrm>
          <a:prstGeom prst="rect">
            <a:avLst/>
          </a:prstGeom>
        </p:spPr>
      </p:pic>
    </p:spTree>
    <p:extLst>
      <p:ext uri="{BB962C8B-B14F-4D97-AF65-F5344CB8AC3E}">
        <p14:creationId xmlns:p14="http://schemas.microsoft.com/office/powerpoint/2010/main" val="349901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C03203D-E841-DA4C-991D-399C3034F62C}"/>
              </a:ext>
            </a:extLst>
          </p:cNvPr>
          <p:cNvPicPr>
            <a:picLocks noChangeAspect="1"/>
          </p:cNvPicPr>
          <p:nvPr/>
        </p:nvPicPr>
        <p:blipFill>
          <a:blip r:embed="rId2"/>
          <a:srcRect/>
          <a:stretch/>
        </p:blipFill>
        <p:spPr>
          <a:xfrm>
            <a:off x="0" y="0"/>
            <a:ext cx="9144000" cy="5143500"/>
          </a:xfrm>
          <a:prstGeom prst="rect">
            <a:avLst/>
          </a:prstGeom>
        </p:spPr>
      </p:pic>
      <p:sp>
        <p:nvSpPr>
          <p:cNvPr id="5" name="Tekstfelt 4">
            <a:extLst>
              <a:ext uri="{FF2B5EF4-FFF2-40B4-BE49-F238E27FC236}">
                <a16:creationId xmlns:a16="http://schemas.microsoft.com/office/drawing/2014/main" id="{6E3E1078-D2D6-4349-A5F9-79F32318BDE5}"/>
              </a:ext>
            </a:extLst>
          </p:cNvPr>
          <p:cNvSpPr txBox="1"/>
          <p:nvPr/>
        </p:nvSpPr>
        <p:spPr>
          <a:xfrm>
            <a:off x="1869032" y="1782858"/>
            <a:ext cx="4970679" cy="2308324"/>
          </a:xfrm>
          <a:prstGeom prst="rect">
            <a:avLst/>
          </a:prstGeom>
          <a:noFill/>
        </p:spPr>
        <p:txBody>
          <a:bodyPr wrap="square">
            <a:spAutoFit/>
          </a:bodyPr>
          <a:lstStyle/>
          <a:p>
            <a:r>
              <a:rPr lang="da-DK" sz="1800" b="1" i="0" dirty="0"/>
              <a:t>Kontakt Sund By Netværket</a:t>
            </a:r>
            <a:br>
              <a:rPr lang="da-DK" sz="1800" dirty="0"/>
            </a:br>
            <a:r>
              <a:rPr lang="da-DK" sz="1400" dirty="0"/>
              <a:t>c/o KL-Huset</a:t>
            </a:r>
          </a:p>
          <a:p>
            <a:r>
              <a:rPr lang="da-DK" sz="1400" dirty="0" err="1"/>
              <a:t>Weidekampsgade</a:t>
            </a:r>
            <a:r>
              <a:rPr lang="da-DK" sz="1400" dirty="0"/>
              <a:t> 10</a:t>
            </a:r>
          </a:p>
          <a:p>
            <a:r>
              <a:rPr lang="da-DK" sz="1400" dirty="0"/>
              <a:t>2300 København S</a:t>
            </a:r>
            <a:br>
              <a:rPr lang="da-DK" sz="1400" dirty="0"/>
            </a:br>
            <a:endParaRPr lang="da-DK" sz="1400" dirty="0"/>
          </a:p>
          <a:p>
            <a:r>
              <a:rPr lang="da-DK" sz="1400" dirty="0"/>
              <a:t>Charlotte </a:t>
            </a:r>
            <a:r>
              <a:rPr lang="da-DK" sz="1400" dirty="0" err="1"/>
              <a:t>Iisager</a:t>
            </a:r>
            <a:r>
              <a:rPr lang="da-DK" sz="1400" dirty="0"/>
              <a:t> Petersen, Sekretariatschef 	</a:t>
            </a:r>
            <a:br>
              <a:rPr lang="da-DK" sz="1400" dirty="0"/>
            </a:br>
            <a:r>
              <a:rPr lang="da-DK" sz="1400" dirty="0"/>
              <a:t>Tlf. 24804503</a:t>
            </a:r>
            <a:br>
              <a:rPr lang="da-DK" sz="1400" dirty="0"/>
            </a:br>
            <a:endParaRPr lang="da-DK" sz="1400" dirty="0"/>
          </a:p>
          <a:p>
            <a:r>
              <a:rPr lang="da-DK" sz="1400" dirty="0" err="1"/>
              <a:t>post@sundbynetvaerket.dk</a:t>
            </a:r>
            <a:br>
              <a:rPr lang="da-DK" sz="1400" dirty="0"/>
            </a:br>
            <a:r>
              <a:rPr lang="da-DK" sz="1400" dirty="0" err="1"/>
              <a:t>www.sund</a:t>
            </a:r>
            <a:r>
              <a:rPr lang="da-DK" sz="1400" dirty="0"/>
              <a:t>-by-</a:t>
            </a:r>
            <a:r>
              <a:rPr lang="da-DK" sz="1400" dirty="0" err="1"/>
              <a:t>net.dk</a:t>
            </a:r>
            <a:endParaRPr lang="da-DK" sz="1400" dirty="0"/>
          </a:p>
        </p:txBody>
      </p:sp>
    </p:spTree>
    <p:extLst>
      <p:ext uri="{BB962C8B-B14F-4D97-AF65-F5344CB8AC3E}">
        <p14:creationId xmlns:p14="http://schemas.microsoft.com/office/powerpoint/2010/main" val="1228403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a:extLst>
              <a:ext uri="{FF2B5EF4-FFF2-40B4-BE49-F238E27FC236}">
                <a16:creationId xmlns:a16="http://schemas.microsoft.com/office/drawing/2014/main" id="{8DC45CC1-505C-084B-9BD2-0D3A3F6EF94E}"/>
              </a:ext>
            </a:extLst>
          </p:cNvPr>
          <p:cNvPicPr>
            <a:picLocks noChangeAspect="1"/>
          </p:cNvPicPr>
          <p:nvPr/>
        </p:nvPicPr>
        <p:blipFill>
          <a:blip r:embed="rId3"/>
          <a:srcRect/>
          <a:stretch/>
        </p:blipFill>
        <p:spPr>
          <a:xfrm>
            <a:off x="0" y="0"/>
            <a:ext cx="9144000" cy="5143500"/>
          </a:xfrm>
          <a:prstGeom prst="rect">
            <a:avLst/>
          </a:prstGeom>
        </p:spPr>
      </p:pic>
      <p:pic>
        <p:nvPicPr>
          <p:cNvPr id="11" name="Bilde 6" descr="Et bilde som inneholder vindu&#10;&#10;Automatisk generert beskrivelse">
            <a:extLst>
              <a:ext uri="{FF2B5EF4-FFF2-40B4-BE49-F238E27FC236}">
                <a16:creationId xmlns:a16="http://schemas.microsoft.com/office/drawing/2014/main" id="{A9CE01B6-8933-4C44-ACAD-435C9E0E0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74" y="594145"/>
            <a:ext cx="1731366" cy="1731366"/>
          </a:xfrm>
          <a:prstGeom prst="rect">
            <a:avLst/>
          </a:prstGeom>
        </p:spPr>
      </p:pic>
      <p:pic>
        <p:nvPicPr>
          <p:cNvPr id="12" name="Billede 11">
            <a:extLst>
              <a:ext uri="{FF2B5EF4-FFF2-40B4-BE49-F238E27FC236}">
                <a16:creationId xmlns:a16="http://schemas.microsoft.com/office/drawing/2014/main" id="{77069EE1-1687-814F-B58B-A9670D073A59}"/>
              </a:ext>
            </a:extLst>
          </p:cNvPr>
          <p:cNvPicPr>
            <a:picLocks noChangeAspect="1"/>
          </p:cNvPicPr>
          <p:nvPr/>
        </p:nvPicPr>
        <p:blipFill rotWithShape="1">
          <a:blip r:embed="rId5"/>
          <a:srcRect l="22075" t="23066" r="56793" b="44178"/>
          <a:stretch/>
        </p:blipFill>
        <p:spPr>
          <a:xfrm>
            <a:off x="1114916" y="1137440"/>
            <a:ext cx="649882" cy="644775"/>
          </a:xfrm>
          <a:prstGeom prst="rect">
            <a:avLst/>
          </a:prstGeom>
        </p:spPr>
      </p:pic>
      <p:pic>
        <p:nvPicPr>
          <p:cNvPr id="6" name="Billede 5">
            <a:extLst>
              <a:ext uri="{FF2B5EF4-FFF2-40B4-BE49-F238E27FC236}">
                <a16:creationId xmlns:a16="http://schemas.microsoft.com/office/drawing/2014/main" id="{65F1FD82-FC18-9141-9BBD-CA09526AAB82}"/>
              </a:ext>
            </a:extLst>
          </p:cNvPr>
          <p:cNvPicPr>
            <a:picLocks noChangeAspect="1"/>
          </p:cNvPicPr>
          <p:nvPr/>
        </p:nvPicPr>
        <p:blipFill rotWithShape="1">
          <a:blip r:embed="rId6"/>
          <a:srcRect l="65660" t="16322" r="13679" b="73066"/>
          <a:stretch/>
        </p:blipFill>
        <p:spPr>
          <a:xfrm>
            <a:off x="2305540" y="492545"/>
            <a:ext cx="1351696" cy="444393"/>
          </a:xfrm>
          <a:prstGeom prst="rect">
            <a:avLst/>
          </a:prstGeom>
        </p:spPr>
      </p:pic>
      <p:sp>
        <p:nvSpPr>
          <p:cNvPr id="7" name="Tekstfelt 6">
            <a:extLst>
              <a:ext uri="{FF2B5EF4-FFF2-40B4-BE49-F238E27FC236}">
                <a16:creationId xmlns:a16="http://schemas.microsoft.com/office/drawing/2014/main" id="{03B60BBE-39B5-5848-95EB-14810BAE8DB2}"/>
              </a:ext>
            </a:extLst>
          </p:cNvPr>
          <p:cNvSpPr txBox="1"/>
          <p:nvPr/>
        </p:nvSpPr>
        <p:spPr>
          <a:xfrm>
            <a:off x="3123962" y="2402473"/>
            <a:ext cx="4572000" cy="338554"/>
          </a:xfrm>
          <a:prstGeom prst="rect">
            <a:avLst/>
          </a:prstGeom>
          <a:noFill/>
        </p:spPr>
        <p:txBody>
          <a:bodyPr wrap="square">
            <a:spAutoFit/>
          </a:bodyPr>
          <a:lstStyle/>
          <a:p>
            <a:r>
              <a:rPr lang="nb-NO" sz="1600" i="1" dirty="0"/>
              <a:t>Klima og </a:t>
            </a:r>
            <a:r>
              <a:rPr lang="nb-NO" sz="1600" i="1" dirty="0" err="1"/>
              <a:t>sundhed</a:t>
            </a:r>
            <a:r>
              <a:rPr lang="nb-NO" sz="1600" i="1" dirty="0"/>
              <a:t> er to sider </a:t>
            </a:r>
            <a:r>
              <a:rPr lang="nb-NO" sz="1600" i="1" dirty="0" err="1"/>
              <a:t>af</a:t>
            </a:r>
            <a:r>
              <a:rPr lang="nb-NO" sz="1600" i="1" dirty="0"/>
              <a:t> samme </a:t>
            </a:r>
            <a:r>
              <a:rPr lang="nb-NO" sz="1600" i="1" dirty="0" err="1"/>
              <a:t>mønt</a:t>
            </a:r>
            <a:endParaRPr lang="nb-NO" sz="1600" i="1" dirty="0"/>
          </a:p>
        </p:txBody>
      </p:sp>
      <p:sp>
        <p:nvSpPr>
          <p:cNvPr id="9" name="Tekstfelt 8">
            <a:extLst>
              <a:ext uri="{FF2B5EF4-FFF2-40B4-BE49-F238E27FC236}">
                <a16:creationId xmlns:a16="http://schemas.microsoft.com/office/drawing/2014/main" id="{432DEFDD-0D24-B743-B236-F8EB719B46CD}"/>
              </a:ext>
            </a:extLst>
          </p:cNvPr>
          <p:cNvSpPr txBox="1"/>
          <p:nvPr/>
        </p:nvSpPr>
        <p:spPr>
          <a:xfrm>
            <a:off x="6898615" y="2495555"/>
            <a:ext cx="626897" cy="861774"/>
          </a:xfrm>
          <a:prstGeom prst="rect">
            <a:avLst/>
          </a:prstGeom>
          <a:noFill/>
        </p:spPr>
        <p:txBody>
          <a:bodyPr wrap="square">
            <a:spAutoFit/>
          </a:bodyPr>
          <a:lstStyle/>
          <a:p>
            <a:r>
              <a:rPr lang="da-DK" sz="5000" b="1" i="1" dirty="0"/>
              <a:t>”</a:t>
            </a:r>
            <a:endParaRPr lang="da-DK" sz="5000" dirty="0"/>
          </a:p>
        </p:txBody>
      </p:sp>
      <p:sp>
        <p:nvSpPr>
          <p:cNvPr id="14" name="Tekstfelt 13">
            <a:extLst>
              <a:ext uri="{FF2B5EF4-FFF2-40B4-BE49-F238E27FC236}">
                <a16:creationId xmlns:a16="http://schemas.microsoft.com/office/drawing/2014/main" id="{2107D11C-AF46-1E4C-AFD6-9A61D65BC857}"/>
              </a:ext>
            </a:extLst>
          </p:cNvPr>
          <p:cNvSpPr txBox="1"/>
          <p:nvPr/>
        </p:nvSpPr>
        <p:spPr>
          <a:xfrm>
            <a:off x="2691907" y="2134615"/>
            <a:ext cx="626897" cy="861774"/>
          </a:xfrm>
          <a:prstGeom prst="rect">
            <a:avLst/>
          </a:prstGeom>
          <a:noFill/>
        </p:spPr>
        <p:txBody>
          <a:bodyPr wrap="square">
            <a:spAutoFit/>
          </a:bodyPr>
          <a:lstStyle/>
          <a:p>
            <a:r>
              <a:rPr lang="da-DK" sz="5000" b="1" i="1" dirty="0"/>
              <a:t>”</a:t>
            </a:r>
            <a:endParaRPr lang="da-DK" sz="5000" dirty="0"/>
          </a:p>
        </p:txBody>
      </p:sp>
      <p:sp>
        <p:nvSpPr>
          <p:cNvPr id="10" name="Tekstfelt 9">
            <a:extLst>
              <a:ext uri="{FF2B5EF4-FFF2-40B4-BE49-F238E27FC236}">
                <a16:creationId xmlns:a16="http://schemas.microsoft.com/office/drawing/2014/main" id="{A9118C75-A708-EF4C-931A-B0D97B972C81}"/>
              </a:ext>
            </a:extLst>
          </p:cNvPr>
          <p:cNvSpPr txBox="1"/>
          <p:nvPr/>
        </p:nvSpPr>
        <p:spPr>
          <a:xfrm>
            <a:off x="2691907" y="3033415"/>
            <a:ext cx="4409292" cy="230832"/>
          </a:xfrm>
          <a:prstGeom prst="rect">
            <a:avLst/>
          </a:prstGeom>
          <a:noFill/>
        </p:spPr>
        <p:txBody>
          <a:bodyPr wrap="square">
            <a:spAutoFit/>
          </a:bodyPr>
          <a:lstStyle/>
          <a:p>
            <a:pPr algn="r"/>
            <a:r>
              <a:rPr lang="da-DK" sz="900" dirty="0"/>
              <a:t>Bjarne Bruun Jensen, Professor i sundhedsfremme</a:t>
            </a:r>
          </a:p>
        </p:txBody>
      </p:sp>
    </p:spTree>
    <p:extLst>
      <p:ext uri="{BB962C8B-B14F-4D97-AF65-F5344CB8AC3E}">
        <p14:creationId xmlns:p14="http://schemas.microsoft.com/office/powerpoint/2010/main" val="417076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7DDCE538-475C-C847-91F4-F6043DB14E1F}"/>
              </a:ext>
            </a:extLst>
          </p:cNvPr>
          <p:cNvPicPr>
            <a:picLocks noChangeAspect="1"/>
          </p:cNvPicPr>
          <p:nvPr/>
        </p:nvPicPr>
        <p:blipFill>
          <a:blip r:embed="rId3"/>
          <a:srcRect/>
          <a:stretch/>
        </p:blipFill>
        <p:spPr>
          <a:xfrm>
            <a:off x="0" y="0"/>
            <a:ext cx="9144000" cy="5143500"/>
          </a:xfrm>
          <a:prstGeom prst="rect">
            <a:avLst/>
          </a:prstGeom>
        </p:spPr>
      </p:pic>
      <p:pic>
        <p:nvPicPr>
          <p:cNvPr id="11" name="Bilde 6" descr="Et bilde som inneholder vindu&#10;&#10;Automatisk generert beskrivelse">
            <a:extLst>
              <a:ext uri="{FF2B5EF4-FFF2-40B4-BE49-F238E27FC236}">
                <a16:creationId xmlns:a16="http://schemas.microsoft.com/office/drawing/2014/main" id="{A9CE01B6-8933-4C44-ACAD-435C9E0E0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74" y="594145"/>
            <a:ext cx="1731366" cy="1731366"/>
          </a:xfrm>
          <a:prstGeom prst="rect">
            <a:avLst/>
          </a:prstGeom>
        </p:spPr>
      </p:pic>
      <p:pic>
        <p:nvPicPr>
          <p:cNvPr id="12" name="Billede 11">
            <a:extLst>
              <a:ext uri="{FF2B5EF4-FFF2-40B4-BE49-F238E27FC236}">
                <a16:creationId xmlns:a16="http://schemas.microsoft.com/office/drawing/2014/main" id="{77069EE1-1687-814F-B58B-A9670D073A59}"/>
              </a:ext>
            </a:extLst>
          </p:cNvPr>
          <p:cNvPicPr>
            <a:picLocks noChangeAspect="1"/>
          </p:cNvPicPr>
          <p:nvPr/>
        </p:nvPicPr>
        <p:blipFill rotWithShape="1">
          <a:blip r:embed="rId5"/>
          <a:srcRect l="22075" t="23066" r="56793" b="44178"/>
          <a:stretch/>
        </p:blipFill>
        <p:spPr>
          <a:xfrm>
            <a:off x="1114916" y="1137440"/>
            <a:ext cx="649882" cy="644775"/>
          </a:xfrm>
          <a:prstGeom prst="rect">
            <a:avLst/>
          </a:prstGeom>
        </p:spPr>
      </p:pic>
      <p:pic>
        <p:nvPicPr>
          <p:cNvPr id="6" name="Billede 5">
            <a:extLst>
              <a:ext uri="{FF2B5EF4-FFF2-40B4-BE49-F238E27FC236}">
                <a16:creationId xmlns:a16="http://schemas.microsoft.com/office/drawing/2014/main" id="{65F1FD82-FC18-9141-9BBD-CA09526AAB82}"/>
              </a:ext>
            </a:extLst>
          </p:cNvPr>
          <p:cNvPicPr>
            <a:picLocks noChangeAspect="1"/>
          </p:cNvPicPr>
          <p:nvPr/>
        </p:nvPicPr>
        <p:blipFill rotWithShape="1">
          <a:blip r:embed="rId6"/>
          <a:srcRect l="65660" t="16322" r="13679" b="73066"/>
          <a:stretch/>
        </p:blipFill>
        <p:spPr>
          <a:xfrm>
            <a:off x="2305540" y="492545"/>
            <a:ext cx="1351696" cy="444393"/>
          </a:xfrm>
          <a:prstGeom prst="rect">
            <a:avLst/>
          </a:prstGeom>
        </p:spPr>
      </p:pic>
      <p:sp>
        <p:nvSpPr>
          <p:cNvPr id="7" name="Tekstfelt 6">
            <a:extLst>
              <a:ext uri="{FF2B5EF4-FFF2-40B4-BE49-F238E27FC236}">
                <a16:creationId xmlns:a16="http://schemas.microsoft.com/office/drawing/2014/main" id="{480B017B-F604-ED43-8589-592B494A9259}"/>
              </a:ext>
            </a:extLst>
          </p:cNvPr>
          <p:cNvSpPr txBox="1"/>
          <p:nvPr/>
        </p:nvSpPr>
        <p:spPr>
          <a:xfrm>
            <a:off x="3123962" y="2402473"/>
            <a:ext cx="3880794" cy="584775"/>
          </a:xfrm>
          <a:prstGeom prst="rect">
            <a:avLst/>
          </a:prstGeom>
          <a:noFill/>
        </p:spPr>
        <p:txBody>
          <a:bodyPr wrap="square">
            <a:spAutoFit/>
          </a:bodyPr>
          <a:lstStyle/>
          <a:p>
            <a:r>
              <a:rPr lang="nb-NO" sz="1600" i="1" dirty="0"/>
              <a:t>Vi skal mere tænke SAMFUNDSvæsen end sundhedsvæsen</a:t>
            </a:r>
          </a:p>
        </p:txBody>
      </p:sp>
      <p:sp>
        <p:nvSpPr>
          <p:cNvPr id="9" name="Tekstfelt 8">
            <a:extLst>
              <a:ext uri="{FF2B5EF4-FFF2-40B4-BE49-F238E27FC236}">
                <a16:creationId xmlns:a16="http://schemas.microsoft.com/office/drawing/2014/main" id="{A35EC99D-7268-FF4B-8B84-407C74EEF6EB}"/>
              </a:ext>
            </a:extLst>
          </p:cNvPr>
          <p:cNvSpPr txBox="1"/>
          <p:nvPr/>
        </p:nvSpPr>
        <p:spPr>
          <a:xfrm>
            <a:off x="4837043" y="2722626"/>
            <a:ext cx="626897" cy="861774"/>
          </a:xfrm>
          <a:prstGeom prst="rect">
            <a:avLst/>
          </a:prstGeom>
          <a:noFill/>
        </p:spPr>
        <p:txBody>
          <a:bodyPr wrap="square">
            <a:spAutoFit/>
          </a:bodyPr>
          <a:lstStyle/>
          <a:p>
            <a:r>
              <a:rPr lang="da-DK" sz="5000" b="1" i="1" dirty="0"/>
              <a:t>”</a:t>
            </a:r>
            <a:endParaRPr lang="da-DK" sz="5000" dirty="0"/>
          </a:p>
        </p:txBody>
      </p:sp>
      <p:sp>
        <p:nvSpPr>
          <p:cNvPr id="10" name="Tekstfelt 9">
            <a:extLst>
              <a:ext uri="{FF2B5EF4-FFF2-40B4-BE49-F238E27FC236}">
                <a16:creationId xmlns:a16="http://schemas.microsoft.com/office/drawing/2014/main" id="{15BCE46A-338A-3B4E-993F-EBC4BC76007A}"/>
              </a:ext>
            </a:extLst>
          </p:cNvPr>
          <p:cNvSpPr txBox="1"/>
          <p:nvPr/>
        </p:nvSpPr>
        <p:spPr>
          <a:xfrm>
            <a:off x="2691907" y="2134615"/>
            <a:ext cx="626897" cy="861774"/>
          </a:xfrm>
          <a:prstGeom prst="rect">
            <a:avLst/>
          </a:prstGeom>
          <a:noFill/>
        </p:spPr>
        <p:txBody>
          <a:bodyPr wrap="square">
            <a:spAutoFit/>
          </a:bodyPr>
          <a:lstStyle/>
          <a:p>
            <a:r>
              <a:rPr lang="da-DK" sz="5000" b="1" i="1" dirty="0"/>
              <a:t>”</a:t>
            </a:r>
            <a:endParaRPr lang="da-DK" sz="5000" dirty="0"/>
          </a:p>
        </p:txBody>
      </p:sp>
      <p:sp>
        <p:nvSpPr>
          <p:cNvPr id="13" name="Tekstfelt 12">
            <a:extLst>
              <a:ext uri="{FF2B5EF4-FFF2-40B4-BE49-F238E27FC236}">
                <a16:creationId xmlns:a16="http://schemas.microsoft.com/office/drawing/2014/main" id="{1AB1BB52-6439-0544-BA95-58554D835266}"/>
              </a:ext>
            </a:extLst>
          </p:cNvPr>
          <p:cNvSpPr txBox="1"/>
          <p:nvPr/>
        </p:nvSpPr>
        <p:spPr>
          <a:xfrm>
            <a:off x="2691906" y="3231261"/>
            <a:ext cx="4129808" cy="230832"/>
          </a:xfrm>
          <a:prstGeom prst="rect">
            <a:avLst/>
          </a:prstGeom>
          <a:noFill/>
        </p:spPr>
        <p:txBody>
          <a:bodyPr wrap="square">
            <a:spAutoFit/>
          </a:bodyPr>
          <a:lstStyle/>
          <a:p>
            <a:pPr algn="r"/>
            <a:r>
              <a:rPr lang="da-DK" sz="900" dirty="0"/>
              <a:t>Lene Bruun, formand for Sund By Netværkets bestyrelse</a:t>
            </a:r>
          </a:p>
        </p:txBody>
      </p:sp>
    </p:spTree>
    <p:extLst>
      <p:ext uri="{BB962C8B-B14F-4D97-AF65-F5344CB8AC3E}">
        <p14:creationId xmlns:p14="http://schemas.microsoft.com/office/powerpoint/2010/main" val="3984042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7DDCE538-475C-C847-91F4-F6043DB14E1F}"/>
              </a:ext>
            </a:extLst>
          </p:cNvPr>
          <p:cNvPicPr>
            <a:picLocks noChangeAspect="1"/>
          </p:cNvPicPr>
          <p:nvPr/>
        </p:nvPicPr>
        <p:blipFill>
          <a:blip r:embed="rId3"/>
          <a:srcRect/>
          <a:stretch/>
        </p:blipFill>
        <p:spPr>
          <a:xfrm>
            <a:off x="0" y="0"/>
            <a:ext cx="9144000" cy="5143500"/>
          </a:xfrm>
          <a:prstGeom prst="rect">
            <a:avLst/>
          </a:prstGeom>
        </p:spPr>
      </p:pic>
      <p:pic>
        <p:nvPicPr>
          <p:cNvPr id="11" name="Bilde 6">
            <a:extLst>
              <a:ext uri="{FF2B5EF4-FFF2-40B4-BE49-F238E27FC236}">
                <a16:creationId xmlns:a16="http://schemas.microsoft.com/office/drawing/2014/main" id="{A9CE01B6-8933-4C44-ACAD-435C9E0E0BFB}"/>
              </a:ext>
            </a:extLst>
          </p:cNvPr>
          <p:cNvPicPr>
            <a:picLocks noChangeAspect="1"/>
          </p:cNvPicPr>
          <p:nvPr/>
        </p:nvPicPr>
        <p:blipFill>
          <a:blip r:embed="rId4"/>
          <a:srcRect/>
          <a:stretch/>
        </p:blipFill>
        <p:spPr>
          <a:xfrm>
            <a:off x="3019994" y="1180738"/>
            <a:ext cx="3104011" cy="3114533"/>
          </a:xfrm>
          <a:prstGeom prst="rect">
            <a:avLst/>
          </a:prstGeom>
        </p:spPr>
      </p:pic>
      <p:sp>
        <p:nvSpPr>
          <p:cNvPr id="13" name="Titel 1">
            <a:extLst>
              <a:ext uri="{FF2B5EF4-FFF2-40B4-BE49-F238E27FC236}">
                <a16:creationId xmlns:a16="http://schemas.microsoft.com/office/drawing/2014/main" id="{5FFF55F1-F28E-434D-B4A8-C7B41CF00561}"/>
              </a:ext>
            </a:extLst>
          </p:cNvPr>
          <p:cNvSpPr>
            <a:spLocks noGrp="1"/>
          </p:cNvSpPr>
          <p:nvPr>
            <p:ph type="title"/>
          </p:nvPr>
        </p:nvSpPr>
        <p:spPr>
          <a:xfrm>
            <a:off x="628650" y="118341"/>
            <a:ext cx="7886700" cy="1325563"/>
          </a:xfrm>
        </p:spPr>
        <p:txBody>
          <a:bodyPr>
            <a:normAutofit/>
          </a:bodyPr>
          <a:lstStyle/>
          <a:p>
            <a:r>
              <a:rPr lang="da-DK" sz="2400" b="1" dirty="0">
                <a:solidFill>
                  <a:schemeClr val="accent2"/>
                </a:solidFill>
                <a:latin typeface="+mn-lt"/>
              </a:rPr>
              <a:t>Verdensmålene i et folkesundhedsperspektiv</a:t>
            </a:r>
          </a:p>
        </p:txBody>
      </p:sp>
    </p:spTree>
    <p:extLst>
      <p:ext uri="{BB962C8B-B14F-4D97-AF65-F5344CB8AC3E}">
        <p14:creationId xmlns:p14="http://schemas.microsoft.com/office/powerpoint/2010/main" val="3790124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7DDCE538-475C-C847-91F4-F6043DB14E1F}"/>
              </a:ext>
            </a:extLst>
          </p:cNvPr>
          <p:cNvPicPr>
            <a:picLocks noChangeAspect="1"/>
          </p:cNvPicPr>
          <p:nvPr/>
        </p:nvPicPr>
        <p:blipFill>
          <a:blip r:embed="rId3"/>
          <a:srcRect/>
          <a:stretch/>
        </p:blipFill>
        <p:spPr>
          <a:xfrm>
            <a:off x="0" y="0"/>
            <a:ext cx="9144000" cy="5143500"/>
          </a:xfrm>
          <a:prstGeom prst="rect">
            <a:avLst/>
          </a:prstGeom>
        </p:spPr>
      </p:pic>
      <p:pic>
        <p:nvPicPr>
          <p:cNvPr id="5" name="Billede 4" descr="Et billede, der indeholder tekst&#10;&#10;Automatisk genereret beskrivelse">
            <a:extLst>
              <a:ext uri="{FF2B5EF4-FFF2-40B4-BE49-F238E27FC236}">
                <a16:creationId xmlns:a16="http://schemas.microsoft.com/office/drawing/2014/main" id="{B0B6C24E-93CD-F54D-B147-811B54AF42F7}"/>
              </a:ext>
            </a:extLst>
          </p:cNvPr>
          <p:cNvPicPr>
            <a:picLocks noChangeAspect="1"/>
          </p:cNvPicPr>
          <p:nvPr/>
        </p:nvPicPr>
        <p:blipFill>
          <a:blip r:embed="rId4"/>
          <a:stretch>
            <a:fillRect/>
          </a:stretch>
        </p:blipFill>
        <p:spPr>
          <a:xfrm>
            <a:off x="554180" y="193964"/>
            <a:ext cx="7633855" cy="4287361"/>
          </a:xfrm>
          <a:prstGeom prst="rect">
            <a:avLst/>
          </a:prstGeom>
        </p:spPr>
      </p:pic>
    </p:spTree>
    <p:extLst>
      <p:ext uri="{BB962C8B-B14F-4D97-AF65-F5344CB8AC3E}">
        <p14:creationId xmlns:p14="http://schemas.microsoft.com/office/powerpoint/2010/main" val="2887923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7DDCE538-475C-C847-91F4-F6043DB14E1F}"/>
              </a:ext>
            </a:extLst>
          </p:cNvPr>
          <p:cNvPicPr>
            <a:picLocks noChangeAspect="1"/>
          </p:cNvPicPr>
          <p:nvPr/>
        </p:nvPicPr>
        <p:blipFill>
          <a:blip r:embed="rId3"/>
          <a:srcRect/>
          <a:stretch/>
        </p:blipFill>
        <p:spPr>
          <a:xfrm>
            <a:off x="0" y="0"/>
            <a:ext cx="9144000" cy="5143500"/>
          </a:xfrm>
          <a:prstGeom prst="rect">
            <a:avLst/>
          </a:prstGeom>
        </p:spPr>
      </p:pic>
      <p:sp>
        <p:nvSpPr>
          <p:cNvPr id="3" name="Titel 1">
            <a:extLst>
              <a:ext uri="{FF2B5EF4-FFF2-40B4-BE49-F238E27FC236}">
                <a16:creationId xmlns:a16="http://schemas.microsoft.com/office/drawing/2014/main" id="{2EDFFD75-FE98-4042-AFE5-7F6D73109BD0}"/>
              </a:ext>
            </a:extLst>
          </p:cNvPr>
          <p:cNvSpPr>
            <a:spLocks noGrp="1"/>
          </p:cNvSpPr>
          <p:nvPr>
            <p:ph type="title"/>
          </p:nvPr>
        </p:nvSpPr>
        <p:spPr>
          <a:xfrm>
            <a:off x="628650" y="118341"/>
            <a:ext cx="7886700" cy="1325563"/>
          </a:xfrm>
        </p:spPr>
        <p:txBody>
          <a:bodyPr>
            <a:normAutofit/>
          </a:bodyPr>
          <a:lstStyle/>
          <a:p>
            <a:r>
              <a:rPr lang="da-DK" sz="2400" b="1" dirty="0">
                <a:solidFill>
                  <a:schemeClr val="accent2"/>
                </a:solidFill>
                <a:latin typeface="+mn-lt"/>
              </a:rPr>
              <a:t>Præsentationens tre temaer</a:t>
            </a:r>
          </a:p>
        </p:txBody>
      </p:sp>
      <p:sp>
        <p:nvSpPr>
          <p:cNvPr id="4" name="Titel 1">
            <a:extLst>
              <a:ext uri="{FF2B5EF4-FFF2-40B4-BE49-F238E27FC236}">
                <a16:creationId xmlns:a16="http://schemas.microsoft.com/office/drawing/2014/main" id="{AB4933BB-CD10-684E-AF41-DC6E9A394F6F}"/>
              </a:ext>
            </a:extLst>
          </p:cNvPr>
          <p:cNvSpPr txBox="1">
            <a:spLocks/>
          </p:cNvSpPr>
          <p:nvPr/>
        </p:nvSpPr>
        <p:spPr>
          <a:xfrm>
            <a:off x="2873086" y="1246187"/>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a-DK" sz="1900" b="1" dirty="0">
                <a:solidFill>
                  <a:schemeClr val="bg1">
                    <a:lumMod val="50000"/>
                  </a:schemeClr>
                </a:solidFill>
                <a:latin typeface="+mn-lt"/>
              </a:rPr>
              <a:t>Roller og ansvar i folkesundhedsarbejdet</a:t>
            </a:r>
          </a:p>
        </p:txBody>
      </p:sp>
      <p:sp>
        <p:nvSpPr>
          <p:cNvPr id="5" name="Titel 1">
            <a:extLst>
              <a:ext uri="{FF2B5EF4-FFF2-40B4-BE49-F238E27FC236}">
                <a16:creationId xmlns:a16="http://schemas.microsoft.com/office/drawing/2014/main" id="{F3CD5CA9-52B3-AD4E-92EC-7E2EAEEC8F6F}"/>
              </a:ext>
            </a:extLst>
          </p:cNvPr>
          <p:cNvSpPr txBox="1">
            <a:spLocks/>
          </p:cNvSpPr>
          <p:nvPr/>
        </p:nvSpPr>
        <p:spPr>
          <a:xfrm>
            <a:off x="2873086" y="226449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a-DK" sz="1900" b="1" dirty="0">
                <a:solidFill>
                  <a:schemeClr val="bg1">
                    <a:lumMod val="50000"/>
                  </a:schemeClr>
                </a:solidFill>
                <a:latin typeface="+mn-lt"/>
              </a:rPr>
              <a:t>Centrale udfordringer</a:t>
            </a:r>
          </a:p>
        </p:txBody>
      </p:sp>
      <p:sp>
        <p:nvSpPr>
          <p:cNvPr id="6" name="Titel 1">
            <a:extLst>
              <a:ext uri="{FF2B5EF4-FFF2-40B4-BE49-F238E27FC236}">
                <a16:creationId xmlns:a16="http://schemas.microsoft.com/office/drawing/2014/main" id="{EFA7F0D5-7DB8-E54B-AAD1-0003DE41E39C}"/>
              </a:ext>
            </a:extLst>
          </p:cNvPr>
          <p:cNvSpPr txBox="1">
            <a:spLocks/>
          </p:cNvSpPr>
          <p:nvPr/>
        </p:nvSpPr>
        <p:spPr>
          <a:xfrm>
            <a:off x="2873086" y="3313545"/>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a-DK" sz="1900" b="1" dirty="0">
                <a:solidFill>
                  <a:schemeClr val="bg1">
                    <a:lumMod val="50000"/>
                  </a:schemeClr>
                </a:solidFill>
                <a:latin typeface="+mn-lt"/>
              </a:rPr>
              <a:t>Effektive virkemidler og strategier - hvordan?</a:t>
            </a:r>
          </a:p>
        </p:txBody>
      </p:sp>
    </p:spTree>
    <p:extLst>
      <p:ext uri="{BB962C8B-B14F-4D97-AF65-F5344CB8AC3E}">
        <p14:creationId xmlns:p14="http://schemas.microsoft.com/office/powerpoint/2010/main" val="3061026684"/>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6112</TotalTime>
  <Words>8204</Words>
  <Application>Microsoft Office PowerPoint</Application>
  <PresentationFormat>Skærmshow (16:9)</PresentationFormat>
  <Paragraphs>607</Paragraphs>
  <Slides>46</Slides>
  <Notes>45</Notes>
  <HiddenSlides>0</HiddenSlides>
  <MMClips>1</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46</vt:i4>
      </vt:variant>
    </vt:vector>
  </HeadingPairs>
  <TitlesOfParts>
    <vt:vector size="54" baseType="lpstr">
      <vt:lpstr>Arial</vt:lpstr>
      <vt:lpstr>Calibri</vt:lpstr>
      <vt:lpstr>Calibri Light</vt:lpstr>
      <vt:lpstr>SourceSansProItalic</vt:lpstr>
      <vt:lpstr>SourceSansProRegular</vt:lpstr>
      <vt:lpstr>Wingdings</vt:lpstr>
      <vt:lpstr>Work Sans</vt:lpstr>
      <vt:lpstr>Office-tema</vt:lpstr>
      <vt:lpstr>PowerPoint-præsentation</vt:lpstr>
      <vt:lpstr>PowerPoint-præsentation</vt:lpstr>
      <vt:lpstr>PowerPoint-præsentation</vt:lpstr>
      <vt:lpstr>PowerPoint-præsentation</vt:lpstr>
      <vt:lpstr>PowerPoint-præsentation</vt:lpstr>
      <vt:lpstr>PowerPoint-præsentation</vt:lpstr>
      <vt:lpstr>Verdensmålene i et folkesundhedsperspektiv</vt:lpstr>
      <vt:lpstr>PowerPoint-præsentation</vt:lpstr>
      <vt:lpstr>Præsentationens tre temaer</vt:lpstr>
      <vt:lpstr>PowerPoint-præsentation</vt:lpstr>
      <vt:lpstr>PowerPoint-præsentation</vt:lpstr>
      <vt:lpstr>Eksempler for samarbejde omkring folkesundhedsarbejdet</vt:lpstr>
      <vt:lpstr>Sundhedsstyrelsens forebyggelsespakker som faglig løftestang</vt:lpstr>
      <vt:lpstr>PowerPoint-præsentation</vt:lpstr>
      <vt:lpstr>PowerPoint-præsentation</vt:lpstr>
      <vt:lpstr>Hvad er sundhed?</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Beatriz Graff-Pereira</dc:creator>
  <cp:lastModifiedBy>Emma Madeleine Tønnesen</cp:lastModifiedBy>
  <cp:revision>83</cp:revision>
  <dcterms:created xsi:type="dcterms:W3CDTF">2022-01-13T15:55:16Z</dcterms:created>
  <dcterms:modified xsi:type="dcterms:W3CDTF">2023-02-28T09:45:08Z</dcterms:modified>
</cp:coreProperties>
</file>