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7" r:id="rId4"/>
    <p:sldId id="292" r:id="rId5"/>
    <p:sldId id="288" r:id="rId6"/>
    <p:sldId id="293" r:id="rId7"/>
    <p:sldId id="294" r:id="rId8"/>
    <p:sldId id="295" r:id="rId9"/>
    <p:sldId id="296" r:id="rId10"/>
    <p:sldId id="297" r:id="rId11"/>
    <p:sldId id="298" r:id="rId12"/>
    <p:sldId id="286" r:id="rId13"/>
    <p:sldId id="291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71" autoAdjust="0"/>
  </p:normalViewPr>
  <p:slideViewPr>
    <p:cSldViewPr>
      <p:cViewPr varScale="1">
        <p:scale>
          <a:sx n="83" d="100"/>
          <a:sy n="83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B18E-3022-4CAE-A51C-66D320DF8D94}" type="datetimeFigureOut">
              <a:rPr lang="da-DK" smtClean="0"/>
              <a:pPr/>
              <a:t>19-03-2013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192E1-839C-448F-98AB-7817493F219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31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1F4A7-BFE6-46A8-A5DB-B6D086D1B9FD}" type="datetimeFigureOut">
              <a:rPr lang="da-DK" smtClean="0"/>
              <a:pPr/>
              <a:t>19-03-2013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0DEA1-4FA7-4C32-BDBD-FAF9689C1C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83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0DEA1-4FA7-4C32-BDBD-FAF9689C1CC0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0DEA1-4FA7-4C32-BDBD-FAF9689C1CC0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0DEA1-4FA7-4C32-BDBD-FAF9689C1CC0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0DEA1-4FA7-4C32-BDBD-FAF9689C1CC0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69981-D0FA-4383-A75A-8339B0848056}" type="datetimeFigureOut">
              <a:rPr lang="da-DK" smtClean="0"/>
              <a:pPr/>
              <a:t>19-03-2013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FF87A-BDED-4FA6-939E-CC38912FBC9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69981-D0FA-4383-A75A-8339B0848056}" type="datetimeFigureOut">
              <a:rPr lang="da-DK" smtClean="0"/>
              <a:pPr/>
              <a:t>19-03-2013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FF87A-BDED-4FA6-939E-CC38912FBC9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611560" y="6166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AFDELING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Magistratsafdeling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611560" y="616646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Sundhed og Omsorg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520280"/>
          </a:xfrm>
        </p:spPr>
        <p:txBody>
          <a:bodyPr/>
          <a:lstStyle/>
          <a:p>
            <a:r>
              <a:rPr lang="da-DK" sz="4400" dirty="0" smtClean="0"/>
              <a:t>Aarhus Kommunes Røgfri Arbejdstid</a:t>
            </a:r>
            <a:endParaRPr lang="da-DK" sz="44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 fontScale="77500" lnSpcReduction="20000"/>
          </a:bodyPr>
          <a:lstStyle/>
          <a:p>
            <a:r>
              <a:rPr lang="da-DK" b="1" dirty="0" smtClean="0"/>
              <a:t>Otto Ohrt</a:t>
            </a:r>
          </a:p>
          <a:p>
            <a:r>
              <a:rPr lang="da-DK" b="1" dirty="0" smtClean="0"/>
              <a:t>Teamkoordinator for Sundhedsudvikling</a:t>
            </a:r>
          </a:p>
          <a:p>
            <a:r>
              <a:rPr lang="da-DK" b="1" dirty="0" smtClean="0"/>
              <a:t>Aarhus Kommune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5760000" cy="20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 rot="21000000">
            <a:off x="214284" y="1268761"/>
            <a:ext cx="5653860" cy="123435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/>
            <a:r>
              <a:rPr lang="da-DK" sz="2000" b="1" dirty="0" smtClean="0">
                <a:solidFill>
                  <a:schemeClr val="tx1"/>
                </a:solidFill>
              </a:rPr>
              <a:t>Direktørgruppens oplæg: </a:t>
            </a:r>
            <a:r>
              <a:rPr lang="da-DK" sz="2000" dirty="0" smtClean="0">
                <a:solidFill>
                  <a:schemeClr val="tx1"/>
                </a:solidFill>
              </a:rPr>
              <a:t>Find de største dræbere og find ud af, hvad vi skal gøre for at styrke sundhedstilstanden i Aarhus</a:t>
            </a:r>
            <a:endParaRPr lang="da-DK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76872"/>
            <a:ext cx="5400000" cy="15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328" y="3776448"/>
            <a:ext cx="5400000" cy="17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320" y="2635208"/>
            <a:ext cx="5760000" cy="317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Hvorfor er denne model valgt?</a:t>
            </a:r>
            <a:endParaRPr lang="da-DK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2400" y="2415294"/>
            <a:ext cx="5760000" cy="302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2400" y="5373216"/>
            <a:ext cx="5760000" cy="75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251520" y="6453336"/>
            <a:ext cx="216024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ACE-Prevention</a:t>
            </a:r>
            <a:r>
              <a:rPr lang="da-DK" sz="1200" dirty="0" smtClean="0">
                <a:solidFill>
                  <a:schemeClr val="tx1"/>
                </a:solidFill>
              </a:rPr>
              <a:t>, </a:t>
            </a:r>
            <a:r>
              <a:rPr lang="da-DK" sz="1200" dirty="0" err="1" smtClean="0">
                <a:solidFill>
                  <a:schemeClr val="tx1"/>
                </a:solidFill>
              </a:rPr>
              <a:t>Vos</a:t>
            </a:r>
            <a:r>
              <a:rPr lang="da-DK" sz="1200" dirty="0" smtClean="0">
                <a:solidFill>
                  <a:schemeClr val="tx1"/>
                </a:solidFill>
              </a:rPr>
              <a:t> et al. 2010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411760" y="6453336"/>
            <a:ext cx="216024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Sund By Netværket 2012 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427984" y="6453336"/>
            <a:ext cx="23042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Forebyggelseskommissionen 2009 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6660232" y="6453336"/>
            <a:ext cx="216024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Sundhedsstyrelsen 2012 </a:t>
            </a:r>
            <a:endParaRPr lang="da-DK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Hvor er konfliktlinjerne?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0" name="Picture 2" descr="http://strandlodsgaarden.dk/wordpress/wp-content/uploads/no-smoking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1584176" cy="1584176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BDAAkGBwgHBgkIBwgKCgkLDRYPDQwMDRsUFRAWIB0iIiAdHx8kKDQsJCYxJx8fLT0tMTU3Ojo6Iys/RD84QzQ5Ojf/2wBDAQoKCg0MDRoPDxo3JR8lNzc3Nzc3Nzc3Nzc3Nzc3Nzc3Nzc3Nzc3Nzc3Nzc3Nzc3Nzc3Nzc3Nzc3Nzc3Nzc3Nzf/wAARCADQAPIDASIAAhEBAxEB/8QAHAAAAgIDAQEAAAAAAAAAAAAABAUDBgACBwEI/8QAOxAAAgEDAwIFAQUHBAICAwAAAQIDAAQRBRIhMUEGEyJRYXEHFDKBoRUjQpGxwdEzUuHwU2IWciSC8f/EABkBAAMBAQEAAAAAAAAAAAAAAAECAwAEBf/EACIRAAICAwACAwEBAQAAAAAAAAABAhEDITESIjJBURNhof/aAAwDAQACEQMRAD8Atygs2SOKJikCnHQ15s2LyKiXJkyBTExzAwIFExrk9KDtW9ABplAAcE1jEkUfxUp4HArzdzxXo56msECumjtoJZHI4G45965J4i1cTzyAMCSSXcsMKParh9oOtRRQHT7YytM/4mQj0jvXN4IofOBnKQxA5CAAsx+c/wDFLJmSN4mkkAaBDtJwrPxu+fpXl20NiMsfOnYcEdCffHtW91qMEcB+7oCCPSzDO4+/yBQum2jTMZZckscLuOCTUpOi0I2G6HYYL3176hGckN/E/Yfl1NMVt2up/MuGOXYEknoPc1K00RjjiRSIU/Ci9Wb3NSptSNYt2d5DNz0UH++KldnRGOrN7mOO3t0VRgNh2J7IOg/z9TSzSNOlaQsUALt7ZNNLhjPtjbAdmG4DgKOuP6fypvYwxRpkMSTz9PyFLJ2VxwrZvZ6btZd2D8Ht+VHyW4A2grk+wIrVJdqjauT8DFTIzMufKb34wc1khwQquNox7HAr17ePytxznHAArdnByXjZAB1YVr5gkiAhDOQMekZpqRgIooHAI5HWormLGc9P59aKMZ5BVhx34qKcPs9CkjuTmkYeiWcb2Zg6qDxjOM0tuU3R+Wx5U857HJpnfAEfh4/rS6bYd21uTwfilbBKO7FcsYGUPKYzwO9BypvjKrn4Oev+KbsoOF79CKDuICF3IPyoKVMnONgenTyQyspKqCMHnH5UQzbmON5XPBI3KPill+ZETdGuG+aXR63fcRnauOCuP1rpi7RyTjTLONT/AGFIJUbdnB29D9fpXSvBniyPV4wDMVcD8OeK4TLcpMxjn3ROfzFT6Rfz6DcrcxXIZFP4R1p4tom0fUit7EYPPFbHmqz4F8UWmv6dGEkUzKMMpPIq0FeKsnYhCQM1lbbayiYrhiLV7HbncPemQjwMYr1IgOvWsCwZVKUdbvxUTx5qSJdpFYIUvNL9f1WHSLCW4nfaFU4+TR+8IuTXIvtZ8Qgj7oHB28ke1BujIqPiLXpr+/luJZJCufTEh/So7FwbR5rr92G7d8UlsYJ7yaNc5zyB/cn2p0bQSlUMiMnTK8/yqTY6RtGxkQ3DjarHbGuOMDoBTnTyzFVGAxIUcdKVkiW6SNR6Ihj86a2jqjgtwE5JHeuectnVjjoYTNEoEaZ9jkdvatY7gbmCg8sBu+nYfpUIcSBip68Z6bfgf5oqxgAI2KHfsvtS3R0JWGaejykFh9B7U0SKTerKzYHJ9XetLWBjgM2z4Xk0xihQH1ZOO5yaK/R7o0VCvJOD25/zRFsSDnG0e9SKiBPSpwf/AENRBQxwQOvbg0eC2etJg57fzzWCYyMykkjqAKjkiUJhmc89iK2too9zKdxGOhOKLYXw2WNZH2xsAfkZIrWW0IOPNb6BRRMflxZEaBR1O0f1NeSPGo3Ec46kZpWCxNd2agelwT1IIxmq/dRFScKQO3cdKtM0iurDHT/aP0pXcwl3ZgBkc/NK0NYhTaMDrgkE9a1mQBDjJA6Z60ymtCfUvDUMYXYFSMEe3epu0KyvXEG4H2zVd1K0aKTzIuO+33q5TxeXlSOtLbu3WRCpU81WEqZz5I2itmJL6EAOUkXoD2oJVlicpMhz/u7EUzntjBcDqvGM9jUOoQyiITwgbl4ZetdByl/+yKEy3Ze2fDp+JfcV3OFGVAH9utfNP2Ya69h4kt2B2q52Mp6c19OxHfGre4zVI8Ea2RbV9v0rKl2CspxRRnIrFrTBNbLx1omJFHxk1Kq8VGgzzRCLigEFvMx28khOAqk187arD+1dVv8AUr0sbZJNqD/cfavonXVA0a8PT9y39K+e72dzp8KMu2PzGIGOp9zQkFC60UvL5MfpLjHp/hHvThFVYzDAMYG1pP64pTYybUZxnDcs/c+wFWXTLYyGMMvOPTGvRfk0iX2MCxWxjjLbCuTwTxn5osRblA6Z4+lFXiH0gsGOOgHT861hBBAIzn0gVxz6duPhPZ2wcKgHoUcmn1tbKoxGNmR+Z+tDaZAqoC5AUctR7anYxIQo3HpnFCK/SrlRPHCE4ckN9OtSG42HhiPak1zriCPftBB4GH60kn8RwyHyVfqcEe3uCTT+a+hfIuX34Ebd4BraOf1BnfIIP5HFUD9oFnAWQcNkernFNrfVkMYBI3N6ck/9/wCih5BsfXV2UGec1HDeukiuej5H/f5UsjuhI7AdSMjPapnjAhBG8EH8qNjXoci/GMgYHtig7u/wCQxG7sO/FLJbrCNtPOc4J6UmvtVxN6QeB0NK2BscJqZaQxtgjqeOlHJdQSDiRR35zzVDfVQ25S2zI6jrj6/9/WojrtnFIBFKJCOQzsTg/p+n61tiOR0MzWQK5YIMkYXjPzitZY45F8yAhxjOD1FUaXxXEFChd5HUGPI/I4H9/rUtt4qjMilG8v3Uhv78Uvs+oHkPr6BZDuXg0juQVJOelOPv8d4cowXp24NBXcW+Ns8miBsr9+pPBUMpOeajWHMTsVJRRh1PtTQQeZJsIyMVkUa7N7L32Mua6Yu0cktMr+l6c6eIoI4MnewKEd+a+qdOylhAHPIQZz9K+cFC2Gp6fOQwWKUZ/wDqTX0dZnzLKJkbKFAQfiqQJsn8ysqHYf8Ad+lZVAC4Gthg1pU0a0QEkQolFzUUYx1qYGgEVeLblLTw/eSNz+7I/nXzfrd+8ziBeAi4AHua799ohb/47Mo/iIAFfNN7MReEseRJzSSDEdWSKPLD8RxDOPc1cNESV3QHALjc5PYdhVVsI98ETMPxON3zzVot50tVd5Oh6D4rXoYL1Fldz5f4R7dzUEA3TR7Rk5xitA3mNv55rGmNoRKjFShzkVxy2zsjpB2s3KQWrxKxikVed2P5D5qk3GtXaCQR+b+8Hqw3GfzzRt9ew3Fw0jFnLnJJAqextEvnG0BUHvwPrQpDJNlRuZdRuT6mOOw/5ocRXyMC2844Gc8V1G10rT4x+7QPJnooyc/Qf3qDULaKCI/eLeK3Az/qyqD/AC7UfNLiD/M51FPcREbmYAU0tNRZm5Y/80ddQ2kqnaYWxyTFIG/pVevojbPviPHYda2mHheNMnc5dTktgHJ7VaYI8wKfU3cnH96554Q1E3FysEvX64rsGl6K09qrZVQegLZ4/KhT4G1VlF1kG2c9NvYjuPeqvfXG+QjjceKvnjfSjbWUkiZbYOcdq5xYzJHJ5k43kZOMjigjf4FQeH3uQHc7Qw5+Kbaf4X0pB+9uY93y4GKVnVr2U7bYpDCPxSv7fHT/ABRC6npVtBvvtQvLlu4icqB/KnSk+CPxRYDoFjCn7uRHyeqkN/Sk+qaai5wOAeMDmlkl9pt5Mpsrm+tiT6C/rH+f1qRPEN1Zt93vGhvIOm9MBh/35pXCSCpRZBA7WcpDMRnoRz+tWO2uTcQ8g9Bz70iv1guo/vNi4dOrRFsMv1orQ5nX0BsK3G3I/nWe0K0MGDRykJwT3xmpprb0kxjAb1HHvWMvrB+aYpDmHcv557VXG9HNl0xN4hgLWihR61HGPfg13Hwozv4esTIMN5K5z9K4bf3O/Uo4ZOI1cDFd50ZlOmW2z8PljFdECAbzWVmaynAKU5NEqQAKHT6VuCScCiYKVhW2cniokBAqRTigEReMI/vNk0GOFjLGvlrVwy3swII2yGvrPVrZ5YpCoyWUivmTxdZC31i6hOQd5J4pZBRYfDsTTadCoGWZgBn6U1urRp9R2R52REgjsMUD4JZRZIc7niJQfBq1yWi2Zyv7ySf/ALzQktBT2K4Yto2985FDalKEhZCcnqMAcfzphNuExyOe+OP0pLrCCU7lLZH8A61xN0zuS0isySA3OAWPPv1p/YXy2VmJLyUpF2RR63PYD5/p1pXHYN5nnBXOPZaEm0u9v7ly7sgXOO+38/eitjW1wfXXipLNC1yXQNnbaW74OOvrccn6CkVz4pa8jY2+jafCo4JKksfz71J+xljtvKlcFgciXaSQf70RY6HapKGIurpi3QII4x/erxUEtkpf1b0I7+KSKdfPtArsA2bfqPyphYaFfanFvRnVQRlZVKnHuDVrSz2qdsa793O347ZptphlmQqExGOgHepSkvotGDoQeGdCNteAt1Rtu4V1XR7lkTyl9CjqcVX7e1SG3Gwck84HPWnGlgK+2QnnqB0qabbsqoKqC9athPD69rKRzkZBFc5h8P2EOpv5sYdHOY88gGuoaiytbdDjH+6qVfxGC4yR6W+aLjQGtFa1nw9pEc+ZNxXOf3j4Un6dM1ovhfSriBwlsCw4HLDp9KsdzEZ4PQ+GI6qBk0s8yVBseFlI5JQ7QfnHessjQHji1sQyeFIIpVEAkAB6CUnH61HJ4Th53R4c/wAVPZZwpPmQSs3HO0ZH962t5oZFwzbWP8LgqT+dZ5WL/NLhWn0R7J8YSVG9KgsVYfQ/2oywsZo2KwpbxDuS5Yj9Ks9raeYzAIrD29voTRqaXG0eSMMeKm5NgqiuFQmBndxyT3p5YBXt2x0KYxQOoWq2/wAHpjFbNMbTQbm5VsELjPtV8LObNG0LILP9o6scdn/lXctCgEOmwqGyAo61yP7ONLvNau45yhS1DZaT/dXbY4khiWNBhVGK6ocOZqmecVlZx7VlOAToSxGBRMUfvUMSjFECUAYFEBu3p4r1OtRNJk1LGfagEkYAjmuD/bNpP3PVBfxR4SQYPHeu9Cql478LHxDYOm4ZUEqtZqzHCvBeqRpcG1c4EpyD7kCumrPHPbxyLxtUiuLavY3XhvWJLaZQsiHIGav/AIW1gapaSBQclBuT2PekfBhpHLmVgerdcmpm0tblCxnSMnsBmkskwFzhiQRVm0xFfYcHb1x7muDInZ6EeAg0QINhDscduBRFrYQRKIiFI7g/9/WrXbWytFuZfUemO1KNV0reCUJXPUjv/igrQyVimTT7SMkjcSOQi5OajljcAlIsL3UMB/M9fyFe4uPWkKAhTzk85/rWLbzO4jSLY3JJbn9KO2UqgWKJ5XSEMZGb+EHgfXHYVY7ey+7QqqKvHU9DRGmafDBGpj9R7uaD8W6kljZeXbODLIcBOpOf+aNUjXbPJriMShEbdzznjFWDSDbqCSRnOQx61z67l/ZtrEZXBlcZfJ5Fb2fidipV8DuCO9PF0CzoGoXceChbgciqpqsnnoduM560lm8QO8hUvyT1oGTVnTcCwbJznNBysNqhlYag0dzHb3CYbICtj+tWSe1TywQBtJPyDVVt7i2u4CsmGyRhgeVPuDR+kawUkeyvHLSIfS2fxDtSP9QYqya60tGGY1ZMnJBbP0ry30e3Zx56gqOcMOD+VMxKGbDtlSOMe9Y+UUEMCPnvSNMbxo1tLW0szuto1U4PTgGt5Jv3jrGABjIb2NAzTOGBXaM/7TQt3qEYlO3k9MUI2JNo31XbcRj1AMD3HFJNTdP2Dc2uctI34anluRJuOcdcgHqKr2tXJjkhOeuavB0c8lbOrfY3I8PhgRuMbWIq9vck8Cqd9lLxXXhwGPGVbkVcTDzXbD4o4p/JkXnP8VlS+TWU4gtZ+OK1BOaiUkjk1PGRmsAkRSx+KLiTFQqQOc1uJh0FYJOelA3+pJbJhwcHviiSQwwTS/VE3Wkkb7WJHpzQMcJ+1WyS81GW/iwvH8XU0k+z+Zra6ZyTtJC47daK8btOdUMd6SltGx/D3pHYXJtonlgyq7sgGpSdFYK9F7vYwNTI6qxp/psrI23eBgVQdA1ifUHKXSFjAP8AV/3ZPQ1ZrG6AYtnkmufItnVjdKmXNNUEKFM4OBzUDa4LfCSYYZzVdlumkQ5fgdR8V5Esc8hZ1Tb8ZzmpnRFpDhdaW7lURbUbPVeCv1xTGxgjBdgfUR35zSeCJIXyi+of7RyRTKKbYPwnBFFIo98GXmrawSFvxYzk9BVC1C9a81RppHytv6zTvWbotDhXA+M/rQWi6EZdKuZ5sfv8jG3k+30opWxX6qznHiXWp5J8Ix4PU0Bba5L+GfHTAYf3ojWtG1C3vJIpLd2UE4cDIIoOLRLl8jy2DexFWjGKjTOXJ5+VxD7XUHaYgnrwM0Lq91ezsyqWWFeAqnr8mo/2deR8jOMcZ44prpOlSzBWlJJ64oKouwv2VCrTL+8tif3rBO+49KvOnodU06KYSFZ8kq2Op9j8UFN4ailKdQcg4qw6XYtZLtVQBjGBSyaeykLiqCNIvzJiGZAksZ9W6m0jM8ZLMQAP50ou0WFvOAxnjP8A3tUhm3x71fA+KhK0zpUrJp+QUyuMnPvSoSv5rKeWXntwO/60fJKoUDaVY/xYyDSy6Q+fuz8dKK/SGTppcMqqzc7h27Yqva84drcdiDinjt+7J9/fvQdzaLctAzjhWP5Zp4knpovn2JXckT3dsc+WVDfQ11kSKxwK4v4BlazurhIAc9MiuqaVcSyRDeuPcmuvH8Tjyu5sa8VlR7xWVQkV2OTgZPNSrLihIh3PWpihxnNMAI87IrZHOagRCKKhTPUUDEF7JcogeBd3utVXWta1V2FvBZkv/wCxq/RIuKrXjLSzcwmS3DrMBw0dBhOa6p4E1LWrn79qkwRevlg1XNY0eGCX7rbsrbV5C9qdXNp4wdXQXbmEHGD1xQ2maFqMc5kuAGH8R71KStaK45JSVgmhWKWenSf+SR+R9KKgY7zjIB4qW8tJLZi6H0HnrQwbEo5IHWodR0vTGcDcEvjJHf8AipnaFYwFG3/1A+aVQp5sbIpCnHNFR5jQMrEgDH/TU/sshksgVyWflTgNjpXvngA5Yrjv2JoNHAAIxgZ7VHJchnwoLc+rHt70zLRej24AuJkh53M2eO/tVyVVhsEt1UFUAH1NVHTW/wDyRMwHB6A/5qxwOzgEkYbjHtRiTm7BJtNgkcHaCpzwT3oGXR4/MG1O2T7VYWaIfiJz/WgLi4t4h5jsFUdMnFNon1lX1TS4yyqUO1TgYHFe2mm+XghT24Ao2bxDpXmeXJcLu6k46V4+u6VFbmRZ1Y44WhSG8JWGLb8epfbB71sIhlgMDPGRVUm8Zwm4b0ts6AdqItvFNnKcNJhzzzxigNKDQ5urUyBopFDBvjrSyaOS1C7sMg77uPgH2ou21COU7kkU8jHNNMwzQeWyg7+MdaEkhIzaYkinEoVSMEHhWJ5opoS5Hp9Pz3FAy+ZaXnlEN5efTmj7edSwQPtz1X6VPg0nexdeRKqkHhM8gUuuS0UICtkBhz8U61GMbGTr3FKpB+7II4+aaJOT+xv4QeT72wt59jMeR712GwVo7RAfU5HJrg/g3VI49R2gZcPg13y1G+1jfJGVBrujw8+Tts83NWV6UHuaymBRXFmxW63WTjNBA5FSRKOuaYAwSfODRMVxilvAHWt0J96BhzHc8V5JLu+fcUAmcVNHk+9YIHqb2lvEWkZEGOhHWuU+LfE8VhK/3JmLHjA6GuvarawS2TtLEHIBxmuLeKdMDyP5cBVwcjjilZirR6rqN82Yi3qPT2p/Fv2R+YMPjB+tC+GkmivmW8iRRjg0y1GaNr8iMjgc1zSVM64tyjZJathyu8ge3amCbhHhZFwDnHf8qVMwjYc8GmNpNj0DGcZ+alJF4u0SvJsPqbkr+GoZJQ7kKcLnPI9q8vGQHzEGGfg/lQm9gh+RjpWWyiY70pgc72AyePairzUkh3erJBJ47ikcMxSDd3CkZPGOaQ65qzwlwSeR07GikTexxrHjP7qB5bhm6bSOlUfU/E19fM26Vgp/hFKbq4aeQsxyTRWk6Hf6tIFtISVJwZG4UfnV1BfZKWWV+MARrhyckkmtvvcuMA1e9O+ziIhH1DUd27+C3TJH5mrTZeCdBs1BWzM7H+KXkUXX4NHHlfXRUfBekaJc24uNbkaaaRgqx7yqqCepwcn3rr2l6J9n1vEPJ0uyYoSu6b1scd/UTVJ17Q9JMJFvaQW04B2PE23B/Lg1T4HvrWXZLOJI+m7vUsScJNyd3/wfNjk0lE7pf33hPTbJmtLPT1c4VcRKMZ79K5L4i8W2ttqzC0tNjoSgGchye5+Knto7G8g2yLI7HqC5Aoa98MWl1AwtiYZOm5ju/n8VSWSP2QWCd7YzttTttTiVZeefSe4qa4iMaghhu/hb3pLpOmSabtjuUUMo5KMSCPenVwwkiwTnbXJLp0cIbmRpIxzkrx+VK7lz5TBQc9qNmJAKnpg9K00+D71eoh6DlqeCtkZukPfAXg7Mn3q6GGJ3V1qFhHCqdlGKWeGbMLaqc8bacSwhRXclSOIGM656Vle+WKyibZT0b0iplfAoO3YsootV96YBLGSxouLrzQ6AD4omLrQMEp0omHAodeBUsZBPWsEJkK7Tu5HtVV120hk3DylbPTsatG0lcZpfe6QtwG5Occc0DHKNa0lIA88REZHbNUm5+82t7HdzXCNGDghfauuax4YhcMhWVm9wa5x4u8P/AHJN0e7HcGklEeM2lSJvM8yIMDnHNT2km1g5ySwA9j//ACkGi3e+3MLH1R+n6jtTZJt24Zx/euaSOvHK0Oi5khZTgke4qNIS8gJOR098VBAxZgN3PsB8UVazhHwRg9OfeprRVMX6sHihYKfTzwO1VuLS59XuCBJtQdXxlR8D5q6X3lvCS6kqV6AVDp1oY5WZuG6LGOij/P8ASnUqDSaAdK8GadA4kumebb1DDgVaovusCosS5C56DAFASXPlYGQ/xQV5qfkkgKSSOM8Vv6SDGKjwa3OpCGPCHaQSPSMCkN/rl7NJtWf054waXXMzTE7WYE9ielRR2bsoYthf1NZbG8jee5uGZpZZHPHA96EN2Gxu4xR4hynqUg9KElsoy24Aj3oukK7CrW+dMAHIPYU4tdQLYBIbHWq4LZ42wPbIom1V0Iba2enBpWZMslxMs4VlzkjtQ73B4GMH3961g3lMHK/PtQd8+yXKEbW6UtCSZNJONhGQTjkU98DwCea7lIyFUKv5n/iqk8p2njkiupfZpp0Y8OC4YDfNMzfkOB/Q1bFH2ObK/UuukfuLVVPtU8k4PBNAklOF6Vshzy2a6jmJzJ81lQ5rKxip26lVohX5x3qPIA61sgyaYAShJIoyFelCRDFGxHHWgElAZuBREMRzzWkZopGArGJUUd62KA960Wtx3oGNfJibPGTVW8ZaDDdaZOyxgvtJFW5V9q0vFi+7uZioQDknpWCfKWxtPmkJBBViGHxTG1uMgFSG3fPapvtJvdMGtyx6WQ4yd5HTNJLGQiySVeittb4qM4lccmi02twVlUjjjGR9Ov1qeafaQy4z7+9JLS7BXrnnPNEmfdt3HIOMVBo6VIdW7F0/Hg/r+VTkIqhIScc8+9KbOYF8MoC5/lT+BQy5IAUDgUrHTAmV2Q5AX5PegJ7WR5OhJB6Y4FWeC3imOScj5PSj4bKDapIPttH9aA9lOttIkdgXDKzHAGKcfsTZGWQZcDoTVhjhgiLMPXjuaFvLyNc+WwA6nvTpfYyEculAr6vQ4PQjitGsIguSvPv70x8+Rw247gR780DPdIN4YDOcZzQGdMGlsoWAwDnHQ15HaqgwqD2r1bnBB2naDjrWPcAtktweoB70KJujQoVY8/8A7e1BXzKY+nqreaYBchtxz+RHvS+8uhs7ZrEZMjaX0Y4HOPaifBP2hXOh6q0N05k06R8bf/GPcUg1O88uBgDlm4FV6ujEqVnPkd6PsCxntdQtI7q2lV45BkEGpG2r3FfPP2a+O5vD9yljfOX0+Rscn/TP+K75FNFcwpNCweNxkMO9WIk29ayoto9qyiArqjNTxjHWhA5xxUyP2zRMFBsdKJiJxmg4ySaOhUYFYxNGxo2DHU0NHHk0Wi7RQMTBgK9D+qoeSaG1TU7XSbKS7vZVSNBkk96xg2/1G2021e5u5VjjUZJJr5/+0T7TrzWZ5LLSpWhswSC6nl6VfaD47u/E128MDtHYocKgP4vrVJoNjJHrEsSSck9TT3QhvsZkIyN39qQ098OP+6uE+QanP4lMfyNCWtpBnO3PHPSiobpWGec9Rg15dRh2IbmlVwHgbgnaakl5FX6llsrsBySw49+lWG1v8opLE45zmucxXpTAPSj4NYZOGbIA4GaV42FZEdCtr/c+CfUPc5zTO31GL1Es2SMH4Nc5i1UMAd53fXijRqhCj95uPXikporGSZdJtWigRmySx6jOKTTagJmYqcZ52nvVcub9pV9L5PtmhmuNoViwDHrx0FMkM8iRbJr9FjPrXJ9uKXS6hn0ttyO+OopK10ikF2yMZzQ9zfZjZQRgfhI61lEDyD17vLA7wQD0NeC4UgnO0E84NVo35wNrHGME179/ITAY03iybyDua6GDyAAfelF3e7iQD34oSS8LdOSe1RxjkFuTR8a6TvyeiO+LmRd57dPahaKv/wDUX/60LVo8JS6ZXVfsn8emykj0XVHzA5xDIx/CfY1yqvVYqwZSQRyCO1MKfX4kUgEAEGsr5wg+0fX4YI4hOCEUKCRycCsprFo7FH71MiZrxFwOlEwLzzRASW8RAGaOQYqKPAqdOTWMEwCi8cdaghXjitb68g0+1kuruRY4oxliTQMRapqVrpVlJd3kqxxoM5J6186/aB43uvE980cbslihwiA/i+TU32j+OJvE16YLdilhEcIo/j+TVIoNjJGVlZXoBJAAyT0AoBPKceGmAu5Eb+JP6VZNK8BgaWL/AFeRotwysY4IHzQAsrC1vF+5sxbkcmlmvUaD9ka3MXJYUuuo8qQeRTiYDB+RQE69eODXOmdUlYglQoxFaZphcQ5yaBdCp5FdEZWcslR4rsvQ1Ml3KoxuqDFZg0WkwJtE4un7k1jXLt1PFQYrZVzQpBtm7Su2eTzXh3kYzxWBRj5qQDjHegHZCMitsE9al8utwgrORkiJVxRCDAzXirg5r0csKm3ZWKoHvP8AUH0oep7v/V/KoKtHhGXTKysrKIplZWVlYx//2Q=="/>
          <p:cNvSpPr>
            <a:spLocks noChangeAspect="1" noChangeArrowheads="1"/>
          </p:cNvSpPr>
          <p:nvPr/>
        </p:nvSpPr>
        <p:spPr bwMode="auto">
          <a:xfrm>
            <a:off x="0" y="-944563"/>
            <a:ext cx="230505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174" name="AutoShape 6" descr="data:image/jpeg;base64,/9j/4AAQSkZJRgABAQAAAQABAAD/2wBDAAkGBwgHBgkIBwgKCgkLDRYPDQwMDRsUFRAWIB0iIiAdHx8kKDQsJCYxJx8fLT0tMTU3Ojo6Iys/RD84QzQ5Ojf/2wBDAQoKCg0MDRoPDxo3JR8lNzc3Nzc3Nzc3Nzc3Nzc3Nzc3Nzc3Nzc3Nzc3Nzc3Nzc3Nzc3Nzc3Nzc3Nzc3Nzc3Nzf/wAARCADQAPIDASIAAhEBAxEB/8QAHAAAAgIDAQEAAAAAAAAAAAAABAUDBgACBwEI/8QAOxAAAgEDAwIFAQUHBAICAwAAAQIDAAQRBRIhMUEGEyJRYXEHFDKBoRUjQpGxwdEzUuHwU2IWciSC8f/EABkBAAMBAQEAAAAAAAAAAAAAAAECAwAEBf/EACIRAAICAwACAwEBAQAAAAAAAAABAhEDITESIjJBURNhof/aAAwDAQACEQMRAD8Atygs2SOKJikCnHQ15s2LyKiXJkyBTExzAwIFExrk9KDtW9ABplAAcE1jEkUfxUp4HArzdzxXo56msECumjtoJZHI4G45965J4i1cTzyAMCSSXcsMKParh9oOtRRQHT7YytM/4mQj0jvXN4IofOBnKQxA5CAAsx+c/wDFLJmSN4mkkAaBDtJwrPxu+fpXl20NiMsfOnYcEdCffHtW91qMEcB+7oCCPSzDO4+/yBQum2jTMZZckscLuOCTUpOi0I2G6HYYL3176hGckN/E/Yfl1NMVt2up/MuGOXYEknoPc1K00RjjiRSIU/Ci9Wb3NSptSNYt2d5DNz0UH++KldnRGOrN7mOO3t0VRgNh2J7IOg/z9TSzSNOlaQsUALt7ZNNLhjPtjbAdmG4DgKOuP6fypvYwxRpkMSTz9PyFLJ2VxwrZvZ6btZd2D8Ht+VHyW4A2grk+wIrVJdqjauT8DFTIzMufKb34wc1khwQquNox7HAr17ePytxznHAArdnByXjZAB1YVr5gkiAhDOQMekZpqRgIooHAI5HWormLGc9P59aKMZ5BVhx34qKcPs9CkjuTmkYeiWcb2Zg6qDxjOM0tuU3R+Wx5U857HJpnfAEfh4/rS6bYd21uTwfilbBKO7FcsYGUPKYzwO9BypvjKrn4Oev+KbsoOF79CKDuICF3IPyoKVMnONgenTyQyspKqCMHnH5UQzbmON5XPBI3KPill+ZETdGuG+aXR63fcRnauOCuP1rpi7RyTjTLONT/AGFIJUbdnB29D9fpXSvBniyPV4wDMVcD8OeK4TLcpMxjn3ROfzFT6Rfz6DcrcxXIZFP4R1p4tom0fUit7EYPPFbHmqz4F8UWmv6dGEkUzKMMpPIq0FeKsnYhCQM1lbbayiYrhiLV7HbncPemQjwMYr1IgOvWsCwZVKUdbvxUTx5qSJdpFYIUvNL9f1WHSLCW4nfaFU4+TR+8IuTXIvtZ8Qgj7oHB28ke1BujIqPiLXpr+/luJZJCufTEh/So7FwbR5rr92G7d8UlsYJ7yaNc5zyB/cn2p0bQSlUMiMnTK8/yqTY6RtGxkQ3DjarHbGuOMDoBTnTyzFVGAxIUcdKVkiW6SNR6Ihj86a2jqjgtwE5JHeuectnVjjoYTNEoEaZ9jkdvatY7gbmCg8sBu+nYfpUIcSBip68Z6bfgf5oqxgAI2KHfsvtS3R0JWGaejykFh9B7U0SKTerKzYHJ9XetLWBjgM2z4Xk0xihQH1ZOO5yaK/R7o0VCvJOD25/zRFsSDnG0e9SKiBPSpwf/AENRBQxwQOvbg0eC2etJg57fzzWCYyMykkjqAKjkiUJhmc89iK2too9zKdxGOhOKLYXw2WNZH2xsAfkZIrWW0IOPNb6BRRMflxZEaBR1O0f1NeSPGo3Ec46kZpWCxNd2agelwT1IIxmq/dRFScKQO3cdKtM0iurDHT/aP0pXcwl3ZgBkc/NK0NYhTaMDrgkE9a1mQBDjJA6Z60ymtCfUvDUMYXYFSMEe3epu0KyvXEG4H2zVd1K0aKTzIuO+33q5TxeXlSOtLbu3WRCpU81WEqZz5I2itmJL6EAOUkXoD2oJVlicpMhz/u7EUzntjBcDqvGM9jUOoQyiITwgbl4ZetdByl/+yKEy3Ze2fDp+JfcV3OFGVAH9utfNP2Ya69h4kt2B2q52Mp6c19OxHfGre4zVI8Ea2RbV9v0rKl2CspxRRnIrFrTBNbLx1omJFHxk1Kq8VGgzzRCLigEFvMx28khOAqk187arD+1dVv8AUr0sbZJNqD/cfavonXVA0a8PT9y39K+e72dzp8KMu2PzGIGOp9zQkFC60UvL5MfpLjHp/hHvThFVYzDAMYG1pP64pTYybUZxnDcs/c+wFWXTLYyGMMvOPTGvRfk0iX2MCxWxjjLbCuTwTxn5osRblA6Z4+lFXiH0gsGOOgHT861hBBAIzn0gVxz6duPhPZ2wcKgHoUcmn1tbKoxGNmR+Z+tDaZAqoC5AUctR7anYxIQo3HpnFCK/SrlRPHCE4ckN9OtSG42HhiPak1zriCPftBB4GH60kn8RwyHyVfqcEe3uCTT+a+hfIuX34Ebd4BraOf1BnfIIP5HFUD9oFnAWQcNkernFNrfVkMYBI3N6ck/9/wCih5BsfXV2UGec1HDeukiuej5H/f5UsjuhI7AdSMjPapnjAhBG8EH8qNjXoci/GMgYHtig7u/wCQxG7sO/FLJbrCNtPOc4J6UmvtVxN6QeB0NK2BscJqZaQxtgjqeOlHJdQSDiRR35zzVDfVQ25S2zI6jrj6/9/WojrtnFIBFKJCOQzsTg/p+n61tiOR0MzWQK5YIMkYXjPzitZY45F8yAhxjOD1FUaXxXEFChd5HUGPI/I4H9/rUtt4qjMilG8v3Uhv78Uvs+oHkPr6BZDuXg0juQVJOelOPv8d4cowXp24NBXcW+Ns8miBsr9+pPBUMpOeajWHMTsVJRRh1PtTQQeZJsIyMVkUa7N7L32Mua6Yu0cktMr+l6c6eIoI4MnewKEd+a+qdOylhAHPIQZz9K+cFC2Gp6fOQwWKUZ/wDqTX0dZnzLKJkbKFAQfiqQJsn8ysqHYf8Ad+lZVAC4Gthg1pU0a0QEkQolFzUUYx1qYGgEVeLblLTw/eSNz+7I/nXzfrd+8ziBeAi4AHua799ohb/47Mo/iIAFfNN7MReEseRJzSSDEdWSKPLD8RxDOPc1cNESV3QHALjc5PYdhVVsI98ETMPxON3zzVot50tVd5Oh6D4rXoYL1Fldz5f4R7dzUEA3TR7Rk5xitA3mNv55rGmNoRKjFShzkVxy2zsjpB2s3KQWrxKxikVed2P5D5qk3GtXaCQR+b+8Hqw3GfzzRt9ew3Fw0jFnLnJJAqextEvnG0BUHvwPrQpDJNlRuZdRuT6mOOw/5ocRXyMC2844Gc8V1G10rT4x+7QPJnooyc/Qf3qDULaKCI/eLeK3Az/qyqD/AC7UfNLiD/M51FPcREbmYAU0tNRZm5Y/80ddQ2kqnaYWxyTFIG/pVevojbPviPHYda2mHheNMnc5dTktgHJ7VaYI8wKfU3cnH96554Q1E3FysEvX64rsGl6K09qrZVQegLZ4/KhT4G1VlF1kG2c9NvYjuPeqvfXG+QjjceKvnjfSjbWUkiZbYOcdq5xYzJHJ5k43kZOMjigjf4FQeH3uQHc7Qw5+Kbaf4X0pB+9uY93y4GKVnVr2U7bYpDCPxSv7fHT/ABRC6npVtBvvtQvLlu4icqB/KnSk+CPxRYDoFjCn7uRHyeqkN/Sk+qaai5wOAeMDmlkl9pt5Mpsrm+tiT6C/rH+f1qRPEN1Zt93vGhvIOm9MBh/35pXCSCpRZBA7WcpDMRnoRz+tWO2uTcQ8g9Bz70iv1guo/vNi4dOrRFsMv1orQ5nX0BsK3G3I/nWe0K0MGDRykJwT3xmpprb0kxjAb1HHvWMvrB+aYpDmHcv557VXG9HNl0xN4hgLWihR61HGPfg13Hwozv4esTIMN5K5z9K4bf3O/Uo4ZOI1cDFd50ZlOmW2z8PljFdECAbzWVmaynAKU5NEqQAKHT6VuCScCiYKVhW2cniokBAqRTigEReMI/vNk0GOFjLGvlrVwy3swII2yGvrPVrZ5YpCoyWUivmTxdZC31i6hOQd5J4pZBRYfDsTTadCoGWZgBn6U1urRp9R2R52REgjsMUD4JZRZIc7niJQfBq1yWi2Zyv7ySf/ALzQktBT2K4Yto2985FDalKEhZCcnqMAcfzphNuExyOe+OP0pLrCCU7lLZH8A61xN0zuS0isySA3OAWPPv1p/YXy2VmJLyUpF2RR63PYD5/p1pXHYN5nnBXOPZaEm0u9v7ly7sgXOO+38/eitjW1wfXXipLNC1yXQNnbaW74OOvrccn6CkVz4pa8jY2+jafCo4JKksfz71J+xljtvKlcFgciXaSQf70RY6HapKGIurpi3QII4x/erxUEtkpf1b0I7+KSKdfPtArsA2bfqPyphYaFfanFvRnVQRlZVKnHuDVrSz2qdsa793O347ZptphlmQqExGOgHepSkvotGDoQeGdCNteAt1Rtu4V1XR7lkTyl9CjqcVX7e1SG3Gwck84HPWnGlgK+2QnnqB0qabbsqoKqC9athPD69rKRzkZBFc5h8P2EOpv5sYdHOY88gGuoaiytbdDjH+6qVfxGC4yR6W+aLjQGtFa1nw9pEc+ZNxXOf3j4Un6dM1ovhfSriBwlsCw4HLDp9KsdzEZ4PQ+GI6qBk0s8yVBseFlI5JQ7QfnHessjQHji1sQyeFIIpVEAkAB6CUnH61HJ4Th53R4c/wAVPZZwpPmQSs3HO0ZH962t5oZFwzbWP8LgqT+dZ5WL/NLhWn0R7J8YSVG9KgsVYfQ/2oywsZo2KwpbxDuS5Yj9Ks9raeYzAIrD29voTRqaXG0eSMMeKm5NgqiuFQmBndxyT3p5YBXt2x0KYxQOoWq2/wAHpjFbNMbTQbm5VsELjPtV8LObNG0LILP9o6scdn/lXctCgEOmwqGyAo61yP7ONLvNau45yhS1DZaT/dXbY4khiWNBhVGK6ocOZqmecVlZx7VlOAToSxGBRMUfvUMSjFECUAYFEBu3p4r1OtRNJk1LGfagEkYAjmuD/bNpP3PVBfxR4SQYPHeu9Cql478LHxDYOm4ZUEqtZqzHCvBeqRpcG1c4EpyD7kCumrPHPbxyLxtUiuLavY3XhvWJLaZQsiHIGav/AIW1gapaSBQclBuT2PekfBhpHLmVgerdcmpm0tblCxnSMnsBmkskwFzhiQRVm0xFfYcHb1x7muDInZ6EeAg0QINhDscduBRFrYQRKIiFI7g/9/WrXbWytFuZfUemO1KNV0reCUJXPUjv/igrQyVimTT7SMkjcSOQi5OajljcAlIsL3UMB/M9fyFe4uPWkKAhTzk85/rWLbzO4jSLY3JJbn9KO2UqgWKJ5XSEMZGb+EHgfXHYVY7ey+7QqqKvHU9DRGmafDBGpj9R7uaD8W6kljZeXbODLIcBOpOf+aNUjXbPJriMShEbdzznjFWDSDbqCSRnOQx61z67l/ZtrEZXBlcZfJ5Fb2fidipV8DuCO9PF0CzoGoXceChbgciqpqsnnoduM560lm8QO8hUvyT1oGTVnTcCwbJznNBysNqhlYag0dzHb3CYbICtj+tWSe1TywQBtJPyDVVt7i2u4CsmGyRhgeVPuDR+kawUkeyvHLSIfS2fxDtSP9QYqya60tGGY1ZMnJBbP0ry30e3Zx56gqOcMOD+VMxKGbDtlSOMe9Y+UUEMCPnvSNMbxo1tLW0szuto1U4PTgGt5Jv3jrGABjIb2NAzTOGBXaM/7TQt3qEYlO3k9MUI2JNo31XbcRj1AMD3HFJNTdP2Dc2uctI34anluRJuOcdcgHqKr2tXJjkhOeuavB0c8lbOrfY3I8PhgRuMbWIq9vck8Cqd9lLxXXhwGPGVbkVcTDzXbD4o4p/JkXnP8VlS+TWU4gtZ+OK1BOaiUkjk1PGRmsAkRSx+KLiTFQqQOc1uJh0FYJOelA3+pJbJhwcHviiSQwwTS/VE3Wkkb7WJHpzQMcJ+1WyS81GW/iwvH8XU0k+z+Zra6ZyTtJC47daK8btOdUMd6SltGx/D3pHYXJtonlgyq7sgGpSdFYK9F7vYwNTI6qxp/psrI23eBgVQdA1ifUHKXSFjAP8AV/3ZPQ1ZrG6AYtnkmufItnVjdKmXNNUEKFM4OBzUDa4LfCSYYZzVdlumkQ5fgdR8V5Esc8hZ1Tb8ZzmpnRFpDhdaW7lURbUbPVeCv1xTGxgjBdgfUR35zSeCJIXyi+of7RyRTKKbYPwnBFFIo98GXmrawSFvxYzk9BVC1C9a81RppHytv6zTvWbotDhXA+M/rQWi6EZdKuZ5sfv8jG3k+30opWxX6qznHiXWp5J8Ix4PU0Bba5L+GfHTAYf3ojWtG1C3vJIpLd2UE4cDIIoOLRLl8jy2DexFWjGKjTOXJ5+VxD7XUHaYgnrwM0Lq91ezsyqWWFeAqnr8mo/2deR8jOMcZ44prpOlSzBWlJJ64oKouwv2VCrTL+8tif3rBO+49KvOnodU06KYSFZ8kq2Op9j8UFN4ailKdQcg4qw6XYtZLtVQBjGBSyaeykLiqCNIvzJiGZAksZ9W6m0jM8ZLMQAP50ou0WFvOAxnjP8A3tUhm3x71fA+KhK0zpUrJp+QUyuMnPvSoSv5rKeWXntwO/60fJKoUDaVY/xYyDSy6Q+fuz8dKK/SGTppcMqqzc7h27Yqva84drcdiDinjt+7J9/fvQdzaLctAzjhWP5Zp4knpovn2JXckT3dsc+WVDfQ11kSKxwK4v4BlazurhIAc9MiuqaVcSyRDeuPcmuvH8Tjyu5sa8VlR7xWVQkV2OTgZPNSrLihIh3PWpihxnNMAI87IrZHOagRCKKhTPUUDEF7JcogeBd3utVXWta1V2FvBZkv/wCxq/RIuKrXjLSzcwmS3DrMBw0dBhOa6p4E1LWrn79qkwRevlg1XNY0eGCX7rbsrbV5C9qdXNp4wdXQXbmEHGD1xQ2maFqMc5kuAGH8R71KStaK45JSVgmhWKWenSf+SR+R9KKgY7zjIB4qW8tJLZi6H0HnrQwbEo5IHWodR0vTGcDcEvjJHf8AipnaFYwFG3/1A+aVQp5sbIpCnHNFR5jQMrEgDH/TU/sshksgVyWflTgNjpXvngA5Yrjv2JoNHAAIxgZ7VHJchnwoLc+rHt70zLRej24AuJkh53M2eO/tVyVVhsEt1UFUAH1NVHTW/wDyRMwHB6A/5qxwOzgEkYbjHtRiTm7BJtNgkcHaCpzwT3oGXR4/MG1O2T7VYWaIfiJz/WgLi4t4h5jsFUdMnFNon1lX1TS4yyqUO1TgYHFe2mm+XghT24Ao2bxDpXmeXJcLu6k46V4+u6VFbmRZ1Y44WhSG8JWGLb8epfbB71sIhlgMDPGRVUm8Zwm4b0ts6AdqItvFNnKcNJhzzzxigNKDQ5urUyBopFDBvjrSyaOS1C7sMg77uPgH2ou21COU7kkU8jHNNMwzQeWyg7+MdaEkhIzaYkinEoVSMEHhWJ5opoS5Hp9Pz3FAy+ZaXnlEN5efTmj7edSwQPtz1X6VPg0nexdeRKqkHhM8gUuuS0UICtkBhz8U61GMbGTr3FKpB+7II4+aaJOT+xv4QeT72wt59jMeR712GwVo7RAfU5HJrg/g3VI49R2gZcPg13y1G+1jfJGVBrujw8+Tts83NWV6UHuaymBRXFmxW63WTjNBA5FSRKOuaYAwSfODRMVxilvAHWt0J96BhzHc8V5JLu+fcUAmcVNHk+9YIHqb2lvEWkZEGOhHWuU+LfE8VhK/3JmLHjA6GuvarawS2TtLEHIBxmuLeKdMDyP5cBVwcjjilZirR6rqN82Yi3qPT2p/Fv2R+YMPjB+tC+GkmivmW8iRRjg0y1GaNr8iMjgc1zSVM64tyjZJathyu8ge3amCbhHhZFwDnHf8qVMwjYc8GmNpNj0DGcZ+alJF4u0SvJsPqbkr+GoZJQ7kKcLnPI9q8vGQHzEGGfg/lQm9gh+RjpWWyiY70pgc72AyePairzUkh3erJBJ47ikcMxSDd3CkZPGOaQ65qzwlwSeR07GikTexxrHjP7qB5bhm6bSOlUfU/E19fM26Vgp/hFKbq4aeQsxyTRWk6Hf6tIFtISVJwZG4UfnV1BfZKWWV+MARrhyckkmtvvcuMA1e9O+ziIhH1DUd27+C3TJH5mrTZeCdBs1BWzM7H+KXkUXX4NHHlfXRUfBekaJc24uNbkaaaRgqx7yqqCepwcn3rr2l6J9n1vEPJ0uyYoSu6b1scd/UTVJ17Q9JMJFvaQW04B2PE23B/Lg1T4HvrWXZLOJI+m7vUsScJNyd3/wfNjk0lE7pf33hPTbJmtLPT1c4VcRKMZ79K5L4i8W2ttqzC0tNjoSgGchye5+Knto7G8g2yLI7HqC5Aoa98MWl1AwtiYZOm5ju/n8VSWSP2QWCd7YzttTttTiVZeefSe4qa4iMaghhu/hb3pLpOmSabtjuUUMo5KMSCPenVwwkiwTnbXJLp0cIbmRpIxzkrx+VK7lz5TBQc9qNmJAKnpg9K00+D71eoh6DlqeCtkZukPfAXg7Mn3q6GGJ3V1qFhHCqdlGKWeGbMLaqc8bacSwhRXclSOIGM656Vle+WKyibZT0b0iplfAoO3YsootV96YBLGSxouLrzQ6AD4omLrQMEp0omHAodeBUsZBPWsEJkK7Tu5HtVV120hk3DylbPTsatG0lcZpfe6QtwG5Occc0DHKNa0lIA88REZHbNUm5+82t7HdzXCNGDghfauuax4YhcMhWVm9wa5x4u8P/AHJN0e7HcGklEeM2lSJvM8yIMDnHNT2km1g5ySwA9j//ACkGi3e+3MLH1R+n6jtTZJt24Zx/euaSOvHK0Oi5khZTgke4qNIS8gJOR098VBAxZgN3PsB8UVazhHwRg9OfeprRVMX6sHihYKfTzwO1VuLS59XuCBJtQdXxlR8D5q6X3lvCS6kqV6AVDp1oY5WZuG6LGOij/P8ASnUqDSaAdK8GadA4kumebb1DDgVaovusCosS5C56DAFASXPlYGQ/xQV5qfkkgKSSOM8Vv6SDGKjwa3OpCGPCHaQSPSMCkN/rl7NJtWf054waXXMzTE7WYE9ielRR2bsoYthf1NZbG8jee5uGZpZZHPHA96EN2Gxu4xR4hynqUg9KElsoy24Aj3oukK7CrW+dMAHIPYU4tdQLYBIbHWq4LZ42wPbIom1V0Iba2enBpWZMslxMs4VlzkjtQ73B4GMH3961g3lMHK/PtQd8+yXKEbW6UtCSZNJONhGQTjkU98DwCea7lIyFUKv5n/iqk8p2njkiupfZpp0Y8OC4YDfNMzfkOB/Q1bFH2ObK/UuukfuLVVPtU8k4PBNAklOF6Vshzy2a6jmJzJ81lQ5rKxip26lVohX5x3qPIA61sgyaYAShJIoyFelCRDFGxHHWgElAZuBREMRzzWkZopGArGJUUd62KA960Wtx3oGNfJibPGTVW8ZaDDdaZOyxgvtJFW5V9q0vFi+7uZioQDknpWCfKWxtPmkJBBViGHxTG1uMgFSG3fPapvtJvdMGtyx6WQ4yd5HTNJLGQiySVeittb4qM4lccmi02twVlUjjjGR9Ov1qeafaQy4z7+9JLS7BXrnnPNEmfdt3HIOMVBo6VIdW7F0/Hg/r+VTkIqhIScc8+9KbOYF8MoC5/lT+BQy5IAUDgUrHTAmV2Q5AX5PegJ7WR5OhJB6Y4FWeC3imOScj5PSj4bKDapIPttH9aA9lOttIkdgXDKzHAGKcfsTZGWQZcDoTVhjhgiLMPXjuaFvLyNc+WwA6nvTpfYyEculAr6vQ4PQjitGsIguSvPv70x8+Rw247gR780DPdIN4YDOcZzQGdMGlsoWAwDnHQ15HaqgwqD2r1bnBB2naDjrWPcAtktweoB70KJujQoVY8/8A7e1BXzKY+nqreaYBchtxz+RHvS+8uhs7ZrEZMjaX0Y4HOPaifBP2hXOh6q0N05k06R8bf/GPcUg1O88uBgDlm4FV6ujEqVnPkd6PsCxntdQtI7q2lV45BkEGpG2r3FfPP2a+O5vD9yljfOX0+Rscn/TP+K75FNFcwpNCweNxkMO9WIk29ayoto9qyiArqjNTxjHWhA5xxUyP2zRMFBsdKJiJxmg4ySaOhUYFYxNGxo2DHU0NHHk0Wi7RQMTBgK9D+qoeSaG1TU7XSbKS7vZVSNBkk96xg2/1G2021e5u5VjjUZJJr5/+0T7TrzWZ5LLSpWhswSC6nl6VfaD47u/E128MDtHYocKgP4vrVJoNjJHrEsSSck9TT3QhvsZkIyN39qQ098OP+6uE+QanP4lMfyNCWtpBnO3PHPSiobpWGec9Rg15dRh2IbmlVwHgbgnaakl5FX6llsrsBySw49+lWG1v8opLE45zmucxXpTAPSj4NYZOGbIA4GaV42FZEdCtr/c+CfUPc5zTO31GL1Es2SMH4Nc5i1UMAd53fXijRqhCj95uPXikporGSZdJtWigRmySx6jOKTTagJmYqcZ52nvVcub9pV9L5PtmhmuNoViwDHrx0FMkM8iRbJr9FjPrXJ9uKXS6hn0ttyO+OopK10ikF2yMZzQ9zfZjZQRgfhI61lEDyD17vLA7wQD0NeC4UgnO0E84NVo35wNrHGME179/ITAY03iybyDua6GDyAAfelF3e7iQD34oSS8LdOSe1RxjkFuTR8a6TvyeiO+LmRd57dPahaKv/wDUX/60LVo8JS6ZXVfsn8emykj0XVHzA5xDIx/CfY1yqvVYqwZSQRyCO1MKfX4kUgEAEGsr5wg+0fX4YI4hOCEUKCRycCsprFo7FH71MiZrxFwOlEwLzzRASW8RAGaOQYqKPAqdOTWMEwCi8cdaghXjitb68g0+1kuruRY4oxliTQMRapqVrpVlJd3kqxxoM5J6186/aB43uvE980cbslihwiA/i+TU32j+OJvE16YLdilhEcIo/j+TVIoNjJGVlZXoBJAAyT0AoBPKceGmAu5Eb+JP6VZNK8BgaWL/AFeRotwysY4IHzQAsrC1vF+5sxbkcmlmvUaD9ka3MXJYUuuo8qQeRTiYDB+RQE69eODXOmdUlYglQoxFaZphcQ5yaBdCp5FdEZWcslR4rsvQ1Ml3KoxuqDFZg0WkwJtE4un7k1jXLt1PFQYrZVzQpBtm7Su2eTzXh3kYzxWBRj5qQDjHegHZCMitsE9al8utwgrORkiJVxRCDAzXirg5r0csKm3ZWKoHvP8AUH0oep7v/V/KoKtHhGXTKysrKIplZWVlYx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176" name="Picture 8" descr="http://i2-images2.tv2net.dk/s/99/11937799-e55d4d458271c8ce4391935f9056827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1800200" cy="1548559"/>
          </a:xfrm>
          <a:prstGeom prst="rect">
            <a:avLst/>
          </a:prstGeom>
          <a:noFill/>
        </p:spPr>
      </p:pic>
      <p:pic>
        <p:nvPicPr>
          <p:cNvPr id="7178" name="Picture 10" descr="http://www.aarhus.dk/da/politik/~/media/Fotos-og-film/Borgmesterens-Afdeling/Byraadsservice/754-x-yy/Halv-rundkre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4389585" cy="1018803"/>
          </a:xfrm>
          <a:prstGeom prst="rect">
            <a:avLst/>
          </a:prstGeom>
          <a:noFill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429000"/>
            <a:ext cx="26811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http://multimedia.pol.dk/archive/00457/Spain_Catalonia__457490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293096"/>
            <a:ext cx="2487940" cy="1656184"/>
          </a:xfrm>
          <a:prstGeom prst="rect">
            <a:avLst/>
          </a:prstGeom>
          <a:noFill/>
        </p:spPr>
      </p:pic>
      <p:sp>
        <p:nvSpPr>
          <p:cNvPr id="7183" name="AutoShape 15" descr="data:image/jpeg;base64,/9j/4AAQSkZJRgABAQAAAQABAAD/2wCEAAkGBhQSERQUEhQUFRQWGRcaGRQYGBsYFhsYGBoXHRgYGhYXHCYgGh4jGhgXHy8hIygqLCwsHCAxNTAqNSYrLCkBCQoKBQUFDQUFDSkYEhgpKSkpKSkpKSkpKSkpKSkpKSkpKSkpKSkpKSkpKSkpKSkpKSkpKSkpKSkpKSkpKSkpKf/AABEIAKABOgMBIgACEQEDEQH/xAAcAAEAAwEBAQEBAAAAAAAAAAAABQYHBAMCCAH/xABNEAACAQMBBAcEBgYGCAUFAAABAgMABBESBQYhMQcTQVFhcYEUIjKRM0JyobGyI1Jic4LBNDWSosLRFSU2Q1OEk7MWJFRj0heDo8Ph/8QAFAEBAAAAAAAAAAAAAAAAAAAAAP/EABQRAQAAAAAAAAAAAAAAAAAAAAD/2gAMAwEAAhEDEQA/ANxpSlApSlApSlApSlApSlApSlApSlApSlApSlApSlApSlApSlApSlAr5kkCgk8AKi73eq1imWCSZVlbGFOfrcskDC58SKlqCBvtqXhz7NaqR2NNKEJ8owCR/EQfAVDW/SQYphDtC3a2Y8nzrj884+HxGR34q71V+kbY6T2MpIGuIGRG7QV4keRXI+XdQWdWBAI4g8j2VE73OBY3OpzGOrb3xzGRgY8ScD1qE6KdpNLY6WOeqdowf2cKyj01Y8gKiemW/kWOCIcI3LMxzzKYwuO4as+eO6g7eh9x7E4DlmErZQ/UyFwB4HGc9+e41encAEkgAcSTyxWKdFO0HS+Ea8VlVg4z2KCwbzB+4mtsoPnWMZzw557Md9Ru7e2RdWyTD62rh9lmH8qzffDaT7PndLO4UxShtVtnUImPA4H1Ac5ABGD2YxUDu1t2YiOzFyLaBnJaT4SAcZGvs5cOXE8Tig3hZAc4IODg47D3GvquXZlnHFEiQgCMD3cHOe3Oe0k8Se0muO+3qtYZlhlmVZWxhTn63LJAwufEiglqUpQKUpQKUpQKUpQKUpQKUpQKUpQKUpQKUpQKUpQKUpQKUpQKUpQKUqL3m22tpbSTHGVHujvc8FHz+7NBle/QtztcambQTF15GOB4A6fJNOfWtlaQAZJ4Yznw9K/M887OzO51MxJYnmSTkn51tPRhvF7RaCNjmSDCnvKfUb5DT/D40FwSQMAQQQeII4gjwIqjdJm9aJA1rEdc0uFKrxKqeecfWbkF58c+c/tLc23mJOHjLczFI8YOeZKqdJPjjNfOxdyLS1bXFEOsH13Jdh5FuXmMUEbupbJsvZwa6YRliXfPMM2MIAOJbSoGB25rPt/d9F2g0axxsqxl8FiNTatP1Ry+HvPOuvas8m2NpdVGxEKFgp5hY1PvyY7S3DHmorUth7tW9ogWGMA9rni7eLNzPly7hQYbuxto2V0kzRltIYaCdJOoEcCR2ZrZdkbftdpxFVZv24tTRuPPQwJXxBxUxf7NimQpKiyKexgD+PL0rId69gPsm6juLZj1ZJ0Z44I+KJj2qR8xntGaCZ383Mt41gis4AJ5pMDDMfdVSWJ1EgDiuT2DNcWxdw0g2iLe8QSxyRs0TjUoLLpLD3TzA1ZGe49taVsq4juUiulHFo/dJ5qGwWXzyAD9muue0VyhYZKNqU9oOCMj0JHkaDk2TsCG1BEClFP1dblfMKzEA+IrKN/xbna3vM2gmLryMcDgA6fJAufWtW3j20tpbSTN9Ue6P1mPBV9Tj0zX53uLhpHZ3OWYlmPeSck/Og/TKnIyOVf2qX0W7xe0WvVMcyQYXxMZ+A+mCv8ACO+rpQKUpQKUpQKUpQKVRN4OlFba7aDqtaoVDya8YJwWwuk50g9/PNXpWBGRxB7aD+0pVDh6U0a+9n6odWZTGJtfjpDadPItjt5HNBfKUrPNudK5t7mWEWwbq2K6usxnHbjQcUGh0rM7XpoXUBJbFV7SsgYgd+kqM/OrrtHeFEsmu4sSIE1qM41Dzxw+VBL0qu7lb1m/ieQxiPQ+nGrVn3Qc5wO+p+aTSpPcCfkKD7pVR3J38O0HkUwiPQqtnXqzk4x8IxXxcdIBXaQsupBBdU6zX+sobOnT499BcaUqmDpBP+kvYupGOs0dZr/Z1Z06f50FzpVZ3w37isMKVMkrDIjBxgfrM3YM57CTiqdH01SauNtGR3CQ5+ZX+VBq9Kh9195FvYOtRHQZKkNjmMZwRzHHGeHbUxQKyXpg2rI0scOlliQatRBCu5HHB5NpUgcO1jWtVlvTV8Vr5S/jHQZnVi3B2q8F7GUVnDZV0UFiUPM4H6uA3pXpsfchp7Ga7EgXq9eE051BAC2Wzw58OBrg3V2v7Lcdd2rHLp+2Y2C/3sUGn77dJC2jGGACScfET8CeePibw7O3uqqw2e2rwdZrmVW5ZcQrg9yDBx44rp6Ld2hcSSXc/v6XwmrjmQ+8znvIyMeJJ7BV12t0g2dtKYpHbWuNWlSwUnsJHbighOjLdKe0kuDcRhSyxhGDKwIy5YDB8E51f68bO7WWNZIzlHAZTgjIPI4PEV7UCqz0h7Fe6szHEmuTWhUZA5HBOSQB7parNXNtLaKQRPLKdKIMk8/DkOZJIFBkkO6u2LZB1TSBV4hI5gccST7hODx44ANS27HSk6ydRtAaTnT1unQVPdInZ5jGO0dtWnd/pAtryYxRdYGwSNagBgOeME9/bio3pP3VWe3a4RcTQjJI5tGPiB78DiPIjtoK70wbWdpIoQrCJfe1EEK7kfVPJtKns7WNZ1U1tXbhns7WNzloDKv8BEZT5e8vkort2HuM1zZTXQkC9XrwmnOrQoZstnh3DgaDx3C2q8F7GyKzhsq6KCxKH4jpHE6cBvSt8zWF9GLf6zg8RJ/23rdaBSlKBSlKBXLtO/WCGSV/hjVmPoM49eVdVUHpf2z1dqkAPvTNk/YTBPzbT99BQrTYb3Vre3jZLoyt4EsS0vyVga1Po42x7RYR5OXi/Rt/DjSfVCv31QdkWW1orbqoYf0MgJIKxnUJBxyWOeIrp6K75re9ltZQVLgjSeySPJx6rq+QoNE3w2z7LZzSg4YLpT7bcF+ROfSsYbdtl2ct4MgmYr/BjAb/AKgIz4irf0w7WLPBapxP0jAdpOVjH5vmKjG2Ztc2vsvUHqNIXTpizgHPxZznPHNBqG7O1/arSGbtZRq8HHBx/aBrLfbUi2+8krBEWV8seQzGwGfUiprod2vwmtm5qesUeeFceh0n1NQNxstLnbskMmdDyuDg4PBCRx8wKCW6Tt5LO4gRIWSSUODqUfCuDn3sduRw9eyu+yt2Td1w+RmKRgD+qzkr8wc+tVO52VHs3aarcRiW3zkaxkdW3JsciUPMduk94rUd+CDs25IxjqjjHLHDGKCg9HO+dtZwSJOzhmk1DShbhpUcx4g1aZ+lSxKsA8mSCPo27RVd6Md1ba6t5WniDssmkElhgaVOPdI7Sat1x0d2ARiLdcgH6z932qCndC/09x+7T8xry2h/tEv76P8A7a169C/01x+7T8xrl3guFh2+JJDpQSxMT2BSiDPkP5Gg2SsdT/aL/wC+f+3WvCddOrUNOM6sjTjvzyxWO7JuFuNv9ZGdSGZ2DDkVVGGfI4+8UHp0r7IkS7FwV1ROEAPNQy8Cjd2efjk91W/d3fCxvkWF4443wB1Dquk+CHGG8uB8KsF3ti26020sketlBMT4wytnA97geXLnWcdIu4sFtH7RA3V5YDqScg57Y88RjnjiMd2KDUrCwjhjWOJQiLnCjkMkk/eTXRVV6NNrSXFiplJZkZk1HiSFwQSe04OM+FWqgVlXTT9Ja/Zk/FK1Wsn6afprb7En5koO3cz+orryuPyCssqZsN7biG3e2jZRE+vUCoJ98Yb3uzhUMKDeeju16vZsHD4lLnx1sT+BFY/tixm6+QuoaZ3LNGp1uuoliGVM4xwBz348tA2pvI1psWz6o4lliiRT2gaAWYeOBj1rNrK+kiljniGlw2Q3FgTnBznP6wB8/Gg3bdCF0sbdZAAwjXgBgAHioweRCkA+Oa7pdqwrIsTSxiRvhjLAOe3guc1Wdo9JMEdmJlKtKwwIc8RIANQbhkKp5nt7OdQ253R6zuLu+z1jOJVjzx1Z1apPXkvz7qC22m+tpI8iLKA0Zw2oFfraOGefvYHDvHfXvvTYtNZzxoFZmRgA3LPZ68OHjis1373WjsrqCePKwySAsgONLKQzYYjABHEDswccOVt373tMMUaW8iK0w1dcfhSHH0gxxySRjAJ58M4oM+3GMibQjUYikZxkP7vucSyANxyRwAPh24rb54Q6srcQwII8CMGvzvtFGt7k4fU8b/HgjLIRh/eJ58Dzzmtg6O96nvYHMpUyxvhtK6RpIypx6MPSgw+aLSzKeakr8jj+VaruF/Utz/zH/bFZhtH6aX95J+Y1JbN3vuILd7eNlET6tQKgn3xhuPlQdnRq2NpW/j1g/wDxSVvFYJ0dNjaVt9p/vjkFb3QKVGbL3ktrlisEySMBkhTxAzjPzr62pvDb2xUTzJGWyQGPEgczj1oJGleNrdrIiyIQyMMhuwg8jx7Khr3fyxibS9wmRzC6nx5lAaCfqkb09H8l7drM8yiJQi9XpJOkHLDOcZJLfdVh2VvXa3J0wzo7fq8Vb+ywB+6pag/gGKpO2ej55L8XkMyxkNGxUqTlkwDxBHAgAfOrBZb3Wk0gjjnjaQ5woPE4BJ+4GpegpEnR68m0vbJZlZRIHEYU5wg/RrknHDCk+Rq71HbV3it7YqJ5kjLAkBjxIHM102u0I5IxKjhoyCQ45EDOT9xoKhYdHzwbRN3FMgQu5MWk50vnUuc45nI8hX3b7guu0ze9aunWzdXpOfeUrjVnHbU9s7eu1ncRwzxu5BIUHjgc6lqCt77bnLfxKAwSRDlXIzwPxKQDyPA+YFfFvutN/o17OSZWYqUSTSeC8NIIJ444jyxUptPea2t2CTzJGxGQrHjjJGfmDXQ+1YhD15deq0hus+rpPI+VBDbj7qNYRSRtIshd9WQCMe6BjiT3VYZo9Skd4I+Yrl2XtmG5UtBIsiqcEryBwDj5EV7Xt6kKNJIwRFGSx5AUFU3F3EewkkZpVk1qq4ClcYJPaTXXvhuHFf4bUY5lGBIBkEdzLwyMk44gjNTWy9sw3KloJFkUHBK8gcA4+RFckO99o0oiW4jMhbSEzx1Zxp888KDPP/o9dfD7RFo7vf8Ay4xVy3P3CiscvqMkzDBkIwAO0KuTjPaSSeFWmo2DeO3eYwLKhmBYGMH3gV+L5UFW3s6L1upXmjmZZHwWVxrQ4AAxjBXgB31A2/Q1OWHW3EYXvUMzegbAFaRtXeK3tionlSMsCVDHmBjP4iuH/wAe2H/qovmf8qCR2LseO1hSGIEKvaeJJPEsT3k8a7q5Nm7ViuE1wusiZI1LyyOYrroFY50tbSimnh6qRJNKMG0MGwdXI4PA1sZr8zXjZkc97N+JoPKgrR92OjSC5sVmeVxJIGIII0JgkAEEceXHiKzig0Db5DWmzlP1bG4f16hQD86re7UkcUkck69ZEXZWhGSxAUMZAOAwpC5yRy7cHE7tI/oLXn7uzZT/AGiF/nioPZKqsGp/99MkOe6JSrz489UY8tQoJPaj7OEk9xFNIWILRQGEgCVuTam4FVJ1YP38jd+jDaHXJcMFMcetdMepnVTo98hnOck4JHf51Q7HaFss2mJltVJOLgx+0uck41dZp6rgR8Kd/E1ad1N2mme5U31ziOY/RPoWTWqv1nDI97PZQW3fbYiXVnIjsFKjWrnkrKDjPgRkHzrJtl7qG52fPctKcwqVjjPYVwzDLdmCcAdp9K0DfrZlwtmyxSr7PHC3W9aWeV9OCCHxz4Y4njnjWVz2CwnTLxJCNpSUH4hyYaDhhnODxGQOPOg9W2qplYnBDNMNRHDTMhU5z+qdLD1q69EkuJZVxgmJdX2onZT66XWqjtSxWKJMxxKj8VcdcZSMYJ1SKqsvEH3QBkDjVs6Kp1Z8gnrVysi9hRlXTIPWNFPjg/WoM72j9NL+8k/Ma5699oHMsh73f8xrQN1ejSC5slmeVxJIGIKkaUwSACCPe5ceI/nQVTci7WK/t3dlVFY5ZjhQCrDJJ5c63iLakTKGWWMggEEMCCDyIOa/NhGD/McvStJ2JIPZoOI+ij7f2RQRnRXtBIJbmWU4RIMk/wAa8B3kngB3mvXYOzpNsX73E4IgQjK9mkfBCD97eveKq2x9kSTpcdUSTGgkZB9ZVYZ8yM6seHfitO6JduxPbezgBJY8sQPrqx+PxOcA+nfgBGdK28zqy2UJKjSDJp4E6vhj4dmOJHbkCu7d7okgWJTdankIyVDFUX9kaeJI7848KrO/TdVtoSSD3NVu/wDAujJ/ut8q2dWBGRxB7aDJd+ejpbWP2m1ZwqEFkJyy8eDq3PgceI55q4dHO8zXlr+kOZYjoY/rDGVY+JGQfEGu7fi6WPZ9yXxgxsoHezjSo+ZFVDoWhOm6b6pMajuyA5P3MPnQZzZ3jwzLMnOOQMPMEkD1AIr9F2V2ssaSIcq6qynwYZH41iG7Ox/aYdoIBl1RZE79SOxwPMZX1qwbsb6dVsedc/pYToj7/wBNnQf4TrPktBWt/NsG6vZnXjHGRGp7NKkjPq2o+tajub/VEX7p/wAXrNZti9VsZZmHvT3CEd+hFkC/M6j6itK3N/qiL90/4vQY1sHaTW08M4ziN1z4j6y+q6hX6MjmDKGBBUgEHswRkH5VhO7+x+v2dekDLwmGRfJRJrH9gn5CrHZ756dhsur9Mp9nHfhhkN6R6h5rQVDeza5uruacZKFtKns0jIT5gFvU1qF7/UH/ACqflWqBtfYvUbKtWIw08rSHv06MIP7PH+I1f70f6g/5VPyrQcfQ1/RZv3v+BKn+kL+rbn7H+Jar/Qy49mnHaJfxRf8AKrB0hH/Vtz9gfmWggehv+izfvv8AAlZltCFzcXDJn9G8jkjmoEmNXoStab0N/wBEm/ff4EqA3AgV9q3SOAystwCp5EGQAg+lBe9xN6Re2wLEddHhZB49j47mHHzyOyqVu9/tDN9u4/A1wSK+xNpZGTA396EniPtIfwHY1dm68wfb8jKQVZpyCORBUkH5UHr01H9LbfYl/FKn7XoqsmRWKy5Kgn9I3aBUB01fS232JfxSvqDosumRSL3AIBA/Sdo+1QaJsHYMVnF1UIYJqLe8SxycZ4nyqRrwsLcpFGhOoqqqT3kAAnj5V70CsF3N3cS+vGjkZlQK7nTjUcMAACQQOLd3ZW8seFY50Rn/AFhJ+6k/PHQV/bbS2ctxaRzS9UrEFQxAYEA+8o4ciAe+pbffcmOyht3R3YycG1YxnTnK4HAc+Bz2cajd/f6xuvt/4Vq7dL39Ftftn8lBESRZswf1dm/muB/8MVExWoL7Nhb4Shkfjj6WRySTg4/Rxpxx2VJXTH/R0SgZMlugx3hJLlj/AH+qrxeSOG6uJJACLWGOGNCSC0wjSNVGkhuBEjHByMUFTktsSaUdX48GU+6fHU4Xh4kAVqvRuOrubiImE6oreT9D9GeBBK8MccgnHDJ4Vm1zIs8qA6IQSF4KzFeQ1vzJJPHA5dg79K2TaJa7YhijOUayVQe/SSdXmdGfWgsO+9yFtlUjUJZoI9J4ggyKSpHblVIrJNxrV5LvMZi69VZ0WZdUbuCMg4OVOCWB7CKskN/Nc7UMWGWIXJlVWHFXihbHDs46GI7CR2k1V9xpHS+iKAFwJMZ+EEow1P3KudR8B40De25kMrJNFBDIp4pCOGWGSSQzLnlnHHJ48qnei4E3SMqngpDtnII98ADuHvR8P2QagdvQdapuVJKvLKqk82SMR++fFmkLHxJq29EakPnsKyfcY/8A+/KgrO6W7yX188cjMqfpHOnGo4bgASCB8Xd2Vy7cMtnNcWsU0vVBiCoYgMCAfeA4ZwQD31P9FBztFz/7cn50qE3/AP6xuvt/4FoJHfTcmOygt5Ed2MnBw2MZ06srgcBzGDnzr32ZMvUxcR8CflFTvS3/AEO0+1/+uqbZ3CiNOP1V/AUFq6J9jTw3MxmhljBiwC6MoJ1jgCwHGvLefdW4sr5Lqwjd1YltCKW0t9dCqj4GB+8jsFavSgpW9W63+lLaOZFaG4VeCyKVPH4o3BGRg8mx9xqqbP2/tXZ69S8DOi8FDozgAdiyRniPDJx4VsFKDG7q02ntZ1EkZjiByNSmOJf2sN7znHn6ca1HdzYCWdusMfHHFmPNmPNj/l2AAVJ0oM06KtkTQz3JlhljDKuC6MoPvNyLAZqs7Y3EuBevDFFL1TSDTIEYxhWOQSwGPcDEehrcaUFG6SNisdnww28bv1bxgKiliFVHGcKM93GpTdS0dNlxo6MriJwUIIYHL8NJ45qy0oM56JdjyxJdLPDJGH6oYkRl1DEmcagM8/vqo/8AgG49t9n6qXqetx1uhtHV5+LVjT8H38K3SlBQOlXZEklvbpBE76HPuxoW0rowOCg4HZVj2RsvXs2KCUMuq3VGUjDDKYPA8iKnKUGLQ7O2lsmZzEjOjcCyoZInAzgkLxU8T3HieYr62ptTam0gITAwTIyqxsiEjkXdzyHPnj7q2elBBbl7t+xWqxEhnJLuRy1NjgPAAAelUzcLY88e1J3khlRCJsOyMqnMikYYjByONahSggN9N2Be2xTgJF96Nu5u4nubkfQ9lZ10cbEuItoI0kEqKFkBZkYKDpI+IjFbJSgzPpc2RNNJbmGGWQBJASiM2MlMZ0g47a5ot8NsKoUWbYAA/o0vZ61qtMUFf3L2pczwM13EYpA5AXQ0eV0qQcPx5k8fCrBSlB8y/Ccdxr89w7v3yHKW92p71jkU+WQK/QrDhX52m3hulZgbmfgSPpX7DjvoPqTdq9YktbXTE8yYpCT5kivSfYV+4AeC8YDkGjlYDyyOFaj0fbwRmxj6+4TrNUmeslGvGtsZ1HPLHpUX0pbwgRQ+zXAzrbV1UvHGnhnQeWaDhi3YupLW1QROo9nuEfUMMra2dAVOCNRVRnHI1G32x77q5QlvOHmlaaRgoyVbOlMjtGpicHtIPKojYO8lx7VBruZtHWx6tUradOoZzk4xjvrbjt+2/wDUQf8AUT/Ogx+03dvIoxG9nJofJLpGHnyvw4fV+jwcEfPjX1c2u1ZLm3dlmE2NEUhTQQBqB1nHDgWJLcxx41yb0byT+2XHV3MujrG06ZW04zw04OMeVW7os3iylx7TccdSaetl7MNnGs+XKg/sNm2zbhTomnMduxBSN313E8nvMSOQwgHE5wO01BbF6P7y6kkklzaliSxKFdQk1atCjA7wVOOdXjfveGMWE3UXCdZ7mnq5Rr+Nc40nPLPLsrIW3lusH/zM/wD1X/zoNQ3v3MK2ca22NEEcqlCrO7CTSWddHEvlc8scT3V8dF+zW6sSshjCKyBSGy5Zi7P7wGBhlUAZ5GrRs7eC36qPVcQ6tC5zKuc4Gc8eeazbpL3jkF4PZ7ltHVJ9FKdOrU+fgOM8vuoK3Fu/fIxZLe7UnPFY5FOD2ZAr4l3avWJLW10xPMmKQk+ZIqydG+8Uhvf/ADFw/V9W/wBLKdOcrj4zjPOtL2lt+36mTTcQ6tD4xImc6TjGDzzQYpNsK/cAPBeMByDRysB5AjhXRFsC6Cgey3PAD/cyf/Go1d5LrA/8zP8A9V/86tthBePFG/Xz+8it9I3aAe+g2GlKUClKUClKUClKUClKUClKUClKUClKUClKUClKUClKUClKUCsO3y3LuY7maRIXaJ3Z1ZBrGGOeIXJXBJHEVuNRm3d4IrNFebWEZtOtV1BSQSNQHHBx2A0H50dMHDDB7jwPyNfUMJY4RSx7lGT8hW9x77bPkH9Ih/jOn7nAr5m372fGP6RF5JlvyA0GW7F6Nry4IzH1Kfry+6fRPiPyA8avi9EVp7P1ZLmXn1/1s92j4dPhz8ajttdMaAFbWIsf15PdXzCA5PqRVIbeK+MntnWS5B09bg9WO3q8Y0Y/Z/nQd22+jS8tySqdenY0fE+sfxD0z51V54GQ4dSp7mBU/I1p+xOmNcBbuIg/8SPiD4lCcj0J8qtMG/uz5R/SIx4OCn5wKDBEXJwOJ7hxP3VPbJ3GvLgjRCyqfryDQvn73E+gNbA++mz4+PtEH8BDH5IDUBtfpft0BFujzN2E+4nzPvH5etB9bG6I7dI2FwTLIwxqBKqn2B3+J+Q41VdvdE9zCSbfE8fcMLIPNTwPofSonaW817eOZdUn6L3wIgwSIfre7y+0Tn0qybA6X5EAW7j6wf8AETAf1U+63oRQUG7sJIjiWN0Pc6lfzCucY8K3i06RrCUfThP2ZFZfvIx99dB3v2evH2i3/hZSfkvGgxXZm6t1cfRQSEfrEaU/tNgVvmzdmLFDFHgHQiLnH6qgfyrh2Pvhb3UrR27NIVXUzhSEAzgDLY4nswOw1N0ClKUClKUClKUClKUClKUClKUClKUClKUClKUClKUClKUClKUCuLbWykuYJIZPhcYz2g8ww8QcH0rtpQYtP0SXqn3TC/iHI+5lFfVt0Q3jH32hQfbLfcFrXtozSJGzRIJHAyELadXhqwcHu/lWZXvTJMCVW2RGBIIdmYgjmCoC9vZQS+xeiGCMhrh2mI+r8EfqAcn5+lTB3u2esnseuLTjTjSOoH/tk/Dnw5evCsq2jvdfXzdWXdtXAQxLgHw0rxb1JqTTomuzb9Z7gk7IM+9p+38Ib9nl49lBbNtdElvKS1u7QE/V+OP0UnI9DjwqrXPRDeKfcaFx9plPyK/zqI2fvRfWDdWGdNP+5lXKjyVuIH2cVZLXpnlH0lvG3irsn3ENQR0PRLfMfe6lfEyE/lU1YdkdDaAg3Mxf9iMaR6sck+gFcc3TS+PctkB/akJHyCiq/tXpHvbj3Q/VhuGiIaSfDVkt8jQabNvBs/ZpS3BSPJ4qg1ac/WkI4jzOT6VybY6OLO8HWwnqi3EPFgxtnt0fCf4cVRtj9Ft3PG0j4hOMosmdTH9oDig8Tx8KjEur7ZkmnMkJz8J4xt4gHKt5ignrzodulJ6uSGQeJZD8sEffXInRPfE4IhHiZP8AJa7rPpkuFGJYYn8QWQ/4hWjbr7Zluoetlg6hW+AF9TMv6xGkYB7O/n3ZDk3H3T9hgKsVaVzqdlzjhwVRkA4A+8mrHSlApSlApSlApSlApSlApSlApSlApSlApSlApSlApSlApSlApSlApSlAqC2tuRaXMvWzRanxgkMyhsctQUjJ7KnaUFcvdo2Gy0xiOIkZCIv6RseA4nzY48apT9MkntGoQr7Py0E/pPta+QPhjHj21pu09kxXCaJ41kXuYcvEHmD4iq3J0W2RhaMIwJORLqJkB7ACeGPAj7+NB0Wm39n7RQKxic/8KUAOPIN+Kk1z3XRXYvxEbp9mRsfJs1Q9t9FV3CSYgJ07CuA/qjH8CahRc39t7uq7ix2fpVHyPCg1KDomsVOSJX8DIcf3QKkep2fs0asQQHv5yHy5ufSscO2r+Xh1t2+ewNIfuWu7ZfR1fXByYjGDzeU6f7vxn5UFj2z0wt1i+yxjq1PEyfE47gAfcHjxPlyq0bF32s9oKInCh2/3EoBBP7JI0t+PhXNsboqtYo2WYGZ2GC590L9gA+6fHJP4VPbB3Vt7MYhjAbtkPvOfNj+AwPCg4h0d2IkWQQKCpzpy2gnxTOk+WKslKUClKUH/2Q=="/>
          <p:cNvSpPr>
            <a:spLocks noChangeAspect="1" noChangeArrowheads="1"/>
          </p:cNvSpPr>
          <p:nvPr/>
        </p:nvSpPr>
        <p:spPr bwMode="auto">
          <a:xfrm>
            <a:off x="0" y="-731838"/>
            <a:ext cx="299085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185" name="Picture 17" descr="http://www.aarhus-kobenhavn.dk/Files/Billeder/fotos%20til%20site/AAK-02-hojre-70-lille.ash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725144"/>
            <a:ext cx="2160240" cy="1106043"/>
          </a:xfrm>
          <a:prstGeom prst="rect">
            <a:avLst/>
          </a:prstGeom>
          <a:noFill/>
        </p:spPr>
      </p:pic>
      <p:sp>
        <p:nvSpPr>
          <p:cNvPr id="14" name="Tekstboks 13"/>
          <p:cNvSpPr txBox="1"/>
          <p:nvPr/>
        </p:nvSpPr>
        <p:spPr>
          <a:xfrm>
            <a:off x="6948264" y="3356992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Rygerne</a:t>
            </a:r>
            <a:endParaRPr lang="da-DK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7236296" y="609329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Borgerne</a:t>
            </a:r>
            <a:endParaRPr lang="da-DK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1907704" y="5877272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andre magistratsafdelinger </a:t>
            </a:r>
            <a:endParaRPr lang="da-DK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467544" y="450912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faglige organisationer</a:t>
            </a:r>
            <a:endParaRPr lang="da-DK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755576" y="2564904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Politikerne</a:t>
            </a:r>
            <a:endParaRPr lang="da-DK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Lige forbindelse 19"/>
          <p:cNvCxnSpPr/>
          <p:nvPr/>
        </p:nvCxnSpPr>
        <p:spPr>
          <a:xfrm>
            <a:off x="5652120" y="4365104"/>
            <a:ext cx="7200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 flipH="1">
            <a:off x="4283968" y="4509120"/>
            <a:ext cx="72008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>
            <a:off x="2987824" y="2564904"/>
            <a:ext cx="100811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/>
          <p:nvPr/>
        </p:nvCxnSpPr>
        <p:spPr>
          <a:xfrm flipV="1">
            <a:off x="5652120" y="2996952"/>
            <a:ext cx="79208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/>
        </p:nvCxnSpPr>
        <p:spPr>
          <a:xfrm>
            <a:off x="2915816" y="386104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7" name="Picture 19" descr="http://www.saxo.com/content/plus-sig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636912"/>
            <a:ext cx="223966" cy="189012"/>
          </a:xfrm>
          <a:prstGeom prst="rect">
            <a:avLst/>
          </a:prstGeom>
          <a:noFill/>
        </p:spPr>
      </p:pic>
      <p:pic>
        <p:nvPicPr>
          <p:cNvPr id="32" name="Picture 19" descr="http://www.saxo.com/content/plus-sig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852936"/>
            <a:ext cx="223966" cy="189012"/>
          </a:xfrm>
          <a:prstGeom prst="rect">
            <a:avLst/>
          </a:prstGeom>
          <a:noFill/>
        </p:spPr>
      </p:pic>
      <p:pic>
        <p:nvPicPr>
          <p:cNvPr id="33" name="Picture 19" descr="http://www.saxo.com/content/plus-sig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365104"/>
            <a:ext cx="223966" cy="189012"/>
          </a:xfrm>
          <a:prstGeom prst="rect">
            <a:avLst/>
          </a:prstGeom>
          <a:noFill/>
        </p:spPr>
      </p:pic>
      <p:pic>
        <p:nvPicPr>
          <p:cNvPr id="7189" name="Picture 21" descr="http://img.bhs4.com/e0/5/e05e3ed78d13522613088bbea60d766bf8cf16cd_lar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2987824" y="3933056"/>
            <a:ext cx="288032" cy="288032"/>
          </a:xfrm>
          <a:prstGeom prst="rect">
            <a:avLst/>
          </a:prstGeom>
          <a:noFill/>
        </p:spPr>
      </p:pic>
      <p:pic>
        <p:nvPicPr>
          <p:cNvPr id="35" name="Picture 21" descr="http://img.bhs4.com/e0/5/e05e3ed78d13522613088bbea60d766bf8cf16cd_lar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3275856" y="3933056"/>
            <a:ext cx="288032" cy="288032"/>
          </a:xfrm>
          <a:prstGeom prst="rect">
            <a:avLst/>
          </a:prstGeom>
          <a:noFill/>
        </p:spPr>
      </p:pic>
      <p:pic>
        <p:nvPicPr>
          <p:cNvPr id="36" name="Picture 21" descr="http://img.bhs4.com/e0/5/e05e3ed78d13522613088bbea60d766bf8cf16cd_lar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3635896" y="3933056"/>
            <a:ext cx="288032" cy="288032"/>
          </a:xfrm>
          <a:prstGeom prst="rect">
            <a:avLst/>
          </a:prstGeom>
          <a:noFill/>
        </p:spPr>
      </p:pic>
      <p:pic>
        <p:nvPicPr>
          <p:cNvPr id="37" name="Picture 21" descr="http://img.bhs4.com/e0/5/e05e3ed78d13522613088bbea60d766bf8cf16cd_lar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4644008" y="5229200"/>
            <a:ext cx="288032" cy="288032"/>
          </a:xfrm>
          <a:prstGeom prst="rect">
            <a:avLst/>
          </a:prstGeom>
          <a:noFill/>
        </p:spPr>
      </p:pic>
      <p:pic>
        <p:nvPicPr>
          <p:cNvPr id="38" name="Picture 21" descr="http://img.bhs4.com/e0/5/e05e3ed78d13522613088bbea60d766bf8cf16cd_lar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4788024" y="4869160"/>
            <a:ext cx="288032" cy="288032"/>
          </a:xfrm>
          <a:prstGeom prst="rect">
            <a:avLst/>
          </a:prstGeom>
          <a:noFill/>
        </p:spPr>
      </p:pic>
      <p:pic>
        <p:nvPicPr>
          <p:cNvPr id="39" name="Picture 21" descr="http://img.bhs4.com/e0/5/e05e3ed78d13522613088bbea60d766bf8cf16cd_lar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6084168" y="3356992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endParaRPr lang="da-DK" sz="2800" dirty="0" smtClean="0"/>
          </a:p>
          <a:p>
            <a:r>
              <a:rPr lang="da-DK" sz="2800" dirty="0" smtClean="0"/>
              <a:t>Processen er vigtig</a:t>
            </a:r>
          </a:p>
          <a:p>
            <a:r>
              <a:rPr lang="da-DK" sz="2800" dirty="0" smtClean="0"/>
              <a:t>Fagligheden (baggrund i fakta)</a:t>
            </a:r>
          </a:p>
          <a:p>
            <a:r>
              <a:rPr lang="da-DK" sz="2800" dirty="0" smtClean="0"/>
              <a:t>Kommunikation, kommunikation og kommunikation</a:t>
            </a:r>
          </a:p>
          <a:p>
            <a:r>
              <a:rPr lang="da-DK" sz="2800" dirty="0" smtClean="0"/>
              <a:t>Klare retningslinjer </a:t>
            </a:r>
          </a:p>
          <a:p>
            <a:r>
              <a:rPr lang="da-DK" sz="2800" dirty="0" smtClean="0"/>
              <a:t>Politisk opbakning er vigtig</a:t>
            </a:r>
          </a:p>
          <a:p>
            <a:r>
              <a:rPr lang="da-DK" sz="2800" dirty="0" smtClean="0"/>
              <a:t>Vær ærlig i beslutningsstrukturen</a:t>
            </a:r>
            <a:endParaRPr lang="da-DK" sz="28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Erfaringer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202630"/>
            <a:ext cx="676875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500694" y="6072206"/>
            <a:ext cx="307183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755576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>
                <a:solidFill>
                  <a:schemeClr val="accent1"/>
                </a:solidFill>
              </a:rPr>
              <a:t>Baggrund for rygepolitikken</a:t>
            </a:r>
            <a:endParaRPr lang="da-DK" sz="3600" dirty="0">
              <a:solidFill>
                <a:schemeClr val="accent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544616" cy="452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4844870" cy="223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Opgaven</a:t>
            </a:r>
            <a:endParaRPr lang="da-DK" sz="3600" b="1" dirty="0"/>
          </a:p>
        </p:txBody>
      </p:sp>
      <p:sp>
        <p:nvSpPr>
          <p:cNvPr id="6" name="Rektangel 5"/>
          <p:cNvSpPr/>
          <p:nvPr/>
        </p:nvSpPr>
        <p:spPr>
          <a:xfrm>
            <a:off x="214282" y="1643050"/>
            <a:ext cx="43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/>
              <a:t>Budgetforlig 2011</a:t>
            </a:r>
            <a:endParaRPr lang="da-DK" b="1" dirty="0"/>
          </a:p>
          <a:p>
            <a:endParaRPr lang="da-DK" dirty="0" smtClean="0"/>
          </a:p>
          <a:p>
            <a:r>
              <a:rPr lang="da-DK" dirty="0" smtClean="0"/>
              <a:t>Forligspartierne </a:t>
            </a:r>
            <a:r>
              <a:rPr lang="da-DK" dirty="0"/>
              <a:t>ønsker en </a:t>
            </a:r>
            <a:r>
              <a:rPr lang="da-DK" dirty="0" smtClean="0"/>
              <a:t>sundheds-satsning </a:t>
            </a:r>
            <a:r>
              <a:rPr lang="da-DK" dirty="0"/>
              <a:t>indenfor alle kommunens </a:t>
            </a:r>
            <a:r>
              <a:rPr lang="da-DK" dirty="0" smtClean="0"/>
              <a:t>serviceområder [...]</a:t>
            </a:r>
          </a:p>
          <a:p>
            <a:endParaRPr lang="da-DK" dirty="0"/>
          </a:p>
          <a:p>
            <a:r>
              <a:rPr lang="da-DK" dirty="0" smtClean="0"/>
              <a:t>Det </a:t>
            </a:r>
            <a:r>
              <a:rPr lang="da-DK" dirty="0"/>
              <a:t>er indenfor kommunale kerneydelser, at kommunen for alvor kan gøre en forskel på sundhedsområdet således at de kommunale tilbud drejes i en </a:t>
            </a:r>
            <a:r>
              <a:rPr lang="da-DK" dirty="0" smtClean="0"/>
              <a:t>mere sundheds-fremmende retning</a:t>
            </a:r>
            <a:r>
              <a:rPr lang="da-DK" dirty="0"/>
              <a:t> </a:t>
            </a:r>
            <a:r>
              <a:rPr lang="da-DK" dirty="0" smtClean="0"/>
              <a:t>[…]</a:t>
            </a:r>
            <a:endParaRPr lang="da-DK" dirty="0"/>
          </a:p>
          <a:p>
            <a:endParaRPr lang="da-DK" dirty="0"/>
          </a:p>
          <a:p>
            <a:r>
              <a:rPr lang="da-DK" dirty="0"/>
              <a:t>Disse indsatser skal først og fremmest målrettes de svageste borgere uanset aldersgruppe</a:t>
            </a:r>
            <a:r>
              <a:rPr lang="da-DK" dirty="0" smtClean="0"/>
              <a:t>. […]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4609718" y="1593069"/>
            <a:ext cx="4320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dirty="0" smtClean="0">
                <a:latin typeface="+mn-lt"/>
              </a:rPr>
              <a:t>Budgetforlig 2012</a:t>
            </a:r>
          </a:p>
          <a:p>
            <a:endParaRPr lang="da-DK" dirty="0" smtClean="0"/>
          </a:p>
          <a:p>
            <a:r>
              <a:rPr lang="da-DK" dirty="0" smtClean="0"/>
              <a:t>Forligspartierne </a:t>
            </a:r>
            <a:r>
              <a:rPr lang="da-DK" dirty="0"/>
              <a:t>er enige om, at Aarhus skal være en sund </a:t>
            </a:r>
            <a:r>
              <a:rPr lang="da-DK" dirty="0" smtClean="0"/>
              <a:t>by […]</a:t>
            </a:r>
          </a:p>
          <a:p>
            <a:endParaRPr lang="da-DK" dirty="0"/>
          </a:p>
          <a:p>
            <a:r>
              <a:rPr lang="da-DK" dirty="0" smtClean="0"/>
              <a:t>Aarhus </a:t>
            </a:r>
            <a:r>
              <a:rPr lang="da-DK" dirty="0"/>
              <a:t>til Danmarks sundeste </a:t>
            </a:r>
            <a:r>
              <a:rPr lang="da-DK" dirty="0" smtClean="0"/>
              <a:t>by […]</a:t>
            </a:r>
          </a:p>
          <a:p>
            <a:endParaRPr lang="da-DK" dirty="0"/>
          </a:p>
          <a:p>
            <a:r>
              <a:rPr lang="da-DK" dirty="0" smtClean="0"/>
              <a:t>Aarhus </a:t>
            </a:r>
            <a:r>
              <a:rPr lang="da-DK" dirty="0"/>
              <a:t>er førende indenfor alle 4 </a:t>
            </a:r>
            <a:r>
              <a:rPr lang="da-DK" dirty="0" err="1"/>
              <a:t>KRAM-faktorer</a:t>
            </a:r>
            <a:r>
              <a:rPr lang="da-DK" dirty="0"/>
              <a:t>, dvs. kost, rygning, alkohol og motion, baseret på det der virker og har effekt. Rygepolitikken vil blive revideret i forbindelse med den nye sundhedspolitik, som skal vedtages i byrådet ultimo </a:t>
            </a:r>
            <a:r>
              <a:rPr lang="da-DK" dirty="0" smtClean="0"/>
              <a:t>2011</a:t>
            </a:r>
            <a:r>
              <a:rPr lang="da-DK" dirty="0"/>
              <a:t> </a:t>
            </a:r>
            <a:r>
              <a:rPr lang="da-DK" dirty="0" smtClean="0"/>
              <a:t>[…]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 rot="20982971">
            <a:off x="488100" y="2654299"/>
            <a:ext cx="7610051" cy="172175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/>
            <a:r>
              <a:rPr lang="da-DK" sz="2800" b="1" dirty="0" smtClean="0">
                <a:solidFill>
                  <a:schemeClr val="tx1"/>
                </a:solidFill>
              </a:rPr>
              <a:t>Direktørgruppens oplæg:</a:t>
            </a:r>
            <a:endParaRPr lang="da-DK" sz="2800" dirty="0" smtClean="0">
              <a:solidFill>
                <a:schemeClr val="tx1"/>
              </a:solidFill>
            </a:endParaRPr>
          </a:p>
          <a:p>
            <a:pPr algn="just"/>
            <a:r>
              <a:rPr lang="da-DK" sz="2800" dirty="0" smtClean="0">
                <a:solidFill>
                  <a:schemeClr val="tx1"/>
                </a:solidFill>
              </a:rPr>
              <a:t>Find de største dræbere og find ud af, hvad vi skal gøre for at styrke sundhedstilstanden i Aarhus</a:t>
            </a:r>
            <a:endParaRPr lang="da-DK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547664" y="116632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Baggrund for rygepolitikken</a:t>
            </a:r>
          </a:p>
          <a:p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251520" y="1196752"/>
            <a:ext cx="5040560" cy="144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800" b="1" dirty="0" smtClean="0">
                <a:solidFill>
                  <a:schemeClr val="tx1"/>
                </a:solidFill>
                <a:latin typeface="Helvetica" pitchFamily="34" charset="0"/>
              </a:rPr>
              <a:t>Proces for udvikling af politikken</a:t>
            </a:r>
            <a:endParaRPr lang="da-DK" sz="2800" dirty="0">
              <a:solidFill>
                <a:schemeClr val="tx1"/>
              </a:solidFill>
            </a:endParaRPr>
          </a:p>
        </p:txBody>
      </p:sp>
      <p:pic>
        <p:nvPicPr>
          <p:cNvPr id="10" name="Billede 9" descr="Peters_tegning_med_flas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90010"/>
            <a:ext cx="2664296" cy="112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ktangel 10"/>
          <p:cNvSpPr/>
          <p:nvPr/>
        </p:nvSpPr>
        <p:spPr>
          <a:xfrm>
            <a:off x="827584" y="2348880"/>
            <a:ext cx="7776864" cy="43924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600" b="1" dirty="0" smtClean="0">
                <a:solidFill>
                  <a:schemeClr val="tx1"/>
                </a:solidFill>
              </a:rPr>
              <a:t>Borgerinddragelse</a:t>
            </a:r>
          </a:p>
          <a:p>
            <a:r>
              <a:rPr lang="da-DK" sz="1600" dirty="0" smtClean="0">
                <a:solidFill>
                  <a:schemeClr val="tx1"/>
                </a:solidFill>
              </a:rPr>
              <a:t>Spørgeskema på hjemmeside, i Jobcenter, på Borgerservice og i lokalområderne</a:t>
            </a:r>
          </a:p>
          <a:p>
            <a:r>
              <a:rPr lang="da-DK" sz="1600" dirty="0" smtClean="0">
                <a:solidFill>
                  <a:schemeClr val="tx1"/>
                </a:solidFill>
              </a:rPr>
              <a:t>Borgermøde</a:t>
            </a:r>
          </a:p>
          <a:p>
            <a:endParaRPr lang="da-DK" sz="1600" dirty="0" smtClean="0">
              <a:solidFill>
                <a:schemeClr val="tx1"/>
              </a:solidFill>
            </a:endParaRPr>
          </a:p>
          <a:p>
            <a:r>
              <a:rPr lang="da-DK" sz="1600" b="1" dirty="0" smtClean="0">
                <a:solidFill>
                  <a:schemeClr val="tx1"/>
                </a:solidFill>
              </a:rPr>
              <a:t>Inddragelse af udvalg, råd og </a:t>
            </a:r>
            <a:r>
              <a:rPr lang="da-DK" sz="1600" b="1" dirty="0" err="1" smtClean="0">
                <a:solidFill>
                  <a:schemeClr val="tx1"/>
                </a:solidFill>
              </a:rPr>
              <a:t>HMUer</a:t>
            </a:r>
            <a:endParaRPr lang="da-DK" sz="1600" b="1" dirty="0" smtClean="0">
              <a:solidFill>
                <a:schemeClr val="tx1"/>
              </a:solidFill>
            </a:endParaRPr>
          </a:p>
          <a:p>
            <a:r>
              <a:rPr lang="da-DK" sz="1600" dirty="0" smtClean="0">
                <a:solidFill>
                  <a:schemeClr val="tx1"/>
                </a:solidFill>
              </a:rPr>
              <a:t>Besøgsrunde med præsentation af satsningsområderne og tankegangen bag sundhedspolitikken, samt diskussion af sundhed og sundhedspolitik i relation til det enkelte udvalg og råds område</a:t>
            </a:r>
          </a:p>
          <a:p>
            <a:endParaRPr lang="da-DK" sz="1600" dirty="0" smtClean="0">
              <a:solidFill>
                <a:schemeClr val="tx1"/>
              </a:solidFill>
            </a:endParaRPr>
          </a:p>
          <a:p>
            <a:r>
              <a:rPr lang="da-DK" sz="1600" b="1" dirty="0" smtClean="0">
                <a:solidFill>
                  <a:schemeClr val="tx1"/>
                </a:solidFill>
              </a:rPr>
              <a:t>Inddragelse af alle forvaltninger</a:t>
            </a:r>
          </a:p>
          <a:p>
            <a:r>
              <a:rPr lang="da-DK" sz="1600" dirty="0" smtClean="0">
                <a:solidFill>
                  <a:schemeClr val="tx1"/>
                </a:solidFill>
              </a:rPr>
              <a:t>Direktørgruppen er styregruppe for sundhedspolitikken og arbejdet koordineres i den </a:t>
            </a:r>
            <a:r>
              <a:rPr lang="da-DK" sz="1600" dirty="0" err="1" smtClean="0">
                <a:solidFill>
                  <a:schemeClr val="tx1"/>
                </a:solidFill>
              </a:rPr>
              <a:t>tværmagistratslige</a:t>
            </a:r>
            <a:r>
              <a:rPr lang="da-DK" sz="1600" dirty="0" smtClean="0">
                <a:solidFill>
                  <a:schemeClr val="tx1"/>
                </a:solidFill>
              </a:rPr>
              <a:t> styregruppe for sundhed</a:t>
            </a:r>
          </a:p>
          <a:p>
            <a:endParaRPr lang="da-DK" sz="1600" dirty="0" smtClean="0">
              <a:solidFill>
                <a:schemeClr val="tx1"/>
              </a:solidFill>
            </a:endParaRPr>
          </a:p>
          <a:p>
            <a:r>
              <a:rPr lang="da-DK" sz="1600" dirty="0" smtClean="0">
                <a:solidFill>
                  <a:schemeClr val="tx1"/>
                </a:solidFill>
              </a:rPr>
              <a:t>De enkelte magistratsafdelinger har medvirket aktivt til at skrive sundheds-politikken indenfor deres specifikke områder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øjrepil 5"/>
          <p:cNvSpPr/>
          <p:nvPr/>
        </p:nvSpPr>
        <p:spPr>
          <a:xfrm>
            <a:off x="0" y="3789040"/>
            <a:ext cx="9144000" cy="43204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atin typeface="Helvetica" pitchFamily="34" charset="0"/>
                <a:cs typeface="Helvetica" pitchFamily="34" charset="0"/>
              </a:rPr>
              <a:t>2010     2011					       2012</a:t>
            </a:r>
            <a:endParaRPr lang="da-DK" sz="11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Rektangulær billedforklaring 11"/>
          <p:cNvSpPr/>
          <p:nvPr/>
        </p:nvSpPr>
        <p:spPr>
          <a:xfrm>
            <a:off x="3214678" y="1785926"/>
            <a:ext cx="2232248" cy="791968"/>
          </a:xfrm>
          <a:prstGeom prst="wedgeRectCallout">
            <a:avLst>
              <a:gd name="adj1" fmla="val 23420"/>
              <a:gd name="adj2" fmla="val 217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Magistratsmøde, december 2011: Udkast til sundhedspolitik, satsningsområder og indsatser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Helvetica" pitchFamily="34" charset="0"/>
                <a:cs typeface="Helvetica" pitchFamily="34" charset="0"/>
              </a:rPr>
              <a:t>Udvikling af sundhedspolitikken</a:t>
            </a:r>
            <a:endParaRPr lang="da-DK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ktangulær billedforklaring 3"/>
          <p:cNvSpPr/>
          <p:nvPr/>
        </p:nvSpPr>
        <p:spPr>
          <a:xfrm>
            <a:off x="3483330" y="5802414"/>
            <a:ext cx="1945926" cy="841296"/>
          </a:xfrm>
          <a:prstGeom prst="wedgeRectCallout">
            <a:avLst>
              <a:gd name="adj1" fmla="val -31625"/>
              <a:gd name="adj2" fmla="val -25323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September-november 2011: Inddragelse af afdelingerne om satsningsområder og indsatser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ktangulær billedforklaring 4"/>
          <p:cNvSpPr/>
          <p:nvPr/>
        </p:nvSpPr>
        <p:spPr>
          <a:xfrm>
            <a:off x="393256" y="5429264"/>
            <a:ext cx="1606976" cy="720080"/>
          </a:xfrm>
          <a:prstGeom prst="wedgeRectCallout">
            <a:avLst>
              <a:gd name="adj1" fmla="val 7508"/>
              <a:gd name="adj2" fmla="val -23464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Marts-juni 2011: Business cases for satsningsområder og målgrupper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ktangulær billedforklaring 6"/>
          <p:cNvSpPr/>
          <p:nvPr/>
        </p:nvSpPr>
        <p:spPr>
          <a:xfrm>
            <a:off x="251520" y="2852936"/>
            <a:ext cx="1944216" cy="863976"/>
          </a:xfrm>
          <a:prstGeom prst="wedgeRectCallout">
            <a:avLst>
              <a:gd name="adj1" fmla="val -15189"/>
              <a:gd name="adj2" fmla="val 6915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Direktørmøde, marts 2011: De største dræbere og forslag til satsningsområder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Rektangulær billedforklaring 7"/>
          <p:cNvSpPr/>
          <p:nvPr/>
        </p:nvSpPr>
        <p:spPr>
          <a:xfrm>
            <a:off x="971030" y="1779776"/>
            <a:ext cx="2100772" cy="791968"/>
          </a:xfrm>
          <a:prstGeom prst="wedgeRectCallout">
            <a:avLst>
              <a:gd name="adj1" fmla="val 14395"/>
              <a:gd name="adj2" fmla="val 21978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Direktørmøde, juni 2011: Business cases for satsnings-områder og målgrupper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ktangulær billedforklaring 8"/>
          <p:cNvSpPr/>
          <p:nvPr/>
        </p:nvSpPr>
        <p:spPr>
          <a:xfrm>
            <a:off x="3071802" y="2924944"/>
            <a:ext cx="2160240" cy="791968"/>
          </a:xfrm>
          <a:prstGeom prst="wedgeRectCallout">
            <a:avLst>
              <a:gd name="adj1" fmla="val 25305"/>
              <a:gd name="adj2" fmla="val 7067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Direktørmøde, december 2011: Udkast til sundhedspolitik, satsningsområder og indsatser</a:t>
            </a:r>
          </a:p>
        </p:txBody>
      </p:sp>
      <p:sp>
        <p:nvSpPr>
          <p:cNvPr id="10" name="Rektangulær billedforklaring 9"/>
          <p:cNvSpPr/>
          <p:nvPr/>
        </p:nvSpPr>
        <p:spPr>
          <a:xfrm>
            <a:off x="107504" y="4293096"/>
            <a:ext cx="2088232" cy="720080"/>
          </a:xfrm>
          <a:prstGeom prst="wedgeRectCallout">
            <a:avLst>
              <a:gd name="adj1" fmla="val -24577"/>
              <a:gd name="adj2" fmla="val -7452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August  2010 – marts 2011: Udvikling, afgrænsning og litteraturgennemgang mm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ktangulær billedforklaring 13"/>
          <p:cNvSpPr/>
          <p:nvPr/>
        </p:nvSpPr>
        <p:spPr>
          <a:xfrm>
            <a:off x="4929190" y="4923048"/>
            <a:ext cx="1643074" cy="791968"/>
          </a:xfrm>
          <a:prstGeom prst="wedgeRectCallout">
            <a:avLst>
              <a:gd name="adj1" fmla="val -32652"/>
              <a:gd name="adj2" fmla="val -15453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Høring i magistratsafdelingerne, januar-februar 2012</a:t>
            </a:r>
          </a:p>
        </p:txBody>
      </p:sp>
      <p:sp>
        <p:nvSpPr>
          <p:cNvPr id="15" name="Rektangulær billedforklaring 14"/>
          <p:cNvSpPr/>
          <p:nvPr/>
        </p:nvSpPr>
        <p:spPr>
          <a:xfrm>
            <a:off x="4214810" y="4293096"/>
            <a:ext cx="1224136" cy="576064"/>
          </a:xfrm>
          <a:prstGeom prst="wedgeRectCallout">
            <a:avLst>
              <a:gd name="adj1" fmla="val -20198"/>
              <a:gd name="adj2" fmla="val -797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Sundhedspolitik version 11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ktangulær billedforklaring 16"/>
          <p:cNvSpPr/>
          <p:nvPr/>
        </p:nvSpPr>
        <p:spPr>
          <a:xfrm>
            <a:off x="2133418" y="5857892"/>
            <a:ext cx="1224136" cy="576064"/>
          </a:xfrm>
          <a:prstGeom prst="wedgeRectCallout">
            <a:avLst>
              <a:gd name="adj1" fmla="val -20107"/>
              <a:gd name="adj2" fmla="val -35401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August  2011: Borgermøde, hjemmeside mm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Rektangulær billedforklaring 17"/>
          <p:cNvSpPr/>
          <p:nvPr/>
        </p:nvSpPr>
        <p:spPr>
          <a:xfrm>
            <a:off x="5705318" y="4286256"/>
            <a:ext cx="1224136" cy="576064"/>
          </a:xfrm>
          <a:prstGeom prst="wedgeRectCallout">
            <a:avLst>
              <a:gd name="adj1" fmla="val 21325"/>
              <a:gd name="adj2" fmla="val -7963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Sundhedspolitik version 14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" name="Rektangulær billedforklaring 20"/>
          <p:cNvSpPr/>
          <p:nvPr/>
        </p:nvSpPr>
        <p:spPr>
          <a:xfrm>
            <a:off x="5357818" y="3071810"/>
            <a:ext cx="1143008" cy="649092"/>
          </a:xfrm>
          <a:prstGeom prst="wedgeRectCallout">
            <a:avLst>
              <a:gd name="adj1" fmla="val 23100"/>
              <a:gd name="adj2" fmla="val 7083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Officiel høring, marts 2012</a:t>
            </a:r>
          </a:p>
        </p:txBody>
      </p:sp>
      <p:sp>
        <p:nvSpPr>
          <p:cNvPr id="23" name="Rektangulær billedforklaring 22"/>
          <p:cNvSpPr/>
          <p:nvPr/>
        </p:nvSpPr>
        <p:spPr>
          <a:xfrm>
            <a:off x="6429388" y="5786454"/>
            <a:ext cx="1143008" cy="647502"/>
          </a:xfrm>
          <a:prstGeom prst="wedgeRectCallout">
            <a:avLst>
              <a:gd name="adj1" fmla="val 19379"/>
              <a:gd name="adj2" fmla="val -30870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1. Behandling i byrådet, maj 2012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Rektangulær billedforklaring 23"/>
          <p:cNvSpPr/>
          <p:nvPr/>
        </p:nvSpPr>
        <p:spPr>
          <a:xfrm>
            <a:off x="6301902" y="1785926"/>
            <a:ext cx="1438450" cy="647502"/>
          </a:xfrm>
          <a:prstGeom prst="wedgeRectCallout">
            <a:avLst>
              <a:gd name="adj1" fmla="val 42079"/>
              <a:gd name="adj2" fmla="val 27657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Udvalgsbehandling, juni 2012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Rektangulær billedforklaring 18"/>
          <p:cNvSpPr/>
          <p:nvPr/>
        </p:nvSpPr>
        <p:spPr>
          <a:xfrm>
            <a:off x="6572264" y="3071810"/>
            <a:ext cx="1785950" cy="649092"/>
          </a:xfrm>
          <a:prstGeom prst="wedgeRectCallout">
            <a:avLst>
              <a:gd name="adj1" fmla="val -19977"/>
              <a:gd name="adj2" fmla="val 7083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Opsætning og sproglig bearbejdning, marts 2012</a:t>
            </a:r>
          </a:p>
        </p:txBody>
      </p:sp>
      <p:sp>
        <p:nvSpPr>
          <p:cNvPr id="3" name="Rektangulær billedforklaring 2"/>
          <p:cNvSpPr/>
          <p:nvPr/>
        </p:nvSpPr>
        <p:spPr>
          <a:xfrm>
            <a:off x="2571736" y="5143512"/>
            <a:ext cx="1224136" cy="576064"/>
          </a:xfrm>
          <a:prstGeom prst="wedgeRectCallout">
            <a:avLst>
              <a:gd name="adj1" fmla="val -23842"/>
              <a:gd name="adj2" fmla="val -23020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Inddragelse af råd og udvalg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Rektangulær billedforklaring 10"/>
          <p:cNvSpPr/>
          <p:nvPr/>
        </p:nvSpPr>
        <p:spPr>
          <a:xfrm>
            <a:off x="2928926" y="4293096"/>
            <a:ext cx="1224136" cy="576064"/>
          </a:xfrm>
          <a:prstGeom prst="wedgeRectCallout">
            <a:avLst>
              <a:gd name="adj1" fmla="val -20198"/>
              <a:gd name="adj2" fmla="val -797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Sundhedspolitik version 1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Rektangulær billedforklaring 24"/>
          <p:cNvSpPr/>
          <p:nvPr/>
        </p:nvSpPr>
        <p:spPr>
          <a:xfrm>
            <a:off x="7500958" y="4572008"/>
            <a:ext cx="1500198" cy="647502"/>
          </a:xfrm>
          <a:prstGeom prst="wedgeRectCallout">
            <a:avLst>
              <a:gd name="adj1" fmla="val -17396"/>
              <a:gd name="adj2" fmla="val -1186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2. Behandling i byrådet, august 2012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Rektangulær billedforklaring 21"/>
          <p:cNvSpPr/>
          <p:nvPr/>
        </p:nvSpPr>
        <p:spPr>
          <a:xfrm>
            <a:off x="7598046" y="2349450"/>
            <a:ext cx="1438450" cy="647502"/>
          </a:xfrm>
          <a:prstGeom prst="wedgeRectCallout">
            <a:avLst>
              <a:gd name="adj1" fmla="val 18091"/>
              <a:gd name="adj2" fmla="val 19130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Godkendt i byrådet, august 2012</a:t>
            </a:r>
            <a:endParaRPr lang="da-DK" sz="11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3" grpId="0" animBg="1"/>
      <p:bldP spid="24" grpId="0" animBg="1"/>
      <p:bldP spid="19" grpId="0" animBg="1"/>
      <p:bldP spid="3" grpId="0" animBg="1"/>
      <p:bldP spid="11" grpId="0" animBg="1"/>
      <p:bldP spid="2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2" cstate="print"/>
          <a:srcRect l="19705" t="16002" r="12735" b="11990"/>
          <a:stretch>
            <a:fillRect/>
          </a:stretch>
        </p:blipFill>
        <p:spPr bwMode="auto">
          <a:xfrm>
            <a:off x="1979712" y="4005064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3" cstate="print"/>
          <a:srcRect l="30972" r="21163"/>
          <a:stretch>
            <a:fillRect/>
          </a:stretch>
        </p:blipFill>
        <p:spPr bwMode="auto">
          <a:xfrm>
            <a:off x="5364088" y="3645024"/>
            <a:ext cx="122413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4" cstate="print"/>
          <a:srcRect l="24184" r="14580"/>
          <a:stretch>
            <a:fillRect/>
          </a:stretch>
        </p:blipFill>
        <p:spPr bwMode="auto">
          <a:xfrm>
            <a:off x="5796136" y="1845024"/>
            <a:ext cx="151216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5" cstate="print"/>
          <a:srcRect l="29291" r="20914"/>
          <a:stretch>
            <a:fillRect/>
          </a:stretch>
        </p:blipFill>
        <p:spPr bwMode="auto">
          <a:xfrm>
            <a:off x="4716016" y="260848"/>
            <a:ext cx="122413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 cstate="print"/>
          <a:srcRect l="20418" r="18326"/>
          <a:stretch>
            <a:fillRect/>
          </a:stretch>
        </p:blipFill>
        <p:spPr bwMode="auto">
          <a:xfrm>
            <a:off x="3779912" y="4653136"/>
            <a:ext cx="151216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7" cstate="print"/>
          <a:srcRect l="23228" r="18702"/>
          <a:stretch>
            <a:fillRect/>
          </a:stretch>
        </p:blipFill>
        <p:spPr bwMode="auto">
          <a:xfrm>
            <a:off x="1835696" y="1772816"/>
            <a:ext cx="144016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8" cstate="print"/>
          <a:srcRect l="29016" r="24558"/>
          <a:stretch>
            <a:fillRect/>
          </a:stretch>
        </p:blipFill>
        <p:spPr bwMode="auto">
          <a:xfrm>
            <a:off x="3059832" y="260848"/>
            <a:ext cx="115212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Ellipse 44"/>
          <p:cNvSpPr/>
          <p:nvPr/>
        </p:nvSpPr>
        <p:spPr>
          <a:xfrm rot="1200000">
            <a:off x="4318682" y="180512"/>
            <a:ext cx="1440000" cy="324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sp>
        <p:nvSpPr>
          <p:cNvPr id="47" name="Ellipse 46"/>
          <p:cNvSpPr/>
          <p:nvPr/>
        </p:nvSpPr>
        <p:spPr>
          <a:xfrm>
            <a:off x="3635896" y="3573016"/>
            <a:ext cx="1440000" cy="324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sp>
        <p:nvSpPr>
          <p:cNvPr id="48" name="Ellipse 47"/>
          <p:cNvSpPr/>
          <p:nvPr/>
        </p:nvSpPr>
        <p:spPr>
          <a:xfrm rot="18300000">
            <a:off x="4925886" y="2895936"/>
            <a:ext cx="1440000" cy="324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sp>
        <p:nvSpPr>
          <p:cNvPr id="49" name="Ellipse 48"/>
          <p:cNvSpPr/>
          <p:nvPr/>
        </p:nvSpPr>
        <p:spPr>
          <a:xfrm rot="20400000">
            <a:off x="3053396" y="193181"/>
            <a:ext cx="1440000" cy="324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sp>
        <p:nvSpPr>
          <p:cNvPr id="50" name="Ellipse 49"/>
          <p:cNvSpPr/>
          <p:nvPr/>
        </p:nvSpPr>
        <p:spPr>
          <a:xfrm rot="6300000">
            <a:off x="2100850" y="1195562"/>
            <a:ext cx="1440000" cy="324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sp>
        <p:nvSpPr>
          <p:cNvPr id="53" name="Ellipse 52"/>
          <p:cNvSpPr/>
          <p:nvPr/>
        </p:nvSpPr>
        <p:spPr>
          <a:xfrm rot="4500000">
            <a:off x="5269202" y="1195562"/>
            <a:ext cx="1440000" cy="324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sp>
        <p:nvSpPr>
          <p:cNvPr id="55" name="Ellipse 54"/>
          <p:cNvSpPr/>
          <p:nvPr/>
        </p:nvSpPr>
        <p:spPr>
          <a:xfrm rot="3300000">
            <a:off x="2339018" y="2940133"/>
            <a:ext cx="1440000" cy="324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sp>
        <p:nvSpPr>
          <p:cNvPr id="52" name="Ellipse 51"/>
          <p:cNvSpPr/>
          <p:nvPr/>
        </p:nvSpPr>
        <p:spPr>
          <a:xfrm>
            <a:off x="3643306" y="2708920"/>
            <a:ext cx="1440000" cy="144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715016"/>
            <a:ext cx="24909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500042"/>
            <a:ext cx="1820296" cy="8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6845" y="3286124"/>
            <a:ext cx="166051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5643578"/>
            <a:ext cx="18146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4" y="6215082"/>
            <a:ext cx="104252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357166"/>
            <a:ext cx="20444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16" y="1142984"/>
            <a:ext cx="214285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3786190"/>
            <a:ext cx="1214446" cy="158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2376264" cy="163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445746" cy="255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boks 4"/>
          <p:cNvSpPr txBox="1"/>
          <p:nvPr/>
        </p:nvSpPr>
        <p:spPr>
          <a:xfrm>
            <a:off x="611560" y="2996952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 smtClean="0"/>
              <a:t>Målgrupper</a:t>
            </a:r>
          </a:p>
          <a:p>
            <a:pPr>
              <a:buFont typeface="Arial" pitchFamily="34" charset="0"/>
              <a:buChar char="•"/>
            </a:pPr>
            <a:r>
              <a:rPr lang="da-DK" sz="2200" dirty="0" smtClean="0"/>
              <a:t> Gravide rygere</a:t>
            </a:r>
          </a:p>
          <a:p>
            <a:pPr>
              <a:buFont typeface="Arial" pitchFamily="34" charset="0"/>
              <a:buChar char="•"/>
            </a:pPr>
            <a:r>
              <a:rPr lang="da-DK" sz="2200" dirty="0"/>
              <a:t> </a:t>
            </a:r>
            <a:r>
              <a:rPr lang="da-DK" sz="2200" dirty="0" smtClean="0"/>
              <a:t>Børn og Unge</a:t>
            </a:r>
          </a:p>
          <a:p>
            <a:pPr>
              <a:buFont typeface="Arial" pitchFamily="34" charset="0"/>
              <a:buChar char="•"/>
            </a:pPr>
            <a:r>
              <a:rPr lang="da-DK" sz="2200" dirty="0"/>
              <a:t> </a:t>
            </a:r>
            <a:r>
              <a:rPr lang="da-DK" sz="2200" dirty="0" smtClean="0"/>
              <a:t>Kortuddannede på arbejdsmarkedet</a:t>
            </a:r>
          </a:p>
          <a:p>
            <a:pPr>
              <a:buFont typeface="Arial" pitchFamily="34" charset="0"/>
              <a:buChar char="•"/>
            </a:pPr>
            <a:r>
              <a:rPr lang="da-DK" sz="2200" dirty="0" smtClean="0"/>
              <a:t> Borgere der modtager social eller beskæftigelsesindsats</a:t>
            </a:r>
          </a:p>
          <a:p>
            <a:pPr>
              <a:buFont typeface="Arial" pitchFamily="34" charset="0"/>
              <a:buChar char="•"/>
            </a:pPr>
            <a:r>
              <a:rPr lang="da-DK" sz="2200" dirty="0"/>
              <a:t> </a:t>
            </a:r>
            <a:r>
              <a:rPr lang="da-DK" sz="2200" dirty="0" smtClean="0"/>
              <a:t>Mænd af anden etnisk oprindelse end dansk</a:t>
            </a:r>
          </a:p>
          <a:p>
            <a:pPr>
              <a:buFont typeface="Arial" pitchFamily="34" charset="0"/>
              <a:buChar char="•"/>
            </a:pPr>
            <a:r>
              <a:rPr lang="da-DK" sz="2200" dirty="0"/>
              <a:t> </a:t>
            </a:r>
            <a:r>
              <a:rPr lang="da-DK" sz="2200" dirty="0" smtClean="0"/>
              <a:t>Borgere i boligsociale områder</a:t>
            </a:r>
          </a:p>
          <a:p>
            <a:pPr>
              <a:buFont typeface="Arial" pitchFamily="34" charset="0"/>
              <a:buChar char="•"/>
            </a:pPr>
            <a:r>
              <a:rPr lang="da-DK" sz="2200" dirty="0" smtClean="0"/>
              <a:t> Ansatte i Aarhus Kommune</a:t>
            </a:r>
            <a:endParaRPr lang="da-D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80" y="1772816"/>
            <a:ext cx="8640000" cy="6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37532"/>
            <a:ext cx="8640000" cy="250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 smtClean="0"/>
              <a:t>Hvad går rygepolitikken ud på?</a:t>
            </a:r>
            <a:endParaRPr lang="da-DK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Den første sundhedspolitik</a:t>
            </a:r>
            <a:endParaRPr lang="da-DK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5594563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13" y="1628800"/>
            <a:ext cx="294041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rhus Kommune grå">
  <a:themeElements>
    <a:clrScheme name="Aarhus Kommune farvehj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9FB6CA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rhus Kommune blå">
  <a:themeElements>
    <a:clrScheme name="Aarhus Kommune farvehj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9FB6CA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522</Words>
  <Application>Microsoft Office PowerPoint</Application>
  <PresentationFormat>Skærmshow (4:3)</PresentationFormat>
  <Paragraphs>90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12</vt:i4>
      </vt:variant>
    </vt:vector>
  </HeadingPairs>
  <TitlesOfParts>
    <vt:vector size="14" baseType="lpstr">
      <vt:lpstr>Aarhus Kommune grå</vt:lpstr>
      <vt:lpstr>Aarhus Kommune blå</vt:lpstr>
      <vt:lpstr>Aarhus Kommunes Røgfri Arbejdstid</vt:lpstr>
      <vt:lpstr>PowerPoint-præsentation</vt:lpstr>
      <vt:lpstr>Opgaven</vt:lpstr>
      <vt:lpstr>PowerPoint-præsentation</vt:lpstr>
      <vt:lpstr>Udvikling af sundhedspolitikken</vt:lpstr>
      <vt:lpstr>PowerPoint-præsentation</vt:lpstr>
      <vt:lpstr>PowerPoint-præsentation</vt:lpstr>
      <vt:lpstr>Hvad går rygepolitikken ud på?</vt:lpstr>
      <vt:lpstr>Den første sundhedspolitik</vt:lpstr>
      <vt:lpstr>Hvorfor er denne model valgt?</vt:lpstr>
      <vt:lpstr>PowerPoint-præsentation</vt:lpstr>
      <vt:lpstr>PowerPoint-præsentation</vt:lpstr>
    </vt:vector>
  </TitlesOfParts>
  <Company>Århus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Anders Gejl</dc:creator>
  <cp:lastModifiedBy>Maja Kring Schjørring</cp:lastModifiedBy>
  <cp:revision>34</cp:revision>
  <dcterms:created xsi:type="dcterms:W3CDTF">2011-01-03T09:57:44Z</dcterms:created>
  <dcterms:modified xsi:type="dcterms:W3CDTF">2013-03-19T08:54:08Z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1488983207</vt:i4>
  </property>
  <property fmtid="{D5CDD505-2E9C-101B-9397-08002B2CF9AE}" pid="3" name="_NewReviewCycle">
    <vt:lpwstr/>
  </property>
  <property fmtid="{D5CDD505-2E9C-101B-9397-08002B2CF9AE}" pid="4" name="_EmailSubject">
    <vt:lpwstr>Vedr.: VS: Oplæg fra KB i Vollsmose</vt:lpwstr>
  </property>
  <property fmtid="{D5CDD505-2E9C-101B-9397-08002B2CF9AE}" pid="5" name="_AuthorEmail">
    <vt:lpwstr>oto@aarhus.dk</vt:lpwstr>
  </property>
  <property fmtid="{D5CDD505-2E9C-101B-9397-08002B2CF9AE}" pid="6" name="_AuthorEmailDisplayName">
    <vt:lpwstr>Otto Ohrt</vt:lpwstr>
  </property>
  <property fmtid="{D5CDD505-2E9C-101B-9397-08002B2CF9AE}" pid="7" name="_PreviousAdHocReviewCycleID">
    <vt:i4>-925659870</vt:i4>
  </property>
</Properties>
</file>