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96" r:id="rId2"/>
    <p:sldId id="297" r:id="rId3"/>
    <p:sldId id="298" r:id="rId4"/>
    <p:sldId id="312" r:id="rId5"/>
    <p:sldId id="315" r:id="rId6"/>
    <p:sldId id="314" r:id="rId7"/>
    <p:sldId id="305" r:id="rId8"/>
    <p:sldId id="310" r:id="rId9"/>
    <p:sldId id="311" r:id="rId10"/>
    <p:sldId id="306" r:id="rId11"/>
    <p:sldId id="317" r:id="rId12"/>
    <p:sldId id="319" r:id="rId13"/>
    <p:sldId id="321" r:id="rId14"/>
    <p:sldId id="322" r:id="rId15"/>
    <p:sldId id="304" r:id="rId16"/>
    <p:sldId id="316" r:id="rId17"/>
    <p:sldId id="307" r:id="rId18"/>
    <p:sldId id="313" r:id="rId19"/>
    <p:sldId id="320" r:id="rId20"/>
    <p:sldId id="302" r:id="rId21"/>
    <p:sldId id="294" r:id="rId22"/>
    <p:sldId id="295" r:id="rId23"/>
    <p:sldId id="290" r:id="rId24"/>
    <p:sldId id="291" r:id="rId25"/>
    <p:sldId id="301" r:id="rId26"/>
    <p:sldId id="263" r:id="rId27"/>
    <p:sldId id="318" r:id="rId28"/>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75661" autoAdjust="0"/>
  </p:normalViewPr>
  <p:slideViewPr>
    <p:cSldViewPr>
      <p:cViewPr varScale="1">
        <p:scale>
          <a:sx n="66" d="100"/>
          <a:sy n="66" d="100"/>
        </p:scale>
        <p:origin x="-1662" y="-108"/>
      </p:cViewPr>
      <p:guideLst>
        <p:guide orient="horz" pos="2160"/>
        <p:guide pos="2880"/>
      </p:guideLst>
    </p:cSldViewPr>
  </p:slideViewPr>
  <p:outlineViewPr>
    <p:cViewPr>
      <p:scale>
        <a:sx n="33" d="100"/>
        <a:sy n="33" d="100"/>
      </p:scale>
      <p:origin x="0" y="840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7706E-A1DD-40E9-A877-28994D9F0ABB}"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da-DK"/>
        </a:p>
      </dgm:t>
    </dgm:pt>
    <dgm:pt modelId="{A486F788-B250-4685-A8E1-72B11B0CA3CB}">
      <dgm:prSet phldrT="[Tekst]" custT="1"/>
      <dgm:spPr/>
      <dgm:t>
        <a:bodyPr lIns="0" tIns="0" rIns="0" bIns="0"/>
        <a:lstStyle/>
        <a:p>
          <a:pPr algn="ctr"/>
          <a:r>
            <a:rPr lang="da-DK" sz="2400" dirty="0" smtClean="0"/>
            <a:t>Relationel koordinering: </a:t>
          </a:r>
        </a:p>
        <a:p>
          <a:pPr algn="ctr"/>
          <a:r>
            <a:rPr lang="da-DK" sz="1800" dirty="0" smtClean="0"/>
            <a:t>Kvalitet Effektivitet Jobtilfredshed</a:t>
          </a:r>
          <a:endParaRPr lang="da-DK" sz="1800" dirty="0"/>
        </a:p>
      </dgm:t>
    </dgm:pt>
    <dgm:pt modelId="{F1C15ED9-994B-460A-8874-72795CB1CCE2}" type="parTrans" cxnId="{27D94407-5355-43D9-BA6F-E0F183CC7DCF}">
      <dgm:prSet/>
      <dgm:spPr/>
      <dgm:t>
        <a:bodyPr/>
        <a:lstStyle/>
        <a:p>
          <a:endParaRPr lang="da-DK"/>
        </a:p>
      </dgm:t>
    </dgm:pt>
    <dgm:pt modelId="{95FA5AEA-691B-42A2-ADC8-0E6C37A647D3}" type="sibTrans" cxnId="{27D94407-5355-43D9-BA6F-E0F183CC7DCF}">
      <dgm:prSet/>
      <dgm:spPr/>
      <dgm:t>
        <a:bodyPr/>
        <a:lstStyle/>
        <a:p>
          <a:endParaRPr lang="da-DK"/>
        </a:p>
      </dgm:t>
    </dgm:pt>
    <dgm:pt modelId="{9B902F49-CBFA-4E2B-9F66-309E234505DD}">
      <dgm:prSet phldrT="[Tekst]" custT="1"/>
      <dgm:spPr/>
      <dgm:t>
        <a:bodyPr lIns="36000" tIns="36000" rIns="36000" bIns="36000"/>
        <a:lstStyle/>
        <a:p>
          <a:pPr algn="ctr"/>
          <a:r>
            <a:rPr lang="da-DK" sz="2400" dirty="0" smtClean="0"/>
            <a:t>Kommunikation</a:t>
          </a:r>
        </a:p>
        <a:p>
          <a:pPr algn="ctr"/>
          <a:r>
            <a:rPr lang="da-DK" sz="1800" dirty="0" smtClean="0"/>
            <a:t>Hyppig</a:t>
          </a:r>
        </a:p>
        <a:p>
          <a:pPr algn="ctr"/>
          <a:r>
            <a:rPr lang="da-DK" sz="1800" dirty="0" smtClean="0"/>
            <a:t>Præcis</a:t>
          </a:r>
        </a:p>
        <a:p>
          <a:pPr algn="ctr"/>
          <a:r>
            <a:rPr lang="da-DK" sz="1800" dirty="0" smtClean="0"/>
            <a:t>Problemløsende</a:t>
          </a:r>
          <a:endParaRPr lang="da-DK" sz="2400" dirty="0"/>
        </a:p>
      </dgm:t>
    </dgm:pt>
    <dgm:pt modelId="{B916FA0C-00D1-432D-B8F8-263912CF7B28}" type="parTrans" cxnId="{FD10ED4B-29E6-4A44-AC09-C477905D0D6F}">
      <dgm:prSet/>
      <dgm:spPr/>
      <dgm:t>
        <a:bodyPr/>
        <a:lstStyle/>
        <a:p>
          <a:endParaRPr lang="da-DK"/>
        </a:p>
      </dgm:t>
    </dgm:pt>
    <dgm:pt modelId="{884915B6-DF20-47E2-B67C-8FC3C0D6CF70}" type="sibTrans" cxnId="{FD10ED4B-29E6-4A44-AC09-C477905D0D6F}">
      <dgm:prSet/>
      <dgm:spPr/>
      <dgm:t>
        <a:bodyPr/>
        <a:lstStyle/>
        <a:p>
          <a:endParaRPr lang="da-DK"/>
        </a:p>
      </dgm:t>
    </dgm:pt>
    <dgm:pt modelId="{E65C3CB6-A622-490F-A674-D2760C63D670}">
      <dgm:prSet phldrT="[Tekst]" custT="1"/>
      <dgm:spPr/>
      <dgm:t>
        <a:bodyPr lIns="36000" tIns="36000" rIns="36000" bIns="36000"/>
        <a:lstStyle/>
        <a:p>
          <a:pPr algn="ctr"/>
          <a:r>
            <a:rPr lang="da-DK" sz="2400" dirty="0" smtClean="0"/>
            <a:t>Relationer</a:t>
          </a:r>
        </a:p>
        <a:p>
          <a:pPr algn="ctr"/>
          <a:r>
            <a:rPr lang="da-DK" sz="1800" dirty="0" smtClean="0"/>
            <a:t>Fælles mål</a:t>
          </a:r>
        </a:p>
        <a:p>
          <a:pPr algn="ctr"/>
          <a:r>
            <a:rPr lang="da-DK" sz="1800" dirty="0" smtClean="0"/>
            <a:t>Fælles sprog og viden</a:t>
          </a:r>
        </a:p>
        <a:p>
          <a:pPr algn="ctr"/>
          <a:r>
            <a:rPr lang="da-DK" sz="1800" dirty="0" smtClean="0"/>
            <a:t>Gensidig respekt</a:t>
          </a:r>
          <a:endParaRPr lang="da-DK" sz="2400" dirty="0"/>
        </a:p>
      </dgm:t>
    </dgm:pt>
    <dgm:pt modelId="{E3E4FF25-535E-4082-B53C-45A4D9671FA2}" type="parTrans" cxnId="{71DF5810-C2EC-4C33-8288-5AEC2EAACBEB}">
      <dgm:prSet/>
      <dgm:spPr/>
      <dgm:t>
        <a:bodyPr/>
        <a:lstStyle/>
        <a:p>
          <a:endParaRPr lang="da-DK"/>
        </a:p>
      </dgm:t>
    </dgm:pt>
    <dgm:pt modelId="{765E3B03-22C5-4DD5-A162-38D4C39BFE38}" type="sibTrans" cxnId="{71DF5810-C2EC-4C33-8288-5AEC2EAACBEB}">
      <dgm:prSet/>
      <dgm:spPr/>
      <dgm:t>
        <a:bodyPr/>
        <a:lstStyle/>
        <a:p>
          <a:endParaRPr lang="da-DK"/>
        </a:p>
      </dgm:t>
    </dgm:pt>
    <dgm:pt modelId="{39074F14-035D-4F27-BD81-4BE9793147B3}" type="pres">
      <dgm:prSet presAssocID="{9577706E-A1DD-40E9-A877-28994D9F0ABB}" presName="cycle" presStyleCnt="0">
        <dgm:presLayoutVars>
          <dgm:chMax val="1"/>
          <dgm:dir/>
          <dgm:animLvl val="ctr"/>
          <dgm:resizeHandles val="exact"/>
        </dgm:presLayoutVars>
      </dgm:prSet>
      <dgm:spPr/>
      <dgm:t>
        <a:bodyPr/>
        <a:lstStyle/>
        <a:p>
          <a:endParaRPr lang="da-DK"/>
        </a:p>
      </dgm:t>
    </dgm:pt>
    <dgm:pt modelId="{068AFB66-C653-4D41-9748-21423D899122}" type="pres">
      <dgm:prSet presAssocID="{A486F788-B250-4685-A8E1-72B11B0CA3CB}" presName="centerShape" presStyleLbl="node0" presStyleIdx="0" presStyleCnt="1"/>
      <dgm:spPr/>
      <dgm:t>
        <a:bodyPr/>
        <a:lstStyle/>
        <a:p>
          <a:endParaRPr lang="da-DK"/>
        </a:p>
      </dgm:t>
    </dgm:pt>
    <dgm:pt modelId="{C45674EA-14B8-4305-8B28-C28D44E1780E}" type="pres">
      <dgm:prSet presAssocID="{E3E4FF25-535E-4082-B53C-45A4D9671FA2}" presName="parTrans" presStyleLbl="bgSibTrans2D1" presStyleIdx="0" presStyleCnt="2"/>
      <dgm:spPr/>
      <dgm:t>
        <a:bodyPr/>
        <a:lstStyle/>
        <a:p>
          <a:endParaRPr lang="da-DK"/>
        </a:p>
      </dgm:t>
    </dgm:pt>
    <dgm:pt modelId="{5211EAA0-4A6C-473A-BDB3-3AB31A41BCC4}" type="pres">
      <dgm:prSet presAssocID="{E65C3CB6-A622-490F-A674-D2760C63D670}" presName="node" presStyleLbl="node1" presStyleIdx="0" presStyleCnt="2">
        <dgm:presLayoutVars>
          <dgm:bulletEnabled val="1"/>
        </dgm:presLayoutVars>
      </dgm:prSet>
      <dgm:spPr/>
      <dgm:t>
        <a:bodyPr/>
        <a:lstStyle/>
        <a:p>
          <a:endParaRPr lang="da-DK"/>
        </a:p>
      </dgm:t>
    </dgm:pt>
    <dgm:pt modelId="{872F4DAF-AB45-457A-B82E-07046898EF9F}" type="pres">
      <dgm:prSet presAssocID="{B916FA0C-00D1-432D-B8F8-263912CF7B28}" presName="parTrans" presStyleLbl="bgSibTrans2D1" presStyleIdx="1" presStyleCnt="2"/>
      <dgm:spPr/>
      <dgm:t>
        <a:bodyPr/>
        <a:lstStyle/>
        <a:p>
          <a:endParaRPr lang="da-DK"/>
        </a:p>
      </dgm:t>
    </dgm:pt>
    <dgm:pt modelId="{BC2C7567-9C99-4A74-BEBC-836424A7DAA2}" type="pres">
      <dgm:prSet presAssocID="{9B902F49-CBFA-4E2B-9F66-309E234505DD}" presName="node" presStyleLbl="node1" presStyleIdx="1" presStyleCnt="2">
        <dgm:presLayoutVars>
          <dgm:bulletEnabled val="1"/>
        </dgm:presLayoutVars>
      </dgm:prSet>
      <dgm:spPr/>
      <dgm:t>
        <a:bodyPr/>
        <a:lstStyle/>
        <a:p>
          <a:endParaRPr lang="da-DK"/>
        </a:p>
      </dgm:t>
    </dgm:pt>
  </dgm:ptLst>
  <dgm:cxnLst>
    <dgm:cxn modelId="{FD10ED4B-29E6-4A44-AC09-C477905D0D6F}" srcId="{A486F788-B250-4685-A8E1-72B11B0CA3CB}" destId="{9B902F49-CBFA-4E2B-9F66-309E234505DD}" srcOrd="1" destOrd="0" parTransId="{B916FA0C-00D1-432D-B8F8-263912CF7B28}" sibTransId="{884915B6-DF20-47E2-B67C-8FC3C0D6CF70}"/>
    <dgm:cxn modelId="{248933E8-7EED-4E71-ABCE-D66E0E432F18}" type="presOf" srcId="{9577706E-A1DD-40E9-A877-28994D9F0ABB}" destId="{39074F14-035D-4F27-BD81-4BE9793147B3}" srcOrd="0" destOrd="0" presId="urn:microsoft.com/office/officeart/2005/8/layout/radial4"/>
    <dgm:cxn modelId="{048914C6-DC94-4770-8CC6-07EEE0E8362A}" type="presOf" srcId="{A486F788-B250-4685-A8E1-72B11B0CA3CB}" destId="{068AFB66-C653-4D41-9748-21423D899122}" srcOrd="0" destOrd="0" presId="urn:microsoft.com/office/officeart/2005/8/layout/radial4"/>
    <dgm:cxn modelId="{27D94407-5355-43D9-BA6F-E0F183CC7DCF}" srcId="{9577706E-A1DD-40E9-A877-28994D9F0ABB}" destId="{A486F788-B250-4685-A8E1-72B11B0CA3CB}" srcOrd="0" destOrd="0" parTransId="{F1C15ED9-994B-460A-8874-72795CB1CCE2}" sibTransId="{95FA5AEA-691B-42A2-ADC8-0E6C37A647D3}"/>
    <dgm:cxn modelId="{398A151A-931B-4ED0-9B8A-747BE6BCAC2F}" type="presOf" srcId="{B916FA0C-00D1-432D-B8F8-263912CF7B28}" destId="{872F4DAF-AB45-457A-B82E-07046898EF9F}" srcOrd="0" destOrd="0" presId="urn:microsoft.com/office/officeart/2005/8/layout/radial4"/>
    <dgm:cxn modelId="{71DF5810-C2EC-4C33-8288-5AEC2EAACBEB}" srcId="{A486F788-B250-4685-A8E1-72B11B0CA3CB}" destId="{E65C3CB6-A622-490F-A674-D2760C63D670}" srcOrd="0" destOrd="0" parTransId="{E3E4FF25-535E-4082-B53C-45A4D9671FA2}" sibTransId="{765E3B03-22C5-4DD5-A162-38D4C39BFE38}"/>
    <dgm:cxn modelId="{5B65EDC1-8A54-4421-9F3F-1299042C9DBA}" type="presOf" srcId="{9B902F49-CBFA-4E2B-9F66-309E234505DD}" destId="{BC2C7567-9C99-4A74-BEBC-836424A7DAA2}" srcOrd="0" destOrd="0" presId="urn:microsoft.com/office/officeart/2005/8/layout/radial4"/>
    <dgm:cxn modelId="{29DA1AAD-D59B-4B9F-9753-CFE58A93DD75}" type="presOf" srcId="{E65C3CB6-A622-490F-A674-D2760C63D670}" destId="{5211EAA0-4A6C-473A-BDB3-3AB31A41BCC4}" srcOrd="0" destOrd="0" presId="urn:microsoft.com/office/officeart/2005/8/layout/radial4"/>
    <dgm:cxn modelId="{DA0A1B13-79A8-4370-8000-43EA2532275E}" type="presOf" srcId="{E3E4FF25-535E-4082-B53C-45A4D9671FA2}" destId="{C45674EA-14B8-4305-8B28-C28D44E1780E}" srcOrd="0" destOrd="0" presId="urn:microsoft.com/office/officeart/2005/8/layout/radial4"/>
    <dgm:cxn modelId="{963C142B-6C81-47F5-A5A4-CE6FC3429E9A}" type="presParOf" srcId="{39074F14-035D-4F27-BD81-4BE9793147B3}" destId="{068AFB66-C653-4D41-9748-21423D899122}" srcOrd="0" destOrd="0" presId="urn:microsoft.com/office/officeart/2005/8/layout/radial4"/>
    <dgm:cxn modelId="{3EAEE415-A016-43E8-896F-A87B3B9E57A7}" type="presParOf" srcId="{39074F14-035D-4F27-BD81-4BE9793147B3}" destId="{C45674EA-14B8-4305-8B28-C28D44E1780E}" srcOrd="1" destOrd="0" presId="urn:microsoft.com/office/officeart/2005/8/layout/radial4"/>
    <dgm:cxn modelId="{558DEB06-3A5F-403D-BC33-D8ED22A1E694}" type="presParOf" srcId="{39074F14-035D-4F27-BD81-4BE9793147B3}" destId="{5211EAA0-4A6C-473A-BDB3-3AB31A41BCC4}" srcOrd="2" destOrd="0" presId="urn:microsoft.com/office/officeart/2005/8/layout/radial4"/>
    <dgm:cxn modelId="{26A43B04-C15C-4D83-AD83-F4BD91206A85}" type="presParOf" srcId="{39074F14-035D-4F27-BD81-4BE9793147B3}" destId="{872F4DAF-AB45-457A-B82E-07046898EF9F}" srcOrd="3" destOrd="0" presId="urn:microsoft.com/office/officeart/2005/8/layout/radial4"/>
    <dgm:cxn modelId="{09499AE2-3769-428C-B2F4-4130BC99E0DD}" type="presParOf" srcId="{39074F14-035D-4F27-BD81-4BE9793147B3}" destId="{BC2C7567-9C99-4A74-BEBC-836424A7DAA2}"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32E4B-FA01-4E0D-8948-8AF3A65450AF}"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da-DK"/>
        </a:p>
      </dgm:t>
    </dgm:pt>
    <dgm:pt modelId="{1D08D79E-C921-4BA4-95BB-DB99279B2534}">
      <dgm:prSet phldrT="[Tekst]"/>
      <dgm:spPr/>
      <dgm:t>
        <a:bodyPr/>
        <a:lstStyle/>
        <a:p>
          <a:r>
            <a:rPr lang="da-DK" dirty="0" smtClean="0"/>
            <a:t>Sygeplejen</a:t>
          </a:r>
          <a:endParaRPr lang="da-DK" dirty="0"/>
        </a:p>
      </dgm:t>
    </dgm:pt>
    <dgm:pt modelId="{19698684-5FB0-4B7F-BD37-B30C6091BF78}" type="parTrans" cxnId="{1C98DC03-DE05-4EDE-A42B-F95A020D28D5}">
      <dgm:prSet/>
      <dgm:spPr/>
      <dgm:t>
        <a:bodyPr/>
        <a:lstStyle/>
        <a:p>
          <a:endParaRPr lang="da-DK"/>
        </a:p>
      </dgm:t>
    </dgm:pt>
    <dgm:pt modelId="{412D9699-7FD1-4DBE-B83B-AFB3F96AF71F}" type="sibTrans" cxnId="{1C98DC03-DE05-4EDE-A42B-F95A020D28D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t>
        <a:bodyPr/>
        <a:lstStyle/>
        <a:p>
          <a:endParaRPr lang="da-DK"/>
        </a:p>
      </dgm:t>
    </dgm:pt>
    <dgm:pt modelId="{98740932-DE14-4E68-85FB-6C92FA9F4437}">
      <dgm:prSet phldrT="[Tekst]"/>
      <dgm:spPr/>
      <dgm:t>
        <a:bodyPr/>
        <a:lstStyle/>
        <a:p>
          <a:r>
            <a:rPr lang="da-DK" dirty="0" smtClean="0"/>
            <a:t>Hjemmeplejen</a:t>
          </a:r>
          <a:endParaRPr lang="da-DK" dirty="0"/>
        </a:p>
      </dgm:t>
    </dgm:pt>
    <dgm:pt modelId="{7D1D730F-3921-48E2-BAAE-9963E6BAFCF5}" type="parTrans" cxnId="{B1FBD409-1411-4A15-B2B4-B84D2CA3E1F0}">
      <dgm:prSet/>
      <dgm:spPr/>
      <dgm:t>
        <a:bodyPr/>
        <a:lstStyle/>
        <a:p>
          <a:endParaRPr lang="da-DK"/>
        </a:p>
      </dgm:t>
    </dgm:pt>
    <dgm:pt modelId="{399B3F22-E601-470B-9EC6-8238FFCD5B1B}" type="sibTrans" cxnId="{B1FBD409-1411-4A15-B2B4-B84D2CA3E1F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da-DK"/>
        </a:p>
      </dgm:t>
    </dgm:pt>
    <dgm:pt modelId="{ACD2167B-8A4D-459A-B005-19F3DE6853CD}">
      <dgm:prSet phldrT="[Tekst]"/>
      <dgm:spPr/>
      <dgm:t>
        <a:bodyPr/>
        <a:lstStyle/>
        <a:p>
          <a:r>
            <a:rPr lang="da-DK" dirty="0" smtClean="0"/>
            <a:t>Visitationen</a:t>
          </a:r>
          <a:endParaRPr lang="da-DK" dirty="0"/>
        </a:p>
      </dgm:t>
    </dgm:pt>
    <dgm:pt modelId="{BD0C9F54-A273-4AFB-85A7-34F8F1974FB8}" type="parTrans" cxnId="{A8D8846A-563F-4B4B-9283-D99F2DF3E805}">
      <dgm:prSet/>
      <dgm:spPr/>
      <dgm:t>
        <a:bodyPr/>
        <a:lstStyle/>
        <a:p>
          <a:endParaRPr lang="da-DK"/>
        </a:p>
      </dgm:t>
    </dgm:pt>
    <dgm:pt modelId="{19E2C223-CCE0-42AB-8261-D3826E0FB120}" type="sibTrans" cxnId="{A8D8846A-563F-4B4B-9283-D99F2DF3E80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t>
        <a:bodyPr/>
        <a:lstStyle/>
        <a:p>
          <a:endParaRPr lang="da-DK"/>
        </a:p>
      </dgm:t>
    </dgm:pt>
    <dgm:pt modelId="{470DDA37-478A-4B50-BCDC-1C4E6236CB8A}">
      <dgm:prSet phldrT="[Tekst]"/>
      <dgm:spPr/>
      <dgm:t>
        <a:bodyPr/>
        <a:lstStyle/>
        <a:p>
          <a:r>
            <a:rPr lang="da-DK" dirty="0" smtClean="0"/>
            <a:t>Plejecentrene</a:t>
          </a:r>
          <a:endParaRPr lang="da-DK" dirty="0"/>
        </a:p>
      </dgm:t>
    </dgm:pt>
    <dgm:pt modelId="{93C3C40A-3C75-4443-9F55-DE03919B2390}" type="parTrans" cxnId="{477B2809-4495-4477-99E9-AC0DC9DDED98}">
      <dgm:prSet/>
      <dgm:spPr/>
      <dgm:t>
        <a:bodyPr/>
        <a:lstStyle/>
        <a:p>
          <a:endParaRPr lang="da-DK"/>
        </a:p>
      </dgm:t>
    </dgm:pt>
    <dgm:pt modelId="{4ACBD8DA-DF8C-4534-BBCA-C44747D6A5C6}" type="sibTrans" cxnId="{477B2809-4495-4477-99E9-AC0DC9DDED9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t>
        <a:bodyPr/>
        <a:lstStyle/>
        <a:p>
          <a:endParaRPr lang="da-DK"/>
        </a:p>
      </dgm:t>
    </dgm:pt>
    <dgm:pt modelId="{66254B15-350B-4B7E-B310-65B6439EA49C}" type="pres">
      <dgm:prSet presAssocID="{CC032E4B-FA01-4E0D-8948-8AF3A65450AF}" presName="Name0" presStyleCnt="0">
        <dgm:presLayoutVars>
          <dgm:chMax val="21"/>
          <dgm:chPref val="21"/>
        </dgm:presLayoutVars>
      </dgm:prSet>
      <dgm:spPr/>
      <dgm:t>
        <a:bodyPr/>
        <a:lstStyle/>
        <a:p>
          <a:endParaRPr lang="da-DK"/>
        </a:p>
      </dgm:t>
    </dgm:pt>
    <dgm:pt modelId="{A44265FB-0108-47D3-8BB9-857875F9A73B}" type="pres">
      <dgm:prSet presAssocID="{1D08D79E-C921-4BA4-95BB-DB99279B2534}" presName="text1" presStyleCnt="0"/>
      <dgm:spPr/>
    </dgm:pt>
    <dgm:pt modelId="{8F93238D-F23D-4B9C-B700-7E3ECC61A51E}" type="pres">
      <dgm:prSet presAssocID="{1D08D79E-C921-4BA4-95BB-DB99279B2534}" presName="textRepeatNode" presStyleLbl="alignNode1" presStyleIdx="0" presStyleCnt="4">
        <dgm:presLayoutVars>
          <dgm:chMax val="0"/>
          <dgm:chPref val="0"/>
          <dgm:bulletEnabled val="1"/>
        </dgm:presLayoutVars>
      </dgm:prSet>
      <dgm:spPr/>
      <dgm:t>
        <a:bodyPr/>
        <a:lstStyle/>
        <a:p>
          <a:endParaRPr lang="da-DK"/>
        </a:p>
      </dgm:t>
    </dgm:pt>
    <dgm:pt modelId="{BB0CDD2E-A3FC-4D3E-988A-EC97BE10E6E5}" type="pres">
      <dgm:prSet presAssocID="{1D08D79E-C921-4BA4-95BB-DB99279B2534}" presName="textaccent1" presStyleCnt="0"/>
      <dgm:spPr/>
    </dgm:pt>
    <dgm:pt modelId="{89E12ACC-2ADE-448A-A845-3C9EA0E2FA82}" type="pres">
      <dgm:prSet presAssocID="{1D08D79E-C921-4BA4-95BB-DB99279B2534}" presName="accentRepeatNode" presStyleLbl="solidAlignAcc1" presStyleIdx="0" presStyleCnt="8"/>
      <dgm:spPr/>
    </dgm:pt>
    <dgm:pt modelId="{66F31E93-36A6-4B41-A909-3F45087F1B69}" type="pres">
      <dgm:prSet presAssocID="{412D9699-7FD1-4DBE-B83B-AFB3F96AF71F}" presName="image1" presStyleCnt="0"/>
      <dgm:spPr/>
    </dgm:pt>
    <dgm:pt modelId="{CB8AA191-17D4-4C1A-9C2B-AC5573D1181C}" type="pres">
      <dgm:prSet presAssocID="{412D9699-7FD1-4DBE-B83B-AFB3F96AF71F}" presName="imageRepeatNode" presStyleLbl="alignAcc1" presStyleIdx="0" presStyleCnt="4"/>
      <dgm:spPr/>
      <dgm:t>
        <a:bodyPr/>
        <a:lstStyle/>
        <a:p>
          <a:endParaRPr lang="da-DK"/>
        </a:p>
      </dgm:t>
    </dgm:pt>
    <dgm:pt modelId="{6A1ED273-C7F9-4CE5-93DD-06109AC777BB}" type="pres">
      <dgm:prSet presAssocID="{412D9699-7FD1-4DBE-B83B-AFB3F96AF71F}" presName="imageaccent1" presStyleCnt="0"/>
      <dgm:spPr/>
    </dgm:pt>
    <dgm:pt modelId="{96F9033F-98A5-42B1-8F83-1254AC3313A7}" type="pres">
      <dgm:prSet presAssocID="{412D9699-7FD1-4DBE-B83B-AFB3F96AF71F}" presName="accentRepeatNode" presStyleLbl="solidAlignAcc1" presStyleIdx="1" presStyleCnt="8"/>
      <dgm:spPr/>
    </dgm:pt>
    <dgm:pt modelId="{8776C0FA-AE33-4E1C-A061-7145483D16BF}" type="pres">
      <dgm:prSet presAssocID="{98740932-DE14-4E68-85FB-6C92FA9F4437}" presName="text2" presStyleCnt="0"/>
      <dgm:spPr/>
    </dgm:pt>
    <dgm:pt modelId="{E98579CA-9C9F-4515-895A-CA87F4D8EC25}" type="pres">
      <dgm:prSet presAssocID="{98740932-DE14-4E68-85FB-6C92FA9F4437}" presName="textRepeatNode" presStyleLbl="alignNode1" presStyleIdx="1" presStyleCnt="4">
        <dgm:presLayoutVars>
          <dgm:chMax val="0"/>
          <dgm:chPref val="0"/>
          <dgm:bulletEnabled val="1"/>
        </dgm:presLayoutVars>
      </dgm:prSet>
      <dgm:spPr/>
      <dgm:t>
        <a:bodyPr/>
        <a:lstStyle/>
        <a:p>
          <a:endParaRPr lang="da-DK"/>
        </a:p>
      </dgm:t>
    </dgm:pt>
    <dgm:pt modelId="{6212A84A-1031-451F-A5B4-953782A07079}" type="pres">
      <dgm:prSet presAssocID="{98740932-DE14-4E68-85FB-6C92FA9F4437}" presName="textaccent2" presStyleCnt="0"/>
      <dgm:spPr/>
    </dgm:pt>
    <dgm:pt modelId="{44A6F443-0DA2-42DB-B4DC-6449FA11721E}" type="pres">
      <dgm:prSet presAssocID="{98740932-DE14-4E68-85FB-6C92FA9F4437}" presName="accentRepeatNode" presStyleLbl="solidAlignAcc1" presStyleIdx="2" presStyleCnt="8"/>
      <dgm:spPr/>
    </dgm:pt>
    <dgm:pt modelId="{D60DAE92-55CC-4D64-A06E-582085D46090}" type="pres">
      <dgm:prSet presAssocID="{399B3F22-E601-470B-9EC6-8238FFCD5B1B}" presName="image2" presStyleCnt="0"/>
      <dgm:spPr/>
    </dgm:pt>
    <dgm:pt modelId="{3C74B9B6-0FC7-4534-A602-A2156DB7C871}" type="pres">
      <dgm:prSet presAssocID="{399B3F22-E601-470B-9EC6-8238FFCD5B1B}" presName="imageRepeatNode" presStyleLbl="alignAcc1" presStyleIdx="1" presStyleCnt="4"/>
      <dgm:spPr/>
      <dgm:t>
        <a:bodyPr/>
        <a:lstStyle/>
        <a:p>
          <a:endParaRPr lang="da-DK"/>
        </a:p>
      </dgm:t>
    </dgm:pt>
    <dgm:pt modelId="{1D2DD35D-74B7-4722-ADCB-30434929941E}" type="pres">
      <dgm:prSet presAssocID="{399B3F22-E601-470B-9EC6-8238FFCD5B1B}" presName="imageaccent2" presStyleCnt="0"/>
      <dgm:spPr/>
    </dgm:pt>
    <dgm:pt modelId="{3658E22B-0065-46E1-83C6-BCCD86ECD421}" type="pres">
      <dgm:prSet presAssocID="{399B3F22-E601-470B-9EC6-8238FFCD5B1B}" presName="accentRepeatNode" presStyleLbl="solidAlignAcc1" presStyleIdx="3" presStyleCnt="8"/>
      <dgm:spPr/>
    </dgm:pt>
    <dgm:pt modelId="{D0CDCDBC-123D-469A-B5E4-64C10EF156E6}" type="pres">
      <dgm:prSet presAssocID="{ACD2167B-8A4D-459A-B005-19F3DE6853CD}" presName="text3" presStyleCnt="0"/>
      <dgm:spPr/>
    </dgm:pt>
    <dgm:pt modelId="{F78C0BE8-CAFC-4975-9D8F-6B17E6A53593}" type="pres">
      <dgm:prSet presAssocID="{ACD2167B-8A4D-459A-B005-19F3DE6853CD}" presName="textRepeatNode" presStyleLbl="alignNode1" presStyleIdx="2" presStyleCnt="4">
        <dgm:presLayoutVars>
          <dgm:chMax val="0"/>
          <dgm:chPref val="0"/>
          <dgm:bulletEnabled val="1"/>
        </dgm:presLayoutVars>
      </dgm:prSet>
      <dgm:spPr/>
      <dgm:t>
        <a:bodyPr/>
        <a:lstStyle/>
        <a:p>
          <a:endParaRPr lang="da-DK"/>
        </a:p>
      </dgm:t>
    </dgm:pt>
    <dgm:pt modelId="{F3F8D9DE-0388-4728-90E6-9F97DA6EAE51}" type="pres">
      <dgm:prSet presAssocID="{ACD2167B-8A4D-459A-B005-19F3DE6853CD}" presName="textaccent3" presStyleCnt="0"/>
      <dgm:spPr/>
    </dgm:pt>
    <dgm:pt modelId="{A90F4F73-8A14-4A52-ABA4-C2F4721F8871}" type="pres">
      <dgm:prSet presAssocID="{ACD2167B-8A4D-459A-B005-19F3DE6853CD}" presName="accentRepeatNode" presStyleLbl="solidAlignAcc1" presStyleIdx="4" presStyleCnt="8"/>
      <dgm:spPr/>
    </dgm:pt>
    <dgm:pt modelId="{5460F37B-8C77-492E-81CF-EB09B3EAD86F}" type="pres">
      <dgm:prSet presAssocID="{19E2C223-CCE0-42AB-8261-D3826E0FB120}" presName="image3" presStyleCnt="0"/>
      <dgm:spPr/>
    </dgm:pt>
    <dgm:pt modelId="{B7FFD609-0436-4594-ACA2-52BB45F49229}" type="pres">
      <dgm:prSet presAssocID="{19E2C223-CCE0-42AB-8261-D3826E0FB120}" presName="imageRepeatNode" presStyleLbl="alignAcc1" presStyleIdx="2" presStyleCnt="4"/>
      <dgm:spPr/>
      <dgm:t>
        <a:bodyPr/>
        <a:lstStyle/>
        <a:p>
          <a:endParaRPr lang="da-DK"/>
        </a:p>
      </dgm:t>
    </dgm:pt>
    <dgm:pt modelId="{5DAA451B-CF62-4329-BDBD-74830B3E0DCF}" type="pres">
      <dgm:prSet presAssocID="{19E2C223-CCE0-42AB-8261-D3826E0FB120}" presName="imageaccent3" presStyleCnt="0"/>
      <dgm:spPr/>
    </dgm:pt>
    <dgm:pt modelId="{8C23A849-162C-4D7E-BACF-BE022271442E}" type="pres">
      <dgm:prSet presAssocID="{19E2C223-CCE0-42AB-8261-D3826E0FB120}" presName="accentRepeatNode" presStyleLbl="solidAlignAcc1" presStyleIdx="5" presStyleCnt="8"/>
      <dgm:spPr/>
    </dgm:pt>
    <dgm:pt modelId="{E5207AC2-2DC3-4ED5-AC75-FAE09F894935}" type="pres">
      <dgm:prSet presAssocID="{470DDA37-478A-4B50-BCDC-1C4E6236CB8A}" presName="text4" presStyleCnt="0"/>
      <dgm:spPr/>
    </dgm:pt>
    <dgm:pt modelId="{C51A96ED-A26F-4C4D-B291-B5A6108DE349}" type="pres">
      <dgm:prSet presAssocID="{470DDA37-478A-4B50-BCDC-1C4E6236CB8A}" presName="textRepeatNode" presStyleLbl="alignNode1" presStyleIdx="3" presStyleCnt="4">
        <dgm:presLayoutVars>
          <dgm:chMax val="0"/>
          <dgm:chPref val="0"/>
          <dgm:bulletEnabled val="1"/>
        </dgm:presLayoutVars>
      </dgm:prSet>
      <dgm:spPr/>
      <dgm:t>
        <a:bodyPr/>
        <a:lstStyle/>
        <a:p>
          <a:endParaRPr lang="da-DK"/>
        </a:p>
      </dgm:t>
    </dgm:pt>
    <dgm:pt modelId="{800EE585-E8F3-4C48-B18A-23025AE2C005}" type="pres">
      <dgm:prSet presAssocID="{470DDA37-478A-4B50-BCDC-1C4E6236CB8A}" presName="textaccent4" presStyleCnt="0"/>
      <dgm:spPr/>
    </dgm:pt>
    <dgm:pt modelId="{51D225F2-1690-4BDF-BDC5-9C04E80C1C56}" type="pres">
      <dgm:prSet presAssocID="{470DDA37-478A-4B50-BCDC-1C4E6236CB8A}" presName="accentRepeatNode" presStyleLbl="solidAlignAcc1" presStyleIdx="6" presStyleCnt="8"/>
      <dgm:spPr/>
    </dgm:pt>
    <dgm:pt modelId="{9485C507-6A89-4022-9171-33388A24A78F}" type="pres">
      <dgm:prSet presAssocID="{4ACBD8DA-DF8C-4534-BBCA-C44747D6A5C6}" presName="image4" presStyleCnt="0"/>
      <dgm:spPr/>
    </dgm:pt>
    <dgm:pt modelId="{E7E62BC6-4040-4445-BF57-C3A800029D59}" type="pres">
      <dgm:prSet presAssocID="{4ACBD8DA-DF8C-4534-BBCA-C44747D6A5C6}" presName="imageRepeatNode" presStyleLbl="alignAcc1" presStyleIdx="3" presStyleCnt="4"/>
      <dgm:spPr/>
      <dgm:t>
        <a:bodyPr/>
        <a:lstStyle/>
        <a:p>
          <a:endParaRPr lang="da-DK"/>
        </a:p>
      </dgm:t>
    </dgm:pt>
    <dgm:pt modelId="{8DCF1816-0E0F-47B7-B48A-7D55C61DBB21}" type="pres">
      <dgm:prSet presAssocID="{4ACBD8DA-DF8C-4534-BBCA-C44747D6A5C6}" presName="imageaccent4" presStyleCnt="0"/>
      <dgm:spPr/>
    </dgm:pt>
    <dgm:pt modelId="{FA4A948F-A920-4E7F-BEC3-1F9B5DF0322D}" type="pres">
      <dgm:prSet presAssocID="{4ACBD8DA-DF8C-4534-BBCA-C44747D6A5C6}" presName="accentRepeatNode" presStyleLbl="solidAlignAcc1" presStyleIdx="7" presStyleCnt="8"/>
      <dgm:spPr/>
    </dgm:pt>
  </dgm:ptLst>
  <dgm:cxnLst>
    <dgm:cxn modelId="{8C0D3775-9898-4D68-9D42-59E12CF71A00}" type="presOf" srcId="{1D08D79E-C921-4BA4-95BB-DB99279B2534}" destId="{8F93238D-F23D-4B9C-B700-7E3ECC61A51E}" srcOrd="0" destOrd="0" presId="urn:microsoft.com/office/officeart/2008/layout/HexagonCluster"/>
    <dgm:cxn modelId="{B1FBD409-1411-4A15-B2B4-B84D2CA3E1F0}" srcId="{CC032E4B-FA01-4E0D-8948-8AF3A65450AF}" destId="{98740932-DE14-4E68-85FB-6C92FA9F4437}" srcOrd="1" destOrd="0" parTransId="{7D1D730F-3921-48E2-BAAE-9963E6BAFCF5}" sibTransId="{399B3F22-E601-470B-9EC6-8238FFCD5B1B}"/>
    <dgm:cxn modelId="{2F7A2E08-2C51-440A-A3F3-A402E705D5B0}" type="presOf" srcId="{19E2C223-CCE0-42AB-8261-D3826E0FB120}" destId="{B7FFD609-0436-4594-ACA2-52BB45F49229}" srcOrd="0" destOrd="0" presId="urn:microsoft.com/office/officeart/2008/layout/HexagonCluster"/>
    <dgm:cxn modelId="{E50AB30F-5FA7-4FD0-A01A-0631B3BFB2DB}" type="presOf" srcId="{470DDA37-478A-4B50-BCDC-1C4E6236CB8A}" destId="{C51A96ED-A26F-4C4D-B291-B5A6108DE349}" srcOrd="0" destOrd="0" presId="urn:microsoft.com/office/officeart/2008/layout/HexagonCluster"/>
    <dgm:cxn modelId="{82C23C3D-1D68-45DD-B97C-0DFC007E2FB7}" type="presOf" srcId="{399B3F22-E601-470B-9EC6-8238FFCD5B1B}" destId="{3C74B9B6-0FC7-4534-A602-A2156DB7C871}" srcOrd="0" destOrd="0" presId="urn:microsoft.com/office/officeart/2008/layout/HexagonCluster"/>
    <dgm:cxn modelId="{DC2A5B5F-399A-4F78-BE56-57F826919462}" type="presOf" srcId="{412D9699-7FD1-4DBE-B83B-AFB3F96AF71F}" destId="{CB8AA191-17D4-4C1A-9C2B-AC5573D1181C}" srcOrd="0" destOrd="0" presId="urn:microsoft.com/office/officeart/2008/layout/HexagonCluster"/>
    <dgm:cxn modelId="{F79D35A5-11D1-4671-A6BC-6DA0C64BCFF5}" type="presOf" srcId="{CC032E4B-FA01-4E0D-8948-8AF3A65450AF}" destId="{66254B15-350B-4B7E-B310-65B6439EA49C}" srcOrd="0" destOrd="0" presId="urn:microsoft.com/office/officeart/2008/layout/HexagonCluster"/>
    <dgm:cxn modelId="{046A3EAD-A327-42AF-AC43-FC6C202B092E}" type="presOf" srcId="{98740932-DE14-4E68-85FB-6C92FA9F4437}" destId="{E98579CA-9C9F-4515-895A-CA87F4D8EC25}" srcOrd="0" destOrd="0" presId="urn:microsoft.com/office/officeart/2008/layout/HexagonCluster"/>
    <dgm:cxn modelId="{477B2809-4495-4477-99E9-AC0DC9DDED98}" srcId="{CC032E4B-FA01-4E0D-8948-8AF3A65450AF}" destId="{470DDA37-478A-4B50-BCDC-1C4E6236CB8A}" srcOrd="3" destOrd="0" parTransId="{93C3C40A-3C75-4443-9F55-DE03919B2390}" sibTransId="{4ACBD8DA-DF8C-4534-BBCA-C44747D6A5C6}"/>
    <dgm:cxn modelId="{1C98DC03-DE05-4EDE-A42B-F95A020D28D5}" srcId="{CC032E4B-FA01-4E0D-8948-8AF3A65450AF}" destId="{1D08D79E-C921-4BA4-95BB-DB99279B2534}" srcOrd="0" destOrd="0" parTransId="{19698684-5FB0-4B7F-BD37-B30C6091BF78}" sibTransId="{412D9699-7FD1-4DBE-B83B-AFB3F96AF71F}"/>
    <dgm:cxn modelId="{4F01CA7A-65CA-45F3-878F-62CDE3494356}" type="presOf" srcId="{4ACBD8DA-DF8C-4534-BBCA-C44747D6A5C6}" destId="{E7E62BC6-4040-4445-BF57-C3A800029D59}" srcOrd="0" destOrd="0" presId="urn:microsoft.com/office/officeart/2008/layout/HexagonCluster"/>
    <dgm:cxn modelId="{A8D8846A-563F-4B4B-9283-D99F2DF3E805}" srcId="{CC032E4B-FA01-4E0D-8948-8AF3A65450AF}" destId="{ACD2167B-8A4D-459A-B005-19F3DE6853CD}" srcOrd="2" destOrd="0" parTransId="{BD0C9F54-A273-4AFB-85A7-34F8F1974FB8}" sibTransId="{19E2C223-CCE0-42AB-8261-D3826E0FB120}"/>
    <dgm:cxn modelId="{6515D228-0E40-4444-8732-68F3A3F430A5}" type="presOf" srcId="{ACD2167B-8A4D-459A-B005-19F3DE6853CD}" destId="{F78C0BE8-CAFC-4975-9D8F-6B17E6A53593}" srcOrd="0" destOrd="0" presId="urn:microsoft.com/office/officeart/2008/layout/HexagonCluster"/>
    <dgm:cxn modelId="{54B94D99-BF61-4B00-B234-CB8AABB48D9F}" type="presParOf" srcId="{66254B15-350B-4B7E-B310-65B6439EA49C}" destId="{A44265FB-0108-47D3-8BB9-857875F9A73B}" srcOrd="0" destOrd="0" presId="urn:microsoft.com/office/officeart/2008/layout/HexagonCluster"/>
    <dgm:cxn modelId="{B7B1B01B-B6F9-472D-872F-5E03FE8000C0}" type="presParOf" srcId="{A44265FB-0108-47D3-8BB9-857875F9A73B}" destId="{8F93238D-F23D-4B9C-B700-7E3ECC61A51E}" srcOrd="0" destOrd="0" presId="urn:microsoft.com/office/officeart/2008/layout/HexagonCluster"/>
    <dgm:cxn modelId="{FAF0BB18-80C7-4FE2-935A-DBA88C06A938}" type="presParOf" srcId="{66254B15-350B-4B7E-B310-65B6439EA49C}" destId="{BB0CDD2E-A3FC-4D3E-988A-EC97BE10E6E5}" srcOrd="1" destOrd="0" presId="urn:microsoft.com/office/officeart/2008/layout/HexagonCluster"/>
    <dgm:cxn modelId="{D471DF5E-2F08-4CD8-8883-BBEA719E6DE6}" type="presParOf" srcId="{BB0CDD2E-A3FC-4D3E-988A-EC97BE10E6E5}" destId="{89E12ACC-2ADE-448A-A845-3C9EA0E2FA82}" srcOrd="0" destOrd="0" presId="urn:microsoft.com/office/officeart/2008/layout/HexagonCluster"/>
    <dgm:cxn modelId="{F6304D2E-561C-4CDC-8AAE-5F5715037401}" type="presParOf" srcId="{66254B15-350B-4B7E-B310-65B6439EA49C}" destId="{66F31E93-36A6-4B41-A909-3F45087F1B69}" srcOrd="2" destOrd="0" presId="urn:microsoft.com/office/officeart/2008/layout/HexagonCluster"/>
    <dgm:cxn modelId="{8647DA65-B7A1-4D66-B7DD-F7FA2448AE6A}" type="presParOf" srcId="{66F31E93-36A6-4B41-A909-3F45087F1B69}" destId="{CB8AA191-17D4-4C1A-9C2B-AC5573D1181C}" srcOrd="0" destOrd="0" presId="urn:microsoft.com/office/officeart/2008/layout/HexagonCluster"/>
    <dgm:cxn modelId="{013B7AB4-EC11-4A70-9725-A5F1F43D97BD}" type="presParOf" srcId="{66254B15-350B-4B7E-B310-65B6439EA49C}" destId="{6A1ED273-C7F9-4CE5-93DD-06109AC777BB}" srcOrd="3" destOrd="0" presId="urn:microsoft.com/office/officeart/2008/layout/HexagonCluster"/>
    <dgm:cxn modelId="{9D39C5EC-917D-429D-A8F9-BAD60E4107CD}" type="presParOf" srcId="{6A1ED273-C7F9-4CE5-93DD-06109AC777BB}" destId="{96F9033F-98A5-42B1-8F83-1254AC3313A7}" srcOrd="0" destOrd="0" presId="urn:microsoft.com/office/officeart/2008/layout/HexagonCluster"/>
    <dgm:cxn modelId="{D7017464-EB7A-4B18-B57B-F7328E7B7D16}" type="presParOf" srcId="{66254B15-350B-4B7E-B310-65B6439EA49C}" destId="{8776C0FA-AE33-4E1C-A061-7145483D16BF}" srcOrd="4" destOrd="0" presId="urn:microsoft.com/office/officeart/2008/layout/HexagonCluster"/>
    <dgm:cxn modelId="{E5D285B3-368A-4D50-8BF9-C2EA49E607A4}" type="presParOf" srcId="{8776C0FA-AE33-4E1C-A061-7145483D16BF}" destId="{E98579CA-9C9F-4515-895A-CA87F4D8EC25}" srcOrd="0" destOrd="0" presId="urn:microsoft.com/office/officeart/2008/layout/HexagonCluster"/>
    <dgm:cxn modelId="{382F5484-ED30-4B20-B4D8-7B24E6A3AF49}" type="presParOf" srcId="{66254B15-350B-4B7E-B310-65B6439EA49C}" destId="{6212A84A-1031-451F-A5B4-953782A07079}" srcOrd="5" destOrd="0" presId="urn:microsoft.com/office/officeart/2008/layout/HexagonCluster"/>
    <dgm:cxn modelId="{0E1A801D-3DB1-4E69-8471-F233DCF8D5DE}" type="presParOf" srcId="{6212A84A-1031-451F-A5B4-953782A07079}" destId="{44A6F443-0DA2-42DB-B4DC-6449FA11721E}" srcOrd="0" destOrd="0" presId="urn:microsoft.com/office/officeart/2008/layout/HexagonCluster"/>
    <dgm:cxn modelId="{8C3082AC-4CB6-47C1-BD23-6EFB6468F245}" type="presParOf" srcId="{66254B15-350B-4B7E-B310-65B6439EA49C}" destId="{D60DAE92-55CC-4D64-A06E-582085D46090}" srcOrd="6" destOrd="0" presId="urn:microsoft.com/office/officeart/2008/layout/HexagonCluster"/>
    <dgm:cxn modelId="{09A83540-9D0C-4440-85C5-C94F13C1646C}" type="presParOf" srcId="{D60DAE92-55CC-4D64-A06E-582085D46090}" destId="{3C74B9B6-0FC7-4534-A602-A2156DB7C871}" srcOrd="0" destOrd="0" presId="urn:microsoft.com/office/officeart/2008/layout/HexagonCluster"/>
    <dgm:cxn modelId="{3E5BAF67-8FE1-440F-BBC7-41FDBD245094}" type="presParOf" srcId="{66254B15-350B-4B7E-B310-65B6439EA49C}" destId="{1D2DD35D-74B7-4722-ADCB-30434929941E}" srcOrd="7" destOrd="0" presId="urn:microsoft.com/office/officeart/2008/layout/HexagonCluster"/>
    <dgm:cxn modelId="{3CCDC31F-E439-4EDF-A89B-7344BE136DA3}" type="presParOf" srcId="{1D2DD35D-74B7-4722-ADCB-30434929941E}" destId="{3658E22B-0065-46E1-83C6-BCCD86ECD421}" srcOrd="0" destOrd="0" presId="urn:microsoft.com/office/officeart/2008/layout/HexagonCluster"/>
    <dgm:cxn modelId="{03E8A3B9-20C3-42B7-BD4F-3FBB24CC5E6E}" type="presParOf" srcId="{66254B15-350B-4B7E-B310-65B6439EA49C}" destId="{D0CDCDBC-123D-469A-B5E4-64C10EF156E6}" srcOrd="8" destOrd="0" presId="urn:microsoft.com/office/officeart/2008/layout/HexagonCluster"/>
    <dgm:cxn modelId="{7405FCB6-D6A9-4C93-A7D7-707554BF60E6}" type="presParOf" srcId="{D0CDCDBC-123D-469A-B5E4-64C10EF156E6}" destId="{F78C0BE8-CAFC-4975-9D8F-6B17E6A53593}" srcOrd="0" destOrd="0" presId="urn:microsoft.com/office/officeart/2008/layout/HexagonCluster"/>
    <dgm:cxn modelId="{E2D255CD-7AF7-4E7F-8453-4EC1A7941F27}" type="presParOf" srcId="{66254B15-350B-4B7E-B310-65B6439EA49C}" destId="{F3F8D9DE-0388-4728-90E6-9F97DA6EAE51}" srcOrd="9" destOrd="0" presId="urn:microsoft.com/office/officeart/2008/layout/HexagonCluster"/>
    <dgm:cxn modelId="{50F9B195-22DC-4084-ABC7-FC872A9A7185}" type="presParOf" srcId="{F3F8D9DE-0388-4728-90E6-9F97DA6EAE51}" destId="{A90F4F73-8A14-4A52-ABA4-C2F4721F8871}" srcOrd="0" destOrd="0" presId="urn:microsoft.com/office/officeart/2008/layout/HexagonCluster"/>
    <dgm:cxn modelId="{AE3A4E4E-9335-4577-AA52-AFB334158217}" type="presParOf" srcId="{66254B15-350B-4B7E-B310-65B6439EA49C}" destId="{5460F37B-8C77-492E-81CF-EB09B3EAD86F}" srcOrd="10" destOrd="0" presId="urn:microsoft.com/office/officeart/2008/layout/HexagonCluster"/>
    <dgm:cxn modelId="{5FBB8F46-50BF-42F3-8649-DBDA76CF0E38}" type="presParOf" srcId="{5460F37B-8C77-492E-81CF-EB09B3EAD86F}" destId="{B7FFD609-0436-4594-ACA2-52BB45F49229}" srcOrd="0" destOrd="0" presId="urn:microsoft.com/office/officeart/2008/layout/HexagonCluster"/>
    <dgm:cxn modelId="{1E747914-DDA9-43D8-88C5-A40D03332814}" type="presParOf" srcId="{66254B15-350B-4B7E-B310-65B6439EA49C}" destId="{5DAA451B-CF62-4329-BDBD-74830B3E0DCF}" srcOrd="11" destOrd="0" presId="urn:microsoft.com/office/officeart/2008/layout/HexagonCluster"/>
    <dgm:cxn modelId="{73442359-4A57-4308-A592-B82B7BE3F6CB}" type="presParOf" srcId="{5DAA451B-CF62-4329-BDBD-74830B3E0DCF}" destId="{8C23A849-162C-4D7E-BACF-BE022271442E}" srcOrd="0" destOrd="0" presId="urn:microsoft.com/office/officeart/2008/layout/HexagonCluster"/>
    <dgm:cxn modelId="{93EDBB91-D503-4DD2-ACD5-7EF191AE8F9F}" type="presParOf" srcId="{66254B15-350B-4B7E-B310-65B6439EA49C}" destId="{E5207AC2-2DC3-4ED5-AC75-FAE09F894935}" srcOrd="12" destOrd="0" presId="urn:microsoft.com/office/officeart/2008/layout/HexagonCluster"/>
    <dgm:cxn modelId="{BE75B731-60EC-4C35-9CAF-6B0C36DE2D84}" type="presParOf" srcId="{E5207AC2-2DC3-4ED5-AC75-FAE09F894935}" destId="{C51A96ED-A26F-4C4D-B291-B5A6108DE349}" srcOrd="0" destOrd="0" presId="urn:microsoft.com/office/officeart/2008/layout/HexagonCluster"/>
    <dgm:cxn modelId="{22B3426B-204C-401A-8E54-70CFE950DCB6}" type="presParOf" srcId="{66254B15-350B-4B7E-B310-65B6439EA49C}" destId="{800EE585-E8F3-4C48-B18A-23025AE2C005}" srcOrd="13" destOrd="0" presId="urn:microsoft.com/office/officeart/2008/layout/HexagonCluster"/>
    <dgm:cxn modelId="{7FD8AF45-9FF5-4ABA-A84E-12FF906BE776}" type="presParOf" srcId="{800EE585-E8F3-4C48-B18A-23025AE2C005}" destId="{51D225F2-1690-4BDF-BDC5-9C04E80C1C56}" srcOrd="0" destOrd="0" presId="urn:microsoft.com/office/officeart/2008/layout/HexagonCluster"/>
    <dgm:cxn modelId="{7D50FA13-9740-461D-99F3-7C5DD5B44CC0}" type="presParOf" srcId="{66254B15-350B-4B7E-B310-65B6439EA49C}" destId="{9485C507-6A89-4022-9171-33388A24A78F}" srcOrd="14" destOrd="0" presId="urn:microsoft.com/office/officeart/2008/layout/HexagonCluster"/>
    <dgm:cxn modelId="{E886EFD0-ECE0-4CD3-966B-25774388F9A5}" type="presParOf" srcId="{9485C507-6A89-4022-9171-33388A24A78F}" destId="{E7E62BC6-4040-4445-BF57-C3A800029D59}" srcOrd="0" destOrd="0" presId="urn:microsoft.com/office/officeart/2008/layout/HexagonCluster"/>
    <dgm:cxn modelId="{51BC3D65-CBA9-4ED5-AB91-C3B3CE2E7145}" type="presParOf" srcId="{66254B15-350B-4B7E-B310-65B6439EA49C}" destId="{8DCF1816-0E0F-47B7-B48A-7D55C61DBB21}" srcOrd="15" destOrd="0" presId="urn:microsoft.com/office/officeart/2008/layout/HexagonCluster"/>
    <dgm:cxn modelId="{CD4BD37A-B8E4-452D-905D-0CCAD458B9D8}" type="presParOf" srcId="{8DCF1816-0E0F-47B7-B48A-7D55C61DBB21}" destId="{FA4A948F-A920-4E7F-BEC3-1F9B5DF0322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77706E-A1DD-40E9-A877-28994D9F0ABB}"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da-DK"/>
        </a:p>
      </dgm:t>
    </dgm:pt>
    <dgm:pt modelId="{A486F788-B250-4685-A8E1-72B11B0CA3CB}">
      <dgm:prSet phldrT="[Tekst]" custT="1"/>
      <dgm:spPr/>
      <dgm:t>
        <a:bodyPr lIns="0" tIns="0" rIns="0" bIns="0"/>
        <a:lstStyle/>
        <a:p>
          <a:pPr algn="ctr"/>
          <a:r>
            <a:rPr lang="da-DK" sz="2400" dirty="0" smtClean="0"/>
            <a:t>Relationel koordinering: </a:t>
          </a:r>
        </a:p>
        <a:p>
          <a:pPr algn="ctr"/>
          <a:r>
            <a:rPr lang="da-DK" sz="1800" dirty="0" smtClean="0"/>
            <a:t>Kvalitet Effektivitet Jobtilfredshed</a:t>
          </a:r>
          <a:endParaRPr lang="da-DK" sz="1800" dirty="0"/>
        </a:p>
      </dgm:t>
    </dgm:pt>
    <dgm:pt modelId="{F1C15ED9-994B-460A-8874-72795CB1CCE2}" type="parTrans" cxnId="{27D94407-5355-43D9-BA6F-E0F183CC7DCF}">
      <dgm:prSet/>
      <dgm:spPr/>
      <dgm:t>
        <a:bodyPr/>
        <a:lstStyle/>
        <a:p>
          <a:endParaRPr lang="da-DK"/>
        </a:p>
      </dgm:t>
    </dgm:pt>
    <dgm:pt modelId="{95FA5AEA-691B-42A2-ADC8-0E6C37A647D3}" type="sibTrans" cxnId="{27D94407-5355-43D9-BA6F-E0F183CC7DCF}">
      <dgm:prSet/>
      <dgm:spPr/>
      <dgm:t>
        <a:bodyPr/>
        <a:lstStyle/>
        <a:p>
          <a:endParaRPr lang="da-DK"/>
        </a:p>
      </dgm:t>
    </dgm:pt>
    <dgm:pt modelId="{9B902F49-CBFA-4E2B-9F66-309E234505DD}">
      <dgm:prSet phldrT="[Tekst]" custT="1"/>
      <dgm:spPr/>
      <dgm:t>
        <a:bodyPr lIns="36000" tIns="36000" rIns="36000" bIns="36000"/>
        <a:lstStyle/>
        <a:p>
          <a:pPr algn="ctr"/>
          <a:r>
            <a:rPr lang="da-DK" sz="2400" dirty="0" smtClean="0"/>
            <a:t>Kommunikation</a:t>
          </a:r>
        </a:p>
        <a:p>
          <a:pPr algn="ctr"/>
          <a:r>
            <a:rPr lang="da-DK" sz="1800" dirty="0" smtClean="0"/>
            <a:t>Hyppig</a:t>
          </a:r>
        </a:p>
        <a:p>
          <a:pPr algn="ctr"/>
          <a:r>
            <a:rPr lang="da-DK" sz="1800" dirty="0" smtClean="0"/>
            <a:t>Præcis</a:t>
          </a:r>
        </a:p>
        <a:p>
          <a:pPr algn="ctr"/>
          <a:r>
            <a:rPr lang="da-DK" sz="1800" dirty="0" smtClean="0"/>
            <a:t>Problemløsende</a:t>
          </a:r>
          <a:endParaRPr lang="da-DK" sz="2400" dirty="0"/>
        </a:p>
      </dgm:t>
    </dgm:pt>
    <dgm:pt modelId="{B916FA0C-00D1-432D-B8F8-263912CF7B28}" type="parTrans" cxnId="{FD10ED4B-29E6-4A44-AC09-C477905D0D6F}">
      <dgm:prSet/>
      <dgm:spPr/>
      <dgm:t>
        <a:bodyPr/>
        <a:lstStyle/>
        <a:p>
          <a:endParaRPr lang="da-DK"/>
        </a:p>
      </dgm:t>
    </dgm:pt>
    <dgm:pt modelId="{884915B6-DF20-47E2-B67C-8FC3C0D6CF70}" type="sibTrans" cxnId="{FD10ED4B-29E6-4A44-AC09-C477905D0D6F}">
      <dgm:prSet/>
      <dgm:spPr/>
      <dgm:t>
        <a:bodyPr/>
        <a:lstStyle/>
        <a:p>
          <a:endParaRPr lang="da-DK"/>
        </a:p>
      </dgm:t>
    </dgm:pt>
    <dgm:pt modelId="{E65C3CB6-A622-490F-A674-D2760C63D670}">
      <dgm:prSet phldrT="[Tekst]" custT="1"/>
      <dgm:spPr/>
      <dgm:t>
        <a:bodyPr lIns="36000" tIns="36000" rIns="36000" bIns="36000"/>
        <a:lstStyle/>
        <a:p>
          <a:pPr algn="ctr"/>
          <a:r>
            <a:rPr lang="da-DK" sz="2400" dirty="0" smtClean="0"/>
            <a:t>Relationer</a:t>
          </a:r>
        </a:p>
        <a:p>
          <a:pPr algn="ctr"/>
          <a:r>
            <a:rPr lang="da-DK" sz="1800" dirty="0" smtClean="0"/>
            <a:t>Fælles mål</a:t>
          </a:r>
        </a:p>
        <a:p>
          <a:pPr algn="ctr"/>
          <a:r>
            <a:rPr lang="da-DK" sz="1800" dirty="0" smtClean="0"/>
            <a:t>Fælles sprog og viden</a:t>
          </a:r>
        </a:p>
        <a:p>
          <a:pPr algn="ctr"/>
          <a:r>
            <a:rPr lang="da-DK" sz="1800" dirty="0" smtClean="0"/>
            <a:t>Gensidig respekt</a:t>
          </a:r>
          <a:endParaRPr lang="da-DK" sz="2400" dirty="0"/>
        </a:p>
      </dgm:t>
    </dgm:pt>
    <dgm:pt modelId="{E3E4FF25-535E-4082-B53C-45A4D9671FA2}" type="parTrans" cxnId="{71DF5810-C2EC-4C33-8288-5AEC2EAACBEB}">
      <dgm:prSet/>
      <dgm:spPr/>
      <dgm:t>
        <a:bodyPr/>
        <a:lstStyle/>
        <a:p>
          <a:endParaRPr lang="da-DK"/>
        </a:p>
      </dgm:t>
    </dgm:pt>
    <dgm:pt modelId="{765E3B03-22C5-4DD5-A162-38D4C39BFE38}" type="sibTrans" cxnId="{71DF5810-C2EC-4C33-8288-5AEC2EAACBEB}">
      <dgm:prSet/>
      <dgm:spPr/>
      <dgm:t>
        <a:bodyPr/>
        <a:lstStyle/>
        <a:p>
          <a:endParaRPr lang="da-DK"/>
        </a:p>
      </dgm:t>
    </dgm:pt>
    <dgm:pt modelId="{39074F14-035D-4F27-BD81-4BE9793147B3}" type="pres">
      <dgm:prSet presAssocID="{9577706E-A1DD-40E9-A877-28994D9F0ABB}" presName="cycle" presStyleCnt="0">
        <dgm:presLayoutVars>
          <dgm:chMax val="1"/>
          <dgm:dir/>
          <dgm:animLvl val="ctr"/>
          <dgm:resizeHandles val="exact"/>
        </dgm:presLayoutVars>
      </dgm:prSet>
      <dgm:spPr/>
      <dgm:t>
        <a:bodyPr/>
        <a:lstStyle/>
        <a:p>
          <a:endParaRPr lang="da-DK"/>
        </a:p>
      </dgm:t>
    </dgm:pt>
    <dgm:pt modelId="{068AFB66-C653-4D41-9748-21423D899122}" type="pres">
      <dgm:prSet presAssocID="{A486F788-B250-4685-A8E1-72B11B0CA3CB}" presName="centerShape" presStyleLbl="node0" presStyleIdx="0" presStyleCnt="1"/>
      <dgm:spPr/>
      <dgm:t>
        <a:bodyPr/>
        <a:lstStyle/>
        <a:p>
          <a:endParaRPr lang="da-DK"/>
        </a:p>
      </dgm:t>
    </dgm:pt>
    <dgm:pt modelId="{C45674EA-14B8-4305-8B28-C28D44E1780E}" type="pres">
      <dgm:prSet presAssocID="{E3E4FF25-535E-4082-B53C-45A4D9671FA2}" presName="parTrans" presStyleLbl="bgSibTrans2D1" presStyleIdx="0" presStyleCnt="2"/>
      <dgm:spPr/>
      <dgm:t>
        <a:bodyPr/>
        <a:lstStyle/>
        <a:p>
          <a:endParaRPr lang="da-DK"/>
        </a:p>
      </dgm:t>
    </dgm:pt>
    <dgm:pt modelId="{5211EAA0-4A6C-473A-BDB3-3AB31A41BCC4}" type="pres">
      <dgm:prSet presAssocID="{E65C3CB6-A622-490F-A674-D2760C63D670}" presName="node" presStyleLbl="node1" presStyleIdx="0" presStyleCnt="2">
        <dgm:presLayoutVars>
          <dgm:bulletEnabled val="1"/>
        </dgm:presLayoutVars>
      </dgm:prSet>
      <dgm:spPr/>
      <dgm:t>
        <a:bodyPr/>
        <a:lstStyle/>
        <a:p>
          <a:endParaRPr lang="da-DK"/>
        </a:p>
      </dgm:t>
    </dgm:pt>
    <dgm:pt modelId="{872F4DAF-AB45-457A-B82E-07046898EF9F}" type="pres">
      <dgm:prSet presAssocID="{B916FA0C-00D1-432D-B8F8-263912CF7B28}" presName="parTrans" presStyleLbl="bgSibTrans2D1" presStyleIdx="1" presStyleCnt="2"/>
      <dgm:spPr/>
      <dgm:t>
        <a:bodyPr/>
        <a:lstStyle/>
        <a:p>
          <a:endParaRPr lang="da-DK"/>
        </a:p>
      </dgm:t>
    </dgm:pt>
    <dgm:pt modelId="{BC2C7567-9C99-4A74-BEBC-836424A7DAA2}" type="pres">
      <dgm:prSet presAssocID="{9B902F49-CBFA-4E2B-9F66-309E234505DD}" presName="node" presStyleLbl="node1" presStyleIdx="1" presStyleCnt="2">
        <dgm:presLayoutVars>
          <dgm:bulletEnabled val="1"/>
        </dgm:presLayoutVars>
      </dgm:prSet>
      <dgm:spPr/>
      <dgm:t>
        <a:bodyPr/>
        <a:lstStyle/>
        <a:p>
          <a:endParaRPr lang="da-DK"/>
        </a:p>
      </dgm:t>
    </dgm:pt>
  </dgm:ptLst>
  <dgm:cxnLst>
    <dgm:cxn modelId="{3732B009-F686-40EB-9791-D571E5EA81E5}" type="presOf" srcId="{E65C3CB6-A622-490F-A674-D2760C63D670}" destId="{5211EAA0-4A6C-473A-BDB3-3AB31A41BCC4}" srcOrd="0" destOrd="0" presId="urn:microsoft.com/office/officeart/2005/8/layout/radial4"/>
    <dgm:cxn modelId="{FD10ED4B-29E6-4A44-AC09-C477905D0D6F}" srcId="{A486F788-B250-4685-A8E1-72B11B0CA3CB}" destId="{9B902F49-CBFA-4E2B-9F66-309E234505DD}" srcOrd="1" destOrd="0" parTransId="{B916FA0C-00D1-432D-B8F8-263912CF7B28}" sibTransId="{884915B6-DF20-47E2-B67C-8FC3C0D6CF70}"/>
    <dgm:cxn modelId="{BB151F27-EB70-472C-9B0F-C821ACFA9DD3}" type="presOf" srcId="{B916FA0C-00D1-432D-B8F8-263912CF7B28}" destId="{872F4DAF-AB45-457A-B82E-07046898EF9F}" srcOrd="0" destOrd="0" presId="urn:microsoft.com/office/officeart/2005/8/layout/radial4"/>
    <dgm:cxn modelId="{C56C6585-7F78-4AF8-B5B6-28EB7A2DF786}" type="presOf" srcId="{A486F788-B250-4685-A8E1-72B11B0CA3CB}" destId="{068AFB66-C653-4D41-9748-21423D899122}" srcOrd="0" destOrd="0" presId="urn:microsoft.com/office/officeart/2005/8/layout/radial4"/>
    <dgm:cxn modelId="{D4BAA937-D2A5-48ED-B701-DE87FEFD8D97}" type="presOf" srcId="{E3E4FF25-535E-4082-B53C-45A4D9671FA2}" destId="{C45674EA-14B8-4305-8B28-C28D44E1780E}" srcOrd="0" destOrd="0" presId="urn:microsoft.com/office/officeart/2005/8/layout/radial4"/>
    <dgm:cxn modelId="{27D94407-5355-43D9-BA6F-E0F183CC7DCF}" srcId="{9577706E-A1DD-40E9-A877-28994D9F0ABB}" destId="{A486F788-B250-4685-A8E1-72B11B0CA3CB}" srcOrd="0" destOrd="0" parTransId="{F1C15ED9-994B-460A-8874-72795CB1CCE2}" sibTransId="{95FA5AEA-691B-42A2-ADC8-0E6C37A647D3}"/>
    <dgm:cxn modelId="{71DF5810-C2EC-4C33-8288-5AEC2EAACBEB}" srcId="{A486F788-B250-4685-A8E1-72B11B0CA3CB}" destId="{E65C3CB6-A622-490F-A674-D2760C63D670}" srcOrd="0" destOrd="0" parTransId="{E3E4FF25-535E-4082-B53C-45A4D9671FA2}" sibTransId="{765E3B03-22C5-4DD5-A162-38D4C39BFE38}"/>
    <dgm:cxn modelId="{FCF73A8D-2795-4241-95CA-F32E259D8F53}" type="presOf" srcId="{9577706E-A1DD-40E9-A877-28994D9F0ABB}" destId="{39074F14-035D-4F27-BD81-4BE9793147B3}" srcOrd="0" destOrd="0" presId="urn:microsoft.com/office/officeart/2005/8/layout/radial4"/>
    <dgm:cxn modelId="{8BC530B5-6D52-447D-9734-DB71E227ADB2}" type="presOf" srcId="{9B902F49-CBFA-4E2B-9F66-309E234505DD}" destId="{BC2C7567-9C99-4A74-BEBC-836424A7DAA2}" srcOrd="0" destOrd="0" presId="urn:microsoft.com/office/officeart/2005/8/layout/radial4"/>
    <dgm:cxn modelId="{EE36C58B-CE19-4BC5-A5DB-6D2CA4F1BAE6}" type="presParOf" srcId="{39074F14-035D-4F27-BD81-4BE9793147B3}" destId="{068AFB66-C653-4D41-9748-21423D899122}" srcOrd="0" destOrd="0" presId="urn:microsoft.com/office/officeart/2005/8/layout/radial4"/>
    <dgm:cxn modelId="{C0376964-43CB-47BF-9BEC-D7CDBE526C56}" type="presParOf" srcId="{39074F14-035D-4F27-BD81-4BE9793147B3}" destId="{C45674EA-14B8-4305-8B28-C28D44E1780E}" srcOrd="1" destOrd="0" presId="urn:microsoft.com/office/officeart/2005/8/layout/radial4"/>
    <dgm:cxn modelId="{9EEE4A97-47D9-405B-80D9-2D212AA82151}" type="presParOf" srcId="{39074F14-035D-4F27-BD81-4BE9793147B3}" destId="{5211EAA0-4A6C-473A-BDB3-3AB31A41BCC4}" srcOrd="2" destOrd="0" presId="urn:microsoft.com/office/officeart/2005/8/layout/radial4"/>
    <dgm:cxn modelId="{264DFB8E-5E65-4972-B9CF-610279373B2E}" type="presParOf" srcId="{39074F14-035D-4F27-BD81-4BE9793147B3}" destId="{872F4DAF-AB45-457A-B82E-07046898EF9F}" srcOrd="3" destOrd="0" presId="urn:microsoft.com/office/officeart/2005/8/layout/radial4"/>
    <dgm:cxn modelId="{E60E3CFA-EA29-4CE9-A0A6-7000481E3282}" type="presParOf" srcId="{39074F14-035D-4F27-BD81-4BE9793147B3}" destId="{BC2C7567-9C99-4A74-BEBC-836424A7DAA2}"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85E2A040-68B2-4265-A208-2EC672AF753B}" type="datetimeFigureOut">
              <a:rPr lang="da-DK" smtClean="0"/>
              <a:pPr/>
              <a:t>29-11-2013</a:t>
            </a:fld>
            <a:endParaRPr lang="da-DK"/>
          </a:p>
        </p:txBody>
      </p:sp>
      <p:sp>
        <p:nvSpPr>
          <p:cNvPr id="4" name="Pladsholder til sidefod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330BFCB6-502B-4A7C-853A-208D98D761DC}" type="slidenum">
              <a:rPr lang="da-DK" smtClean="0"/>
              <a:pPr/>
              <a:t>‹nr.›</a:t>
            </a:fld>
            <a:endParaRPr lang="da-DK"/>
          </a:p>
        </p:txBody>
      </p:sp>
    </p:spTree>
    <p:extLst>
      <p:ext uri="{BB962C8B-B14F-4D97-AF65-F5344CB8AC3E}">
        <p14:creationId xmlns:p14="http://schemas.microsoft.com/office/powerpoint/2010/main" val="350899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02316EE-535D-4996-98BA-9902A2C138E4}" type="datetimeFigureOut">
              <a:rPr lang="da-DK" smtClean="0"/>
              <a:pPr/>
              <a:t>29-11-2013</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4870780B-754A-4809-A1D2-310684BA17E5}" type="slidenum">
              <a:rPr lang="da-DK" smtClean="0"/>
              <a:pPr/>
              <a:t>‹nr.›</a:t>
            </a:fld>
            <a:endParaRPr lang="da-DK"/>
          </a:p>
        </p:txBody>
      </p:sp>
    </p:spTree>
    <p:extLst>
      <p:ext uri="{BB962C8B-B14F-4D97-AF65-F5344CB8AC3E}">
        <p14:creationId xmlns:p14="http://schemas.microsoft.com/office/powerpoint/2010/main" val="85580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elationalcoordination.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Fælles præsentation</a:t>
            </a:r>
            <a:endParaRPr lang="da-DK" dirty="0"/>
          </a:p>
        </p:txBody>
      </p:sp>
      <p:sp>
        <p:nvSpPr>
          <p:cNvPr id="4" name="Pladsholder til diasnummer 3"/>
          <p:cNvSpPr>
            <a:spLocks noGrp="1"/>
          </p:cNvSpPr>
          <p:nvPr>
            <p:ph type="sldNum" sz="quarter" idx="10"/>
          </p:nvPr>
        </p:nvSpPr>
        <p:spPr/>
        <p:txBody>
          <a:bodyPr/>
          <a:lstStyle/>
          <a:p>
            <a:fld id="{4870780B-754A-4809-A1D2-310684BA17E5}" type="slidenum">
              <a:rPr lang="da-DK" smtClean="0"/>
              <a:pPr/>
              <a:t>1</a:t>
            </a:fld>
            <a:endParaRPr lang="da-DK"/>
          </a:p>
        </p:txBody>
      </p:sp>
    </p:spTree>
    <p:extLst>
      <p:ext uri="{BB962C8B-B14F-4D97-AF65-F5344CB8AC3E}">
        <p14:creationId xmlns:p14="http://schemas.microsoft.com/office/powerpoint/2010/main" val="78055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4870780B-754A-4809-A1D2-310684BA17E5}" type="slidenum">
              <a:rPr lang="da-DK" smtClean="0"/>
              <a:pPr/>
              <a:t>15</a:t>
            </a:fld>
            <a:endParaRPr lang="da-DK"/>
          </a:p>
        </p:txBody>
      </p:sp>
    </p:spTree>
    <p:extLst>
      <p:ext uri="{BB962C8B-B14F-4D97-AF65-F5344CB8AC3E}">
        <p14:creationId xmlns:p14="http://schemas.microsoft.com/office/powerpoint/2010/main" val="248522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Viser</a:t>
            </a:r>
            <a:r>
              <a:rPr lang="da-DK" baseline="0" dirty="0" smtClean="0"/>
              <a:t> hvorfor det er så vigtigt med relationer, fælles mål, fælles sprog og viden, gensidig respekt.</a:t>
            </a:r>
            <a:endParaRPr lang="da-DK" dirty="0"/>
          </a:p>
        </p:txBody>
      </p:sp>
      <p:sp>
        <p:nvSpPr>
          <p:cNvPr id="4" name="Pladsholder til diasnummer 3"/>
          <p:cNvSpPr>
            <a:spLocks noGrp="1"/>
          </p:cNvSpPr>
          <p:nvPr>
            <p:ph type="sldNum" sz="quarter" idx="10"/>
          </p:nvPr>
        </p:nvSpPr>
        <p:spPr/>
        <p:txBody>
          <a:bodyPr/>
          <a:lstStyle/>
          <a:p>
            <a:fld id="{4870780B-754A-4809-A1D2-310684BA17E5}" type="slidenum">
              <a:rPr lang="da-DK" smtClean="0"/>
              <a:pPr/>
              <a:t>18</a:t>
            </a:fld>
            <a:endParaRPr lang="da-DK"/>
          </a:p>
        </p:txBody>
      </p:sp>
    </p:spTree>
    <p:extLst>
      <p:ext uri="{BB962C8B-B14F-4D97-AF65-F5344CB8AC3E}">
        <p14:creationId xmlns:p14="http://schemas.microsoft.com/office/powerpoint/2010/main" val="369635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DACA53C5-B56B-4C33-A18D-ED503C59656D}" type="slidenum">
              <a:rPr lang="da-DK" smtClean="0">
                <a:latin typeface="Arial" pitchFamily="34" charset="0"/>
              </a:rPr>
              <a:pPr/>
              <a:t>20</a:t>
            </a:fld>
            <a:endParaRPr lang="da-DK" smtClean="0">
              <a:latin typeface="Arial"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dirty="0" smtClean="0">
                <a:latin typeface="Arial" pitchFamily="34" charset="0"/>
                <a:ea typeface="ＭＳ Ｐゴシック" pitchFamily="34" charset="-128"/>
              </a:rPr>
              <a:t>…og så er det</a:t>
            </a:r>
            <a:r>
              <a:rPr lang="da-DK" baseline="0" dirty="0" smtClean="0">
                <a:latin typeface="Arial" pitchFamily="34" charset="0"/>
                <a:ea typeface="ＭＳ Ｐゴシック" pitchFamily="34" charset="-128"/>
              </a:rPr>
              <a:t> faktisk endnu mere komplekst i virkeligheden…</a:t>
            </a:r>
            <a:endParaRPr lang="da-DK" dirty="0"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Nye måder at samarbejde på</a:t>
            </a:r>
          </a:p>
          <a:p>
            <a:r>
              <a:rPr lang="da-DK" dirty="0" smtClean="0"/>
              <a:t>Nye kulturer</a:t>
            </a:r>
          </a:p>
          <a:p>
            <a:r>
              <a:rPr lang="da-DK" dirty="0" smtClean="0"/>
              <a:t>Vi skal tættere på borgeren</a:t>
            </a:r>
          </a:p>
        </p:txBody>
      </p:sp>
      <p:sp>
        <p:nvSpPr>
          <p:cNvPr id="4" name="Pladsholder til diasnummer 3"/>
          <p:cNvSpPr>
            <a:spLocks noGrp="1"/>
          </p:cNvSpPr>
          <p:nvPr>
            <p:ph type="sldNum" sz="quarter" idx="10"/>
          </p:nvPr>
        </p:nvSpPr>
        <p:spPr/>
        <p:txBody>
          <a:bodyPr/>
          <a:lstStyle/>
          <a:p>
            <a:fld id="{ED8D1667-0770-4EF3-9480-D6EED967F3AD}" type="slidenum">
              <a:rPr lang="da-DK" smtClean="0"/>
              <a:pPr/>
              <a:t>21</a:t>
            </a:fld>
            <a:endParaRPr lang="da-DK"/>
          </a:p>
        </p:txBody>
      </p:sp>
    </p:spTree>
    <p:extLst>
      <p:ext uri="{BB962C8B-B14F-4D97-AF65-F5344CB8AC3E}">
        <p14:creationId xmlns:p14="http://schemas.microsoft.com/office/powerpoint/2010/main" val="107785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4870780B-754A-4809-A1D2-310684BA17E5}" type="slidenum">
              <a:rPr lang="da-DK" smtClean="0"/>
              <a:pPr/>
              <a:t>22</a:t>
            </a:fld>
            <a:endParaRPr lang="da-DK"/>
          </a:p>
        </p:txBody>
      </p:sp>
    </p:spTree>
    <p:extLst>
      <p:ext uri="{BB962C8B-B14F-4D97-AF65-F5344CB8AC3E}">
        <p14:creationId xmlns:p14="http://schemas.microsoft.com/office/powerpoint/2010/main" val="213576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4870780B-754A-4809-A1D2-310684BA17E5}" type="slidenum">
              <a:rPr lang="da-DK" smtClean="0"/>
              <a:pPr/>
              <a:t>23</a:t>
            </a:fld>
            <a:endParaRPr lang="da-DK"/>
          </a:p>
        </p:txBody>
      </p:sp>
    </p:spTree>
    <p:extLst>
      <p:ext uri="{BB962C8B-B14F-4D97-AF65-F5344CB8AC3E}">
        <p14:creationId xmlns:p14="http://schemas.microsoft.com/office/powerpoint/2010/main" val="3369639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Giver mulighed for at agere i samspil.</a:t>
            </a:r>
          </a:p>
          <a:p>
            <a:r>
              <a:rPr lang="da-DK" dirty="0" smtClean="0"/>
              <a:t>Giver borgeren en anden oplevelse af sammenhæng </a:t>
            </a:r>
            <a:r>
              <a:rPr lang="da-DK" smtClean="0"/>
              <a:t>i indsatsen!</a:t>
            </a:r>
            <a:endParaRPr lang="da-DK"/>
          </a:p>
        </p:txBody>
      </p:sp>
      <p:sp>
        <p:nvSpPr>
          <p:cNvPr id="4" name="Pladsholder til diasnummer 3"/>
          <p:cNvSpPr>
            <a:spLocks noGrp="1"/>
          </p:cNvSpPr>
          <p:nvPr>
            <p:ph type="sldNum" sz="quarter" idx="10"/>
          </p:nvPr>
        </p:nvSpPr>
        <p:spPr/>
        <p:txBody>
          <a:bodyPr/>
          <a:lstStyle/>
          <a:p>
            <a:fld id="{4870780B-754A-4809-A1D2-310684BA17E5}" type="slidenum">
              <a:rPr lang="da-DK" smtClean="0"/>
              <a:pPr/>
              <a:t>24</a:t>
            </a:fld>
            <a:endParaRPr lang="da-DK"/>
          </a:p>
        </p:txBody>
      </p:sp>
    </p:spTree>
    <p:extLst>
      <p:ext uri="{BB962C8B-B14F-4D97-AF65-F5344CB8AC3E}">
        <p14:creationId xmlns:p14="http://schemas.microsoft.com/office/powerpoint/2010/main" val="108366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Professor ved </a:t>
            </a:r>
            <a:r>
              <a:rPr lang="da-DK" dirty="0" err="1" smtClean="0"/>
              <a:t>Brandeis</a:t>
            </a:r>
            <a:r>
              <a:rPr lang="da-DK" dirty="0" smtClean="0"/>
              <a:t> </a:t>
            </a:r>
            <a:r>
              <a:rPr lang="da-DK" dirty="0" err="1" smtClean="0"/>
              <a:t>University</a:t>
            </a:r>
            <a:r>
              <a:rPr lang="da-DK" dirty="0" smtClean="0"/>
              <a:t>, tidligere direktør for MIT-</a:t>
            </a:r>
            <a:r>
              <a:rPr lang="da-DK" dirty="0" err="1" smtClean="0"/>
              <a:t>leadership</a:t>
            </a:r>
            <a:r>
              <a:rPr lang="da-DK" dirty="0" smtClean="0"/>
              <a:t> Centre og direktør for det nyoprettede </a:t>
            </a:r>
            <a:r>
              <a:rPr lang="da-DK" dirty="0" err="1" smtClean="0"/>
              <a:t>videnscenter</a:t>
            </a:r>
            <a:r>
              <a:rPr lang="da-DK" dirty="0" smtClean="0"/>
              <a:t> Relationel </a:t>
            </a:r>
            <a:r>
              <a:rPr lang="da-DK" dirty="0" err="1" smtClean="0"/>
              <a:t>Coordination</a:t>
            </a:r>
            <a:r>
              <a:rPr lang="da-DK" dirty="0" smtClean="0"/>
              <a:t> Research </a:t>
            </a:r>
            <a:r>
              <a:rPr lang="da-DK" dirty="0" err="1" smtClean="0"/>
              <a:t>Collaborative</a:t>
            </a:r>
            <a:r>
              <a:rPr lang="da-DK" dirty="0" smtClean="0"/>
              <a:t> (</a:t>
            </a:r>
            <a:r>
              <a:rPr lang="da-DK" dirty="0" smtClean="0">
                <a:hlinkClick r:id="rId3"/>
              </a:rPr>
              <a:t>www.relationalcoordination.org</a:t>
            </a:r>
            <a:r>
              <a:rPr lang="da-DK"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1993: Indlagt </a:t>
            </a:r>
            <a:r>
              <a:rPr lang="da-DK" dirty="0" err="1" smtClean="0"/>
              <a:t>ifm</a:t>
            </a:r>
            <a:r>
              <a:rPr lang="da-DK" dirty="0" smtClean="0"/>
              <a:t>. fødsel af datter – lagde mærke til koordinering og manglende koordinering mellem faggrupper. Startede ud fra brugerperspektiv.</a:t>
            </a:r>
          </a:p>
          <a:p>
            <a:endParaRPr lang="da-DK" dirty="0"/>
          </a:p>
        </p:txBody>
      </p:sp>
      <p:sp>
        <p:nvSpPr>
          <p:cNvPr id="4" name="Pladsholder til diasnummer 3"/>
          <p:cNvSpPr>
            <a:spLocks noGrp="1"/>
          </p:cNvSpPr>
          <p:nvPr>
            <p:ph type="sldNum" sz="quarter" idx="10"/>
          </p:nvPr>
        </p:nvSpPr>
        <p:spPr/>
        <p:txBody>
          <a:bodyPr/>
          <a:lstStyle/>
          <a:p>
            <a:fld id="{44B71566-CBB1-4644-9792-FF7E839C3079}" type="slidenum">
              <a:rPr lang="da-DK" smtClean="0"/>
              <a:pPr/>
              <a:t>25</a:t>
            </a:fld>
            <a:endParaRPr lang="da-DK"/>
          </a:p>
        </p:txBody>
      </p:sp>
    </p:spTree>
    <p:extLst>
      <p:ext uri="{BB962C8B-B14F-4D97-AF65-F5344CB8AC3E}">
        <p14:creationId xmlns:p14="http://schemas.microsoft.com/office/powerpoint/2010/main" val="2462861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Kræver ledelsesmæssig opbakning. Fordi der kræves en indsats for at få samarbejdet til at fungere, men relationel koordinering giver opmærksomhedspunkter og redskaber til at få det tværgående samarbejde til at fungere.</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1C37C452-8469-4DC6-B2D8-C27DD3DB6335}" type="slidenum">
              <a:rPr lang="da-DK" smtClean="0">
                <a:solidFill>
                  <a:prstClr val="black"/>
                </a:solidFill>
              </a:rPr>
              <a:pPr/>
              <a:t>26</a:t>
            </a:fld>
            <a:endParaRPr lang="da-DK">
              <a:solidFill>
                <a:prstClr val="black"/>
              </a:solidFill>
            </a:endParaRPr>
          </a:p>
        </p:txBody>
      </p:sp>
    </p:spTree>
    <p:extLst>
      <p:ext uri="{BB962C8B-B14F-4D97-AF65-F5344CB8AC3E}">
        <p14:creationId xmlns:p14="http://schemas.microsoft.com/office/powerpoint/2010/main" val="2388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C37C452-8469-4DC6-B2D8-C27DD3DB6335}" type="slidenum">
              <a:rPr lang="da-DK" smtClean="0">
                <a:solidFill>
                  <a:prstClr val="black"/>
                </a:solidFill>
              </a:rPr>
              <a:pPr/>
              <a:t>2</a:t>
            </a:fld>
            <a:endParaRPr lang="da-DK">
              <a:solidFill>
                <a:prstClr val="black"/>
              </a:solidFill>
            </a:endParaRPr>
          </a:p>
        </p:txBody>
      </p:sp>
    </p:spTree>
    <p:extLst>
      <p:ext uri="{BB962C8B-B14F-4D97-AF65-F5344CB8AC3E}">
        <p14:creationId xmlns:p14="http://schemas.microsoft.com/office/powerpoint/2010/main" val="112270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1C37C452-8469-4DC6-B2D8-C27DD3DB6335}" type="slidenum">
              <a:rPr lang="da-DK" smtClean="0"/>
              <a:pPr/>
              <a:t>3</a:t>
            </a:fld>
            <a:endParaRPr lang="da-DK"/>
          </a:p>
        </p:txBody>
      </p:sp>
    </p:spTree>
    <p:extLst>
      <p:ext uri="{BB962C8B-B14F-4D97-AF65-F5344CB8AC3E}">
        <p14:creationId xmlns:p14="http://schemas.microsoft.com/office/powerpoint/2010/main" val="289244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9163" y="744538"/>
            <a:ext cx="4962525"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C37C452-8469-4DC6-B2D8-C27DD3DB6335}" type="slidenum">
              <a:rPr lang="da-DK" smtClean="0">
                <a:solidFill>
                  <a:prstClr val="black"/>
                </a:solidFill>
              </a:rPr>
              <a:pPr/>
              <a:t>5</a:t>
            </a:fld>
            <a:endParaRPr lang="da-DK">
              <a:solidFill>
                <a:prstClr val="black"/>
              </a:solidFill>
            </a:endParaRPr>
          </a:p>
        </p:txBody>
      </p:sp>
    </p:spTree>
    <p:extLst>
      <p:ext uri="{BB962C8B-B14F-4D97-AF65-F5344CB8AC3E}">
        <p14:creationId xmlns:p14="http://schemas.microsoft.com/office/powerpoint/2010/main" val="237024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har tværgående koordinering både</a:t>
            </a:r>
            <a:r>
              <a:rPr lang="da-DK" baseline="0" dirty="0" smtClean="0"/>
              <a:t> på det politiske, strategiske og det praktiske </a:t>
            </a:r>
            <a:r>
              <a:rPr lang="da-DK" baseline="0" smtClean="0"/>
              <a:t>niveau.</a:t>
            </a:r>
            <a:endParaRPr lang="da-DK" dirty="0"/>
          </a:p>
        </p:txBody>
      </p:sp>
      <p:sp>
        <p:nvSpPr>
          <p:cNvPr id="4" name="Pladsholder til diasnummer 3"/>
          <p:cNvSpPr>
            <a:spLocks noGrp="1"/>
          </p:cNvSpPr>
          <p:nvPr>
            <p:ph type="sldNum" sz="quarter" idx="10"/>
          </p:nvPr>
        </p:nvSpPr>
        <p:spPr/>
        <p:txBody>
          <a:bodyPr/>
          <a:lstStyle/>
          <a:p>
            <a:fld id="{3200082A-CAA6-4A10-951E-8A25B6C7B837}" type="slidenum">
              <a:rPr lang="da-DK" smtClean="0"/>
              <a:pPr/>
              <a:t>6</a:t>
            </a:fld>
            <a:endParaRPr lang="da-DK"/>
          </a:p>
        </p:txBody>
      </p:sp>
    </p:spTree>
    <p:extLst>
      <p:ext uri="{BB962C8B-B14F-4D97-AF65-F5344CB8AC3E}">
        <p14:creationId xmlns:p14="http://schemas.microsoft.com/office/powerpoint/2010/main" val="240819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Indsats på tværs fordi sundhed er et</a:t>
            </a:r>
            <a:r>
              <a:rPr lang="da-DK" baseline="0" dirty="0" smtClean="0"/>
              <a:t> ”helhedsemne” – der er en sundhedsvinkel på stort set alt.</a:t>
            </a:r>
          </a:p>
          <a:p>
            <a:r>
              <a:rPr lang="da-DK" baseline="0" dirty="0" smtClean="0"/>
              <a:t>Ift. Fx rygning spiller alle dele af forvaltningen ind.</a:t>
            </a:r>
            <a:endParaRPr lang="da-DK" dirty="0"/>
          </a:p>
        </p:txBody>
      </p:sp>
      <p:sp>
        <p:nvSpPr>
          <p:cNvPr id="4" name="Pladsholder til diasnummer 3"/>
          <p:cNvSpPr>
            <a:spLocks noGrp="1"/>
          </p:cNvSpPr>
          <p:nvPr>
            <p:ph type="sldNum" sz="quarter" idx="10"/>
          </p:nvPr>
        </p:nvSpPr>
        <p:spPr/>
        <p:txBody>
          <a:bodyPr/>
          <a:lstStyle/>
          <a:p>
            <a:fld id="{3200082A-CAA6-4A10-951E-8A25B6C7B837}" type="slidenum">
              <a:rPr lang="da-DK" smtClean="0"/>
              <a:pPr/>
              <a:t>11</a:t>
            </a:fld>
            <a:endParaRPr lang="da-DK"/>
          </a:p>
        </p:txBody>
      </p:sp>
    </p:spTree>
    <p:extLst>
      <p:ext uri="{BB962C8B-B14F-4D97-AF65-F5344CB8AC3E}">
        <p14:creationId xmlns:p14="http://schemas.microsoft.com/office/powerpoint/2010/main" val="131059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4870780B-754A-4809-A1D2-310684BA17E5}" type="slidenum">
              <a:rPr lang="da-DK" smtClean="0"/>
              <a:pPr/>
              <a:t>12</a:t>
            </a:fld>
            <a:endParaRPr lang="da-DK"/>
          </a:p>
        </p:txBody>
      </p:sp>
    </p:spTree>
    <p:extLst>
      <p:ext uri="{BB962C8B-B14F-4D97-AF65-F5344CB8AC3E}">
        <p14:creationId xmlns:p14="http://schemas.microsoft.com/office/powerpoint/2010/main" val="56810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Grundspørgsmålene fra Jody.</a:t>
            </a:r>
            <a:r>
              <a:rPr lang="da-DK" baseline="0" dirty="0" smtClean="0"/>
              <a:t> Vær </a:t>
            </a:r>
            <a:r>
              <a:rPr lang="da-DK" baseline="0" dirty="0" err="1" smtClean="0"/>
              <a:t>obs</a:t>
            </a:r>
            <a:r>
              <a:rPr lang="da-DK" baseline="0" dirty="0" smtClean="0"/>
              <a:t> på, at vi brugte nogle lidt andre ved samarbejdsseminar – se Lars Bos slides.</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S</a:t>
            </a:r>
            <a:r>
              <a:rPr lang="da-DK" dirty="0" smtClean="0"/>
              <a:t>yv egenskaber ved fagprofessionelles kommunikation og koordination i tværgående arbejdsprocesser</a:t>
            </a:r>
            <a:endParaRPr lang="da-DK"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De højest uddannede vurderer ofte sig selv som bedre til at koordinere end andre vurderer dem!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44B71566-CBB1-4644-9792-FF7E839C3079}" type="slidenum">
              <a:rPr lang="da-DK" smtClean="0"/>
              <a:pPr/>
              <a:t>13</a:t>
            </a:fld>
            <a:endParaRPr lang="da-DK"/>
          </a:p>
        </p:txBody>
      </p:sp>
    </p:spTree>
    <p:extLst>
      <p:ext uri="{BB962C8B-B14F-4D97-AF65-F5344CB8AC3E}">
        <p14:creationId xmlns:p14="http://schemas.microsoft.com/office/powerpoint/2010/main" val="406699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Et</a:t>
            </a:r>
            <a:r>
              <a:rPr lang="da-DK" baseline="0" dirty="0" smtClean="0"/>
              <a:t> andet ord for relationel koordinering (dansk forsker): organisatorisk sammenhængskraft</a:t>
            </a:r>
          </a:p>
          <a:p>
            <a:r>
              <a:rPr lang="da-DK" baseline="0" dirty="0" smtClean="0"/>
              <a:t>Relationer er afgørende for samarbejde!</a:t>
            </a:r>
            <a:endParaRPr lang="da-DK" dirty="0" smtClean="0"/>
          </a:p>
        </p:txBody>
      </p:sp>
      <p:sp>
        <p:nvSpPr>
          <p:cNvPr id="4" name="Pladsholder til diasnummer 3"/>
          <p:cNvSpPr>
            <a:spLocks noGrp="1"/>
          </p:cNvSpPr>
          <p:nvPr>
            <p:ph type="sldNum" sz="quarter" idx="10"/>
          </p:nvPr>
        </p:nvSpPr>
        <p:spPr/>
        <p:txBody>
          <a:bodyPr/>
          <a:lstStyle/>
          <a:p>
            <a:fld id="{1C37C452-8469-4DC6-B2D8-C27DD3DB6335}" type="slidenum">
              <a:rPr lang="da-DK" smtClean="0">
                <a:solidFill>
                  <a:prstClr val="black"/>
                </a:solidFill>
              </a:rPr>
              <a:pPr/>
              <a:t>14</a:t>
            </a:fld>
            <a:endParaRPr lang="da-DK">
              <a:solidFill>
                <a:prstClr val="black"/>
              </a:solidFill>
            </a:endParaRPr>
          </a:p>
        </p:txBody>
      </p:sp>
    </p:spTree>
    <p:extLst>
      <p:ext uri="{BB962C8B-B14F-4D97-AF65-F5344CB8AC3E}">
        <p14:creationId xmlns:p14="http://schemas.microsoft.com/office/powerpoint/2010/main" val="165862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23850" y="1730375"/>
            <a:ext cx="7488238" cy="1470025"/>
          </a:xfrm>
        </p:spPr>
        <p:txBody>
          <a:bodyPr/>
          <a:lstStyle>
            <a:lvl1pPr>
              <a:defRPr sz="4000" b="1"/>
            </a:lvl1pPr>
          </a:lstStyle>
          <a:p>
            <a:pPr lvl="0"/>
            <a:r>
              <a:rPr lang="da-DK" noProof="0" smtClean="0"/>
              <a:t>Klik for at redigere i master</a:t>
            </a:r>
          </a:p>
        </p:txBody>
      </p:sp>
      <p:sp>
        <p:nvSpPr>
          <p:cNvPr id="40963" name="Rectangle 3"/>
          <p:cNvSpPr>
            <a:spLocks noGrp="1" noChangeArrowheads="1"/>
          </p:cNvSpPr>
          <p:nvPr>
            <p:ph type="subTitle" idx="1"/>
          </p:nvPr>
        </p:nvSpPr>
        <p:spPr>
          <a:xfrm>
            <a:off x="908050" y="3189288"/>
            <a:ext cx="6400800" cy="1752600"/>
          </a:xfrm>
        </p:spPr>
        <p:txBody>
          <a:bodyPr/>
          <a:lstStyle>
            <a:lvl1pPr marL="0" indent="0" algn="ctr">
              <a:buFont typeface="Wingdings" pitchFamily="2" charset="2"/>
              <a:buNone/>
              <a:defRPr/>
            </a:lvl1pPr>
          </a:lstStyle>
          <a:p>
            <a:pPr lvl="0"/>
            <a:r>
              <a:rPr lang="da-DK" noProof="0" smtClean="0"/>
              <a:t>Klik for at redigere i master</a:t>
            </a:r>
          </a:p>
        </p:txBody>
      </p:sp>
    </p:spTree>
    <p:extLst>
      <p:ext uri="{BB962C8B-B14F-4D97-AF65-F5344CB8AC3E}">
        <p14:creationId xmlns:p14="http://schemas.microsoft.com/office/powerpoint/2010/main" val="30339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282972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50913"/>
            <a:ext cx="2057400" cy="5573712"/>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950913"/>
            <a:ext cx="6019800" cy="557371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92795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45602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Tree>
    <p:extLst>
      <p:ext uri="{BB962C8B-B14F-4D97-AF65-F5344CB8AC3E}">
        <p14:creationId xmlns:p14="http://schemas.microsoft.com/office/powerpoint/2010/main" val="294867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843088"/>
            <a:ext cx="40386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843088"/>
            <a:ext cx="40386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203333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01284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237114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6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Tree>
    <p:extLst>
      <p:ext uri="{BB962C8B-B14F-4D97-AF65-F5344CB8AC3E}">
        <p14:creationId xmlns:p14="http://schemas.microsoft.com/office/powerpoint/2010/main" val="46333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Tree>
    <p:extLst>
      <p:ext uri="{BB962C8B-B14F-4D97-AF65-F5344CB8AC3E}">
        <p14:creationId xmlns:p14="http://schemas.microsoft.com/office/powerpoint/2010/main" val="49354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50913"/>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smtClean="0"/>
              <a:t>Titel</a:t>
            </a:r>
          </a:p>
        </p:txBody>
      </p:sp>
      <p:sp>
        <p:nvSpPr>
          <p:cNvPr id="1027" name="Rectangle 3"/>
          <p:cNvSpPr>
            <a:spLocks noGrp="1" noChangeArrowheads="1"/>
          </p:cNvSpPr>
          <p:nvPr>
            <p:ph type="body" idx="1"/>
          </p:nvPr>
        </p:nvSpPr>
        <p:spPr bwMode="auto">
          <a:xfrm>
            <a:off x="457200" y="1843088"/>
            <a:ext cx="8229600"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p:txBody>
      </p:sp>
    </p:spTree>
    <p:extLst>
      <p:ext uri="{BB962C8B-B14F-4D97-AF65-F5344CB8AC3E}">
        <p14:creationId xmlns:p14="http://schemas.microsoft.com/office/powerpoint/2010/main" val="2161954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Gill Sans MT" pitchFamily="34" charset="0"/>
        </a:defRPr>
      </a:lvl2pPr>
      <a:lvl3pPr algn="ctr" rtl="0" eaLnBrk="1" fontAlgn="base" hangingPunct="1">
        <a:spcBef>
          <a:spcPct val="0"/>
        </a:spcBef>
        <a:spcAft>
          <a:spcPct val="0"/>
        </a:spcAft>
        <a:defRPr sz="3200">
          <a:solidFill>
            <a:schemeClr val="tx2"/>
          </a:solidFill>
          <a:latin typeface="Gill Sans MT" pitchFamily="34" charset="0"/>
        </a:defRPr>
      </a:lvl3pPr>
      <a:lvl4pPr algn="ctr" rtl="0" eaLnBrk="1" fontAlgn="base" hangingPunct="1">
        <a:spcBef>
          <a:spcPct val="0"/>
        </a:spcBef>
        <a:spcAft>
          <a:spcPct val="0"/>
        </a:spcAft>
        <a:defRPr sz="3200">
          <a:solidFill>
            <a:schemeClr val="tx2"/>
          </a:solidFill>
          <a:latin typeface="Gill Sans MT" pitchFamily="34" charset="0"/>
        </a:defRPr>
      </a:lvl4pPr>
      <a:lvl5pPr algn="ctr" rtl="0" eaLnBrk="1" fontAlgn="base" hangingPunct="1">
        <a:spcBef>
          <a:spcPct val="0"/>
        </a:spcBef>
        <a:spcAft>
          <a:spcPct val="0"/>
        </a:spcAft>
        <a:defRPr sz="3200">
          <a:solidFill>
            <a:schemeClr val="tx2"/>
          </a:solidFill>
          <a:latin typeface="Gill Sans MT" pitchFamily="34" charset="0"/>
        </a:defRPr>
      </a:lvl5pPr>
      <a:lvl6pPr marL="457200" algn="ctr" rtl="0" eaLnBrk="1" fontAlgn="base" hangingPunct="1">
        <a:spcBef>
          <a:spcPct val="0"/>
        </a:spcBef>
        <a:spcAft>
          <a:spcPct val="0"/>
        </a:spcAft>
        <a:defRPr sz="3200">
          <a:solidFill>
            <a:schemeClr val="tx2"/>
          </a:solidFill>
          <a:latin typeface="Gill Sans MT" pitchFamily="34" charset="0"/>
        </a:defRPr>
      </a:lvl6pPr>
      <a:lvl7pPr marL="914400" algn="ctr" rtl="0" eaLnBrk="1" fontAlgn="base" hangingPunct="1">
        <a:spcBef>
          <a:spcPct val="0"/>
        </a:spcBef>
        <a:spcAft>
          <a:spcPct val="0"/>
        </a:spcAft>
        <a:defRPr sz="3200">
          <a:solidFill>
            <a:schemeClr val="tx2"/>
          </a:solidFill>
          <a:latin typeface="Gill Sans MT" pitchFamily="34" charset="0"/>
        </a:defRPr>
      </a:lvl7pPr>
      <a:lvl8pPr marL="1371600" algn="ctr" rtl="0" eaLnBrk="1" fontAlgn="base" hangingPunct="1">
        <a:spcBef>
          <a:spcPct val="0"/>
        </a:spcBef>
        <a:spcAft>
          <a:spcPct val="0"/>
        </a:spcAft>
        <a:defRPr sz="3200">
          <a:solidFill>
            <a:schemeClr val="tx2"/>
          </a:solidFill>
          <a:latin typeface="Gill Sans MT" pitchFamily="34" charset="0"/>
        </a:defRPr>
      </a:lvl8pPr>
      <a:lvl9pPr marL="1828800" algn="ctr" rtl="0" eaLnBrk="1" fontAlgn="base" hangingPunct="1">
        <a:spcBef>
          <a:spcPct val="0"/>
        </a:spcBef>
        <a:spcAft>
          <a:spcPct val="0"/>
        </a:spcAft>
        <a:defRPr sz="3200">
          <a:solidFill>
            <a:schemeClr val="tx2"/>
          </a:solidFill>
          <a:latin typeface="Gill Sans MT" pitchFamily="34"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ú"/>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Font typeface="Symbol" pitchFamily="18" charset="2"/>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re@varde.d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Sundhed på tværs - og relationel koordinering</a:t>
            </a:r>
            <a:endParaRPr lang="da-DK" dirty="0"/>
          </a:p>
        </p:txBody>
      </p:sp>
      <p:sp>
        <p:nvSpPr>
          <p:cNvPr id="3" name="Undertitel 2"/>
          <p:cNvSpPr>
            <a:spLocks noGrp="1"/>
          </p:cNvSpPr>
          <p:nvPr>
            <p:ph type="subTitle" idx="1"/>
          </p:nvPr>
        </p:nvSpPr>
        <p:spPr/>
        <p:txBody>
          <a:bodyPr/>
          <a:lstStyle/>
          <a:p>
            <a:r>
              <a:rPr lang="da-DK" dirty="0" smtClean="0"/>
              <a:t>Sund By Netværket</a:t>
            </a:r>
          </a:p>
          <a:p>
            <a:r>
              <a:rPr lang="da-DK" dirty="0" smtClean="0"/>
              <a:t>20. november 2013</a:t>
            </a:r>
          </a:p>
          <a:p>
            <a:endParaRPr lang="da-DK" dirty="0"/>
          </a:p>
          <a:p>
            <a:r>
              <a:rPr lang="da-DK" dirty="0" smtClean="0"/>
              <a:t>Kirsten Enevoldsen </a:t>
            </a:r>
            <a:r>
              <a:rPr lang="da-DK" dirty="0" err="1" smtClean="0"/>
              <a:t>Myrup</a:t>
            </a:r>
            <a:r>
              <a:rPr lang="da-DK" dirty="0" smtClean="0"/>
              <a:t>, Sundhedschef </a:t>
            </a:r>
          </a:p>
          <a:p>
            <a:r>
              <a:rPr lang="da-DK" dirty="0" smtClean="0"/>
              <a:t>Varde </a:t>
            </a:r>
            <a:r>
              <a:rPr lang="da-DK" dirty="0" smtClean="0"/>
              <a:t>Kommune</a:t>
            </a:r>
          </a:p>
          <a:p>
            <a:endParaRPr lang="da-DK" dirty="0" smtClean="0">
              <a:hlinkClick r:id="rId3"/>
            </a:endParaRPr>
          </a:p>
          <a:p>
            <a:endParaRPr lang="da-DK" dirty="0">
              <a:hlinkClick r:id="rId3"/>
            </a:endParaRPr>
          </a:p>
          <a:p>
            <a:endParaRPr lang="da-DK" dirty="0">
              <a:hlinkClick r:id="rId3"/>
            </a:endParaRPr>
          </a:p>
          <a:p>
            <a:pPr algn="l"/>
            <a:r>
              <a:rPr lang="da-DK" dirty="0" smtClean="0">
                <a:hlinkClick r:id="rId3"/>
              </a:rPr>
              <a:t>kire@varde.dk</a:t>
            </a:r>
            <a:r>
              <a:rPr lang="da-DK" dirty="0" smtClean="0"/>
              <a:t> </a:t>
            </a:r>
            <a:endParaRPr lang="da-DK" dirty="0"/>
          </a:p>
        </p:txBody>
      </p:sp>
    </p:spTree>
    <p:extLst>
      <p:ext uri="{BB962C8B-B14F-4D97-AF65-F5344CB8AC3E}">
        <p14:creationId xmlns:p14="http://schemas.microsoft.com/office/powerpoint/2010/main" val="12127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Målsætninger - strategiområder</a:t>
            </a:r>
            <a:endParaRPr lang="da-DK" dirty="0"/>
          </a:p>
        </p:txBody>
      </p:sp>
      <p:sp>
        <p:nvSpPr>
          <p:cNvPr id="3" name="Pladsholder til indhold 2"/>
          <p:cNvSpPr>
            <a:spLocks noGrp="1"/>
          </p:cNvSpPr>
          <p:nvPr>
            <p:ph idx="1"/>
          </p:nvPr>
        </p:nvSpPr>
        <p:spPr/>
        <p:txBody>
          <a:bodyPr/>
          <a:lstStyle/>
          <a:p>
            <a:r>
              <a:rPr lang="da-DK" sz="2800" dirty="0"/>
              <a:t>Bevægelse</a:t>
            </a:r>
          </a:p>
          <a:p>
            <a:r>
              <a:rPr lang="da-DK" sz="2800" dirty="0"/>
              <a:t>Mad og måltider</a:t>
            </a:r>
          </a:p>
          <a:p>
            <a:r>
              <a:rPr lang="da-DK" sz="2800" dirty="0"/>
              <a:t>Hygiejne</a:t>
            </a:r>
          </a:p>
          <a:p>
            <a:r>
              <a:rPr lang="da-DK" sz="2800" dirty="0"/>
              <a:t>Mental sundhed</a:t>
            </a:r>
          </a:p>
          <a:p>
            <a:r>
              <a:rPr lang="da-DK" sz="2800" dirty="0"/>
              <a:t>Rehabilitering</a:t>
            </a:r>
          </a:p>
          <a:p>
            <a:r>
              <a:rPr lang="da-DK" sz="2800" dirty="0"/>
              <a:t>Røgfri Kommune</a:t>
            </a:r>
          </a:p>
          <a:p>
            <a:r>
              <a:rPr lang="da-DK" sz="2800" dirty="0"/>
              <a:t>Lighed i sundhed</a:t>
            </a:r>
          </a:p>
          <a:p>
            <a:pPr marL="0" indent="0">
              <a:buNone/>
            </a:pPr>
            <a:endParaRPr lang="da-D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Sundhed – en tværfaglig indsats</a:t>
            </a:r>
            <a:endParaRPr lang="da-DK" dirty="0"/>
          </a:p>
        </p:txBody>
      </p:sp>
      <p:grpSp>
        <p:nvGrpSpPr>
          <p:cNvPr id="4" name="Gruppe 3"/>
          <p:cNvGrpSpPr/>
          <p:nvPr/>
        </p:nvGrpSpPr>
        <p:grpSpPr>
          <a:xfrm>
            <a:off x="755576" y="2038437"/>
            <a:ext cx="6991267" cy="3985694"/>
            <a:chOff x="4697355" y="4462366"/>
            <a:chExt cx="3409528" cy="1872208"/>
          </a:xfrm>
        </p:grpSpPr>
        <p:sp>
          <p:nvSpPr>
            <p:cNvPr id="5" name="Ellipse 4"/>
            <p:cNvSpPr/>
            <p:nvPr/>
          </p:nvSpPr>
          <p:spPr>
            <a:xfrm>
              <a:off x="4697355" y="5166726"/>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Børn og Unge</a:t>
              </a:r>
            </a:p>
          </p:txBody>
        </p:sp>
        <p:sp>
          <p:nvSpPr>
            <p:cNvPr id="6" name="Ellipse 5"/>
            <p:cNvSpPr/>
            <p:nvPr/>
          </p:nvSpPr>
          <p:spPr>
            <a:xfrm>
              <a:off x="7001611" y="4678390"/>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smtClean="0">
                  <a:solidFill>
                    <a:srgbClr val="FFFFFF"/>
                  </a:solidFill>
                </a:rPr>
                <a:t>Beskæftigelse</a:t>
              </a:r>
              <a:endParaRPr lang="da-DK" sz="1400" dirty="0">
                <a:solidFill>
                  <a:srgbClr val="FFFFFF"/>
                </a:solidFill>
              </a:endParaRPr>
            </a:p>
          </p:txBody>
        </p:sp>
        <p:sp>
          <p:nvSpPr>
            <p:cNvPr id="7" name="Ellipse 6"/>
            <p:cNvSpPr/>
            <p:nvPr/>
          </p:nvSpPr>
          <p:spPr>
            <a:xfrm>
              <a:off x="5633459" y="4462366"/>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Social og Sundhed</a:t>
              </a:r>
            </a:p>
          </p:txBody>
        </p:sp>
        <p:sp>
          <p:nvSpPr>
            <p:cNvPr id="8" name="Ellipse 7"/>
            <p:cNvSpPr/>
            <p:nvPr/>
          </p:nvSpPr>
          <p:spPr>
            <a:xfrm>
              <a:off x="7026763" y="5686502"/>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Plan og teknik</a:t>
              </a:r>
            </a:p>
          </p:txBody>
        </p:sp>
        <p:sp>
          <p:nvSpPr>
            <p:cNvPr id="9" name="Ellipse 8"/>
            <p:cNvSpPr/>
            <p:nvPr/>
          </p:nvSpPr>
          <p:spPr>
            <a:xfrm>
              <a:off x="5525447" y="5830518"/>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Kultur og fritid</a:t>
              </a:r>
            </a:p>
          </p:txBody>
        </p:sp>
        <p:cxnSp>
          <p:nvCxnSpPr>
            <p:cNvPr id="10" name="Lige forbindelse 9"/>
            <p:cNvCxnSpPr>
              <a:stCxn id="7" idx="6"/>
              <a:endCxn id="6" idx="1"/>
            </p:cNvCxnSpPr>
            <p:nvPr/>
          </p:nvCxnSpPr>
          <p:spPr>
            <a:xfrm>
              <a:off x="6713579" y="4714394"/>
              <a:ext cx="446212" cy="37813"/>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Lige forbindelse 10"/>
            <p:cNvCxnSpPr>
              <a:stCxn id="7" idx="2"/>
              <a:endCxn id="5" idx="0"/>
            </p:cNvCxnSpPr>
            <p:nvPr/>
          </p:nvCxnSpPr>
          <p:spPr>
            <a:xfrm flipH="1">
              <a:off x="5237415" y="4714394"/>
              <a:ext cx="396044" cy="4523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Lige forbindelse 11"/>
            <p:cNvCxnSpPr>
              <a:stCxn id="7" idx="4"/>
              <a:endCxn id="9" idx="0"/>
            </p:cNvCxnSpPr>
            <p:nvPr/>
          </p:nvCxnSpPr>
          <p:spPr>
            <a:xfrm flipH="1">
              <a:off x="6065507" y="4966422"/>
              <a:ext cx="108012" cy="864096"/>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Lige forbindelse 12"/>
            <p:cNvCxnSpPr>
              <a:stCxn id="5" idx="4"/>
              <a:endCxn id="9" idx="1"/>
            </p:cNvCxnSpPr>
            <p:nvPr/>
          </p:nvCxnSpPr>
          <p:spPr>
            <a:xfrm>
              <a:off x="5237415" y="5670782"/>
              <a:ext cx="446212" cy="23355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Lige forbindelse 13"/>
            <p:cNvCxnSpPr>
              <a:stCxn id="6" idx="4"/>
              <a:endCxn id="8" idx="0"/>
            </p:cNvCxnSpPr>
            <p:nvPr/>
          </p:nvCxnSpPr>
          <p:spPr>
            <a:xfrm>
              <a:off x="7541671" y="5182446"/>
              <a:ext cx="25152" cy="504056"/>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Lige forbindelse 14"/>
            <p:cNvCxnSpPr>
              <a:stCxn id="9" idx="5"/>
              <a:endCxn id="8" idx="3"/>
            </p:cNvCxnSpPr>
            <p:nvPr/>
          </p:nvCxnSpPr>
          <p:spPr>
            <a:xfrm flipV="1">
              <a:off x="6447387" y="6116741"/>
              <a:ext cx="737556" cy="144016"/>
            </a:xfrm>
            <a:prstGeom prst="line">
              <a:avLst/>
            </a:prstGeom>
          </p:spPr>
          <p:style>
            <a:lnRef idx="2">
              <a:schemeClr val="accent4"/>
            </a:lnRef>
            <a:fillRef idx="0">
              <a:schemeClr val="accent4"/>
            </a:fillRef>
            <a:effectRef idx="1">
              <a:schemeClr val="accent4"/>
            </a:effectRef>
            <a:fontRef idx="minor">
              <a:schemeClr val="tx1"/>
            </a:fontRef>
          </p:style>
        </p:cxnSp>
        <p:cxnSp>
          <p:nvCxnSpPr>
            <p:cNvPr id="16" name="Lige forbindelse 15"/>
            <p:cNvCxnSpPr>
              <a:stCxn id="9" idx="7"/>
              <a:endCxn id="6" idx="3"/>
            </p:cNvCxnSpPr>
            <p:nvPr/>
          </p:nvCxnSpPr>
          <p:spPr>
            <a:xfrm flipV="1">
              <a:off x="6447387" y="5108629"/>
              <a:ext cx="712404" cy="795706"/>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Lige forbindelse 16"/>
            <p:cNvCxnSpPr>
              <a:stCxn id="5" idx="6"/>
              <a:endCxn id="6" idx="2"/>
            </p:cNvCxnSpPr>
            <p:nvPr/>
          </p:nvCxnSpPr>
          <p:spPr>
            <a:xfrm flipV="1">
              <a:off x="5777475" y="4930418"/>
              <a:ext cx="1224136" cy="488336"/>
            </a:xfrm>
            <a:prstGeom prst="line">
              <a:avLst/>
            </a:prstGeom>
          </p:spPr>
          <p:style>
            <a:lnRef idx="2">
              <a:schemeClr val="accent4"/>
            </a:lnRef>
            <a:fillRef idx="0">
              <a:schemeClr val="accent4"/>
            </a:fillRef>
            <a:effectRef idx="1">
              <a:schemeClr val="accent4"/>
            </a:effectRef>
            <a:fontRef idx="minor">
              <a:schemeClr val="tx1"/>
            </a:fontRef>
          </p:style>
        </p:cxnSp>
        <p:cxnSp>
          <p:nvCxnSpPr>
            <p:cNvPr id="18" name="Lige forbindelse 17"/>
            <p:cNvCxnSpPr>
              <a:stCxn id="5" idx="5"/>
              <a:endCxn id="8" idx="2"/>
            </p:cNvCxnSpPr>
            <p:nvPr/>
          </p:nvCxnSpPr>
          <p:spPr>
            <a:xfrm>
              <a:off x="5619295" y="5596965"/>
              <a:ext cx="1407468" cy="341565"/>
            </a:xfrm>
            <a:prstGeom prst="line">
              <a:avLst/>
            </a:prstGeom>
          </p:spPr>
          <p:style>
            <a:lnRef idx="2">
              <a:schemeClr val="accent4"/>
            </a:lnRef>
            <a:fillRef idx="0">
              <a:schemeClr val="accent4"/>
            </a:fillRef>
            <a:effectRef idx="1">
              <a:schemeClr val="accent4"/>
            </a:effectRef>
            <a:fontRef idx="minor">
              <a:schemeClr val="tx1"/>
            </a:fontRef>
          </p:style>
        </p:cxnSp>
        <p:cxnSp>
          <p:nvCxnSpPr>
            <p:cNvPr id="19" name="Lige forbindelse 18"/>
            <p:cNvCxnSpPr>
              <a:stCxn id="7" idx="5"/>
              <a:endCxn id="8" idx="1"/>
            </p:cNvCxnSpPr>
            <p:nvPr/>
          </p:nvCxnSpPr>
          <p:spPr>
            <a:xfrm>
              <a:off x="6555399" y="4892605"/>
              <a:ext cx="629544" cy="867714"/>
            </a:xfrm>
            <a:prstGeom prst="line">
              <a:avLst/>
            </a:prstGeom>
          </p:spPr>
          <p:style>
            <a:lnRef idx="2">
              <a:schemeClr val="accent4"/>
            </a:lnRef>
            <a:fillRef idx="0">
              <a:schemeClr val="accent4"/>
            </a:fillRef>
            <a:effectRef idx="1">
              <a:schemeClr val="accent4"/>
            </a:effectRef>
            <a:fontRef idx="minor">
              <a:schemeClr val="tx1"/>
            </a:fontRef>
          </p:style>
        </p:cxnSp>
        <p:sp>
          <p:nvSpPr>
            <p:cNvPr id="20" name="Ellipse 19"/>
            <p:cNvSpPr/>
            <p:nvPr/>
          </p:nvSpPr>
          <p:spPr>
            <a:xfrm>
              <a:off x="5869920" y="5209735"/>
              <a:ext cx="1131691" cy="5778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Borgerne</a:t>
              </a:r>
            </a:p>
          </p:txBody>
        </p:sp>
      </p:grpSp>
    </p:spTree>
    <p:extLst>
      <p:ext uri="{BB962C8B-B14F-4D97-AF65-F5344CB8AC3E}">
        <p14:creationId xmlns:p14="http://schemas.microsoft.com/office/powerpoint/2010/main" val="3003264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…derfor!</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877160675"/>
              </p:ext>
            </p:extLst>
          </p:nvPr>
        </p:nvGraphicFramePr>
        <p:xfrm>
          <a:off x="457200" y="1843088"/>
          <a:ext cx="82296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538010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3" cstate="print"/>
          <a:srcRect/>
          <a:stretch>
            <a:fillRect/>
          </a:stretch>
        </p:blipFill>
        <p:spPr bwMode="auto">
          <a:xfrm>
            <a:off x="395536" y="1124744"/>
            <a:ext cx="6871648" cy="4247778"/>
          </a:xfrm>
          <a:prstGeom prst="rect">
            <a:avLst/>
          </a:prstGeom>
          <a:noFill/>
          <a:ln>
            <a:noFill/>
          </a:ln>
          <a:effectLst/>
          <a:extLst/>
        </p:spPr>
      </p:pic>
    </p:spTree>
    <p:extLst>
      <p:ext uri="{BB962C8B-B14F-4D97-AF65-F5344CB8AC3E}">
        <p14:creationId xmlns:p14="http://schemas.microsoft.com/office/powerpoint/2010/main" val="15457471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Relationel koordinering </a:t>
            </a:r>
            <a:br>
              <a:rPr lang="da-DK" dirty="0" smtClean="0"/>
            </a:br>
            <a:r>
              <a:rPr lang="da-DK" sz="2400" dirty="0" smtClean="0"/>
              <a:t>– en forståelsesramme for det tværfaglige samarbejde</a:t>
            </a:r>
            <a:endParaRPr lang="da-DK" sz="2400" dirty="0"/>
          </a:p>
        </p:txBody>
      </p:sp>
      <p:sp>
        <p:nvSpPr>
          <p:cNvPr id="5" name="Pladsholder til indhold 4"/>
          <p:cNvSpPr>
            <a:spLocks noGrp="1"/>
          </p:cNvSpPr>
          <p:nvPr>
            <p:ph idx="1"/>
          </p:nvPr>
        </p:nvSpPr>
        <p:spPr>
          <a:xfrm>
            <a:off x="457200" y="2060848"/>
            <a:ext cx="8229600" cy="4463777"/>
          </a:xfrm>
        </p:spPr>
        <p:txBody>
          <a:bodyPr/>
          <a:lstStyle/>
          <a:p>
            <a:r>
              <a:rPr lang="da-DK" dirty="0" smtClean="0"/>
              <a:t>Forskning* viser, at relationel koordinering skaber…</a:t>
            </a:r>
            <a:br>
              <a:rPr lang="da-DK" dirty="0" smtClean="0"/>
            </a:br>
            <a:r>
              <a:rPr lang="da-DK" dirty="0" smtClean="0"/>
              <a:t>	…øget kvalitet for borgerne</a:t>
            </a:r>
            <a:br>
              <a:rPr lang="da-DK" dirty="0" smtClean="0"/>
            </a:br>
            <a:r>
              <a:rPr lang="da-DK" dirty="0" smtClean="0"/>
              <a:t>	…øget effektivitet i opgaveløsningen</a:t>
            </a:r>
            <a:br>
              <a:rPr lang="da-DK" dirty="0" smtClean="0"/>
            </a:br>
            <a:r>
              <a:rPr lang="da-DK" dirty="0" smtClean="0"/>
              <a:t>	…øget jobtilfredshed hos medarbejderne</a:t>
            </a:r>
            <a:br>
              <a:rPr lang="da-DK" dirty="0" smtClean="0"/>
            </a:br>
            <a:r>
              <a:rPr lang="da-DK" dirty="0" smtClean="0">
                <a:sym typeface="Wingdings" pitchFamily="2" charset="2"/>
              </a:rPr>
              <a:t> en </a:t>
            </a:r>
            <a:r>
              <a:rPr lang="da-DK" dirty="0" err="1" smtClean="0">
                <a:sym typeface="Wingdings" pitchFamily="2" charset="2"/>
              </a:rPr>
              <a:t>win-win</a:t>
            </a:r>
            <a:r>
              <a:rPr lang="da-DK" dirty="0" smtClean="0">
                <a:sym typeface="Wingdings" pitchFamily="2" charset="2"/>
              </a:rPr>
              <a:t> situation!</a:t>
            </a:r>
            <a:endParaRPr lang="da-DK" dirty="0" smtClean="0"/>
          </a:p>
          <a:p>
            <a:r>
              <a:rPr lang="da-DK" dirty="0" smtClean="0"/>
              <a:t>Fremtidens kommunale forebyggelse, sundhedsfremme og rehabilitering kræver en helhedsorienteret og tværfaglig indsats</a:t>
            </a:r>
          </a:p>
          <a:p>
            <a:endParaRPr lang="da-DK" dirty="0" smtClean="0"/>
          </a:p>
          <a:p>
            <a:endParaRPr lang="da-DK" dirty="0"/>
          </a:p>
          <a:p>
            <a:endParaRPr lang="da-DK" dirty="0" smtClean="0"/>
          </a:p>
          <a:p>
            <a:endParaRPr lang="da-DK" dirty="0" smtClean="0"/>
          </a:p>
          <a:p>
            <a:endParaRPr lang="da-DK" dirty="0"/>
          </a:p>
          <a:p>
            <a:pPr marL="0" indent="0">
              <a:buNone/>
            </a:pPr>
            <a:r>
              <a:rPr lang="da-DK" dirty="0" smtClean="0"/>
              <a:t>* </a:t>
            </a:r>
            <a:r>
              <a:rPr lang="da-DK" sz="1000" dirty="0" smtClean="0"/>
              <a:t>Jody Hoffer Gittel: Effektivitet i Sundhedsvæsenet</a:t>
            </a:r>
            <a:endParaRPr lang="da-DK" sz="1000" dirty="0"/>
          </a:p>
        </p:txBody>
      </p:sp>
      <p:sp>
        <p:nvSpPr>
          <p:cNvPr id="6" name="Ellipse 5"/>
          <p:cNvSpPr/>
          <p:nvPr/>
        </p:nvSpPr>
        <p:spPr>
          <a:xfrm>
            <a:off x="4697355" y="5166726"/>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Almen praksis</a:t>
            </a:r>
          </a:p>
        </p:txBody>
      </p:sp>
      <p:sp>
        <p:nvSpPr>
          <p:cNvPr id="8" name="Ellipse 7"/>
          <p:cNvSpPr/>
          <p:nvPr/>
        </p:nvSpPr>
        <p:spPr>
          <a:xfrm>
            <a:off x="7001611" y="4678390"/>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Jobcenter</a:t>
            </a:r>
          </a:p>
        </p:txBody>
      </p:sp>
      <p:sp>
        <p:nvSpPr>
          <p:cNvPr id="9" name="Ellipse 8"/>
          <p:cNvSpPr/>
          <p:nvPr/>
        </p:nvSpPr>
        <p:spPr>
          <a:xfrm>
            <a:off x="5633459" y="4462366"/>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smtClean="0">
                <a:solidFill>
                  <a:srgbClr val="FFFFFF"/>
                </a:solidFill>
              </a:rPr>
              <a:t>Sygepleje</a:t>
            </a:r>
            <a:endParaRPr lang="da-DK" sz="1400" dirty="0">
              <a:solidFill>
                <a:srgbClr val="FFFFFF"/>
              </a:solidFill>
            </a:endParaRPr>
          </a:p>
        </p:txBody>
      </p:sp>
      <p:sp>
        <p:nvSpPr>
          <p:cNvPr id="10" name="Ellipse 9"/>
          <p:cNvSpPr/>
          <p:nvPr/>
        </p:nvSpPr>
        <p:spPr>
          <a:xfrm>
            <a:off x="7026763" y="5686502"/>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err="1" smtClean="0">
                <a:solidFill>
                  <a:srgbClr val="FFFFFF"/>
                </a:solidFill>
              </a:rPr>
              <a:t>Social-rådgivere</a:t>
            </a:r>
            <a:endParaRPr lang="da-DK" sz="1400" dirty="0">
              <a:solidFill>
                <a:srgbClr val="FFFFFF"/>
              </a:solidFill>
            </a:endParaRPr>
          </a:p>
        </p:txBody>
      </p:sp>
      <p:sp>
        <p:nvSpPr>
          <p:cNvPr id="11" name="Ellipse 10"/>
          <p:cNvSpPr/>
          <p:nvPr/>
        </p:nvSpPr>
        <p:spPr>
          <a:xfrm>
            <a:off x="5525447" y="5830518"/>
            <a:ext cx="1080120"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Sygehus</a:t>
            </a:r>
          </a:p>
        </p:txBody>
      </p:sp>
      <p:cxnSp>
        <p:nvCxnSpPr>
          <p:cNvPr id="13" name="Lige forbindelse 12"/>
          <p:cNvCxnSpPr>
            <a:stCxn id="9" idx="6"/>
            <a:endCxn id="8" idx="1"/>
          </p:cNvCxnSpPr>
          <p:nvPr/>
        </p:nvCxnSpPr>
        <p:spPr>
          <a:xfrm>
            <a:off x="6713579" y="4714394"/>
            <a:ext cx="446212" cy="37813"/>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Lige forbindelse 14"/>
          <p:cNvCxnSpPr>
            <a:stCxn id="9" idx="2"/>
            <a:endCxn id="6" idx="0"/>
          </p:cNvCxnSpPr>
          <p:nvPr/>
        </p:nvCxnSpPr>
        <p:spPr>
          <a:xfrm flipH="1">
            <a:off x="5237415" y="4714394"/>
            <a:ext cx="396044" cy="4523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Lige forbindelse 16"/>
          <p:cNvCxnSpPr>
            <a:stCxn id="9" idx="4"/>
            <a:endCxn id="11" idx="0"/>
          </p:cNvCxnSpPr>
          <p:nvPr/>
        </p:nvCxnSpPr>
        <p:spPr>
          <a:xfrm flipH="1">
            <a:off x="6065507" y="4966422"/>
            <a:ext cx="108012" cy="864096"/>
          </a:xfrm>
          <a:prstGeom prst="line">
            <a:avLst/>
          </a:prstGeom>
        </p:spPr>
        <p:style>
          <a:lnRef idx="2">
            <a:schemeClr val="accent4"/>
          </a:lnRef>
          <a:fillRef idx="0">
            <a:schemeClr val="accent4"/>
          </a:fillRef>
          <a:effectRef idx="1">
            <a:schemeClr val="accent4"/>
          </a:effectRef>
          <a:fontRef idx="minor">
            <a:schemeClr val="tx1"/>
          </a:fontRef>
        </p:style>
      </p:cxnSp>
      <p:cxnSp>
        <p:nvCxnSpPr>
          <p:cNvPr id="19" name="Lige forbindelse 18"/>
          <p:cNvCxnSpPr>
            <a:stCxn id="6" idx="4"/>
            <a:endCxn id="11" idx="1"/>
          </p:cNvCxnSpPr>
          <p:nvPr/>
        </p:nvCxnSpPr>
        <p:spPr>
          <a:xfrm>
            <a:off x="5237415" y="5670782"/>
            <a:ext cx="446212" cy="233553"/>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Lige forbindelse 20"/>
          <p:cNvCxnSpPr>
            <a:stCxn id="8" idx="4"/>
            <a:endCxn id="10" idx="0"/>
          </p:cNvCxnSpPr>
          <p:nvPr/>
        </p:nvCxnSpPr>
        <p:spPr>
          <a:xfrm>
            <a:off x="7541671" y="5182446"/>
            <a:ext cx="25152" cy="504056"/>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Lige forbindelse 24"/>
          <p:cNvCxnSpPr>
            <a:endCxn id="10" idx="3"/>
          </p:cNvCxnSpPr>
          <p:nvPr/>
        </p:nvCxnSpPr>
        <p:spPr>
          <a:xfrm flipV="1">
            <a:off x="6605567" y="6116741"/>
            <a:ext cx="579376" cy="73817"/>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Lige forbindelse 27"/>
          <p:cNvCxnSpPr>
            <a:stCxn id="11" idx="7"/>
            <a:endCxn id="8" idx="3"/>
          </p:cNvCxnSpPr>
          <p:nvPr/>
        </p:nvCxnSpPr>
        <p:spPr>
          <a:xfrm flipV="1">
            <a:off x="6447387" y="5108629"/>
            <a:ext cx="712404" cy="795706"/>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Lige forbindelse 29"/>
          <p:cNvCxnSpPr>
            <a:stCxn id="6" idx="6"/>
            <a:endCxn id="8" idx="2"/>
          </p:cNvCxnSpPr>
          <p:nvPr/>
        </p:nvCxnSpPr>
        <p:spPr>
          <a:xfrm flipV="1">
            <a:off x="5777475" y="4930418"/>
            <a:ext cx="1224136" cy="488336"/>
          </a:xfrm>
          <a:prstGeom prst="line">
            <a:avLst/>
          </a:prstGeom>
        </p:spPr>
        <p:style>
          <a:lnRef idx="2">
            <a:schemeClr val="accent4"/>
          </a:lnRef>
          <a:fillRef idx="0">
            <a:schemeClr val="accent4"/>
          </a:fillRef>
          <a:effectRef idx="1">
            <a:schemeClr val="accent4"/>
          </a:effectRef>
          <a:fontRef idx="minor">
            <a:schemeClr val="tx1"/>
          </a:fontRef>
        </p:style>
      </p:cxnSp>
      <p:cxnSp>
        <p:nvCxnSpPr>
          <p:cNvPr id="32" name="Lige forbindelse 31"/>
          <p:cNvCxnSpPr>
            <a:stCxn id="6" idx="5"/>
            <a:endCxn id="10" idx="2"/>
          </p:cNvCxnSpPr>
          <p:nvPr/>
        </p:nvCxnSpPr>
        <p:spPr>
          <a:xfrm>
            <a:off x="5619295" y="5596965"/>
            <a:ext cx="1407468" cy="341565"/>
          </a:xfrm>
          <a:prstGeom prst="line">
            <a:avLst/>
          </a:prstGeom>
        </p:spPr>
        <p:style>
          <a:lnRef idx="2">
            <a:schemeClr val="accent4"/>
          </a:lnRef>
          <a:fillRef idx="0">
            <a:schemeClr val="accent4"/>
          </a:fillRef>
          <a:effectRef idx="1">
            <a:schemeClr val="accent4"/>
          </a:effectRef>
          <a:fontRef idx="minor">
            <a:schemeClr val="tx1"/>
          </a:fontRef>
        </p:style>
      </p:cxnSp>
      <p:cxnSp>
        <p:nvCxnSpPr>
          <p:cNvPr id="34" name="Lige forbindelse 33"/>
          <p:cNvCxnSpPr>
            <a:stCxn id="9" idx="5"/>
            <a:endCxn id="10" idx="1"/>
          </p:cNvCxnSpPr>
          <p:nvPr/>
        </p:nvCxnSpPr>
        <p:spPr>
          <a:xfrm>
            <a:off x="6555399" y="4892605"/>
            <a:ext cx="629544" cy="867714"/>
          </a:xfrm>
          <a:prstGeom prst="line">
            <a:avLst/>
          </a:prstGeom>
        </p:spPr>
        <p:style>
          <a:lnRef idx="2">
            <a:schemeClr val="accent4"/>
          </a:lnRef>
          <a:fillRef idx="0">
            <a:schemeClr val="accent4"/>
          </a:fillRef>
          <a:effectRef idx="1">
            <a:schemeClr val="accent4"/>
          </a:effectRef>
          <a:fontRef idx="minor">
            <a:schemeClr val="tx1"/>
          </a:fontRef>
        </p:style>
      </p:cxnSp>
      <p:sp>
        <p:nvSpPr>
          <p:cNvPr id="7" name="Ellipse 6"/>
          <p:cNvSpPr/>
          <p:nvPr/>
        </p:nvSpPr>
        <p:spPr>
          <a:xfrm>
            <a:off x="5895071" y="5174586"/>
            <a:ext cx="1131691" cy="5778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da-DK" sz="1400" dirty="0">
                <a:solidFill>
                  <a:srgbClr val="FFFFFF"/>
                </a:solidFill>
              </a:rPr>
              <a:t>Borgerne</a:t>
            </a:r>
          </a:p>
        </p:txBody>
      </p:sp>
    </p:spTree>
    <p:extLst>
      <p:ext uri="{BB962C8B-B14F-4D97-AF65-F5344CB8AC3E}">
        <p14:creationId xmlns:p14="http://schemas.microsoft.com/office/powerpoint/2010/main" val="22290508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64088" y="3323772"/>
            <a:ext cx="2075212" cy="3023617"/>
          </a:xfrm>
          <a:prstGeom prst="rect">
            <a:avLst/>
          </a:prstGeom>
          <a:noFill/>
          <a:ln/>
        </p:spPr>
      </p:pic>
      <p:sp>
        <p:nvSpPr>
          <p:cNvPr id="3" name="Titel 2"/>
          <p:cNvSpPr>
            <a:spLocks noGrp="1"/>
          </p:cNvSpPr>
          <p:nvPr>
            <p:ph type="title"/>
          </p:nvPr>
        </p:nvSpPr>
        <p:spPr/>
        <p:txBody>
          <a:bodyPr/>
          <a:lstStyle/>
          <a:p>
            <a:r>
              <a:rPr lang="da-DK" dirty="0" smtClean="0"/>
              <a:t>Det nære Sundhedsvæsen</a:t>
            </a:r>
            <a:endParaRPr lang="da-DK" dirty="0"/>
          </a:p>
        </p:txBody>
      </p:sp>
      <p:sp>
        <p:nvSpPr>
          <p:cNvPr id="4" name="Pladsholder til indhold 3"/>
          <p:cNvSpPr>
            <a:spLocks noGrp="1"/>
          </p:cNvSpPr>
          <p:nvPr>
            <p:ph idx="1"/>
          </p:nvPr>
        </p:nvSpPr>
        <p:spPr>
          <a:xfrm>
            <a:off x="457200" y="1988840"/>
            <a:ext cx="8229600" cy="4535785"/>
          </a:xfrm>
        </p:spPr>
        <p:txBody>
          <a:bodyPr/>
          <a:lstStyle/>
          <a:p>
            <a:r>
              <a:rPr lang="da-DK" dirty="0"/>
              <a:t>En prioritet i økonomiaftalerne 2013 og </a:t>
            </a:r>
            <a:r>
              <a:rPr lang="da-DK" dirty="0" smtClean="0"/>
              <a:t>2014</a:t>
            </a:r>
          </a:p>
          <a:p>
            <a:endParaRPr lang="da-DK" dirty="0"/>
          </a:p>
          <a:p>
            <a:r>
              <a:rPr lang="da-DK" dirty="0"/>
              <a:t>Er borgerens </a:t>
            </a:r>
            <a:r>
              <a:rPr lang="da-DK" i="1" dirty="0"/>
              <a:t>indgang</a:t>
            </a:r>
            <a:r>
              <a:rPr lang="da-DK" dirty="0"/>
              <a:t> til sundhedsvæsenet</a:t>
            </a:r>
          </a:p>
          <a:p>
            <a:r>
              <a:rPr lang="da-DK" i="1" dirty="0"/>
              <a:t>Fremmer</a:t>
            </a:r>
            <a:r>
              <a:rPr lang="da-DK" dirty="0"/>
              <a:t> borgerens sunde livsstil og forebygger sygdom.</a:t>
            </a:r>
          </a:p>
          <a:p>
            <a:pPr>
              <a:defRPr/>
            </a:pPr>
            <a:r>
              <a:rPr lang="da-DK" dirty="0"/>
              <a:t>Opgaver flytter fra sygehus til </a:t>
            </a:r>
            <a:r>
              <a:rPr lang="da-DK" dirty="0" smtClean="0"/>
              <a:t>kommuner </a:t>
            </a:r>
            <a:br>
              <a:rPr lang="da-DK" dirty="0" smtClean="0"/>
            </a:br>
            <a:r>
              <a:rPr lang="da-DK" dirty="0" smtClean="0">
                <a:sym typeface="Wingdings" pitchFamily="2" charset="2"/>
              </a:rPr>
              <a:t> </a:t>
            </a:r>
            <a:r>
              <a:rPr lang="da-DK" dirty="0" smtClean="0"/>
              <a:t>Kompleksitet </a:t>
            </a:r>
            <a:r>
              <a:rPr lang="da-DK" dirty="0"/>
              <a:t>i opgaveløsningen </a:t>
            </a:r>
          </a:p>
          <a:p>
            <a:r>
              <a:rPr lang="da-DK" dirty="0" smtClean="0"/>
              <a:t>Skaber </a:t>
            </a:r>
            <a:r>
              <a:rPr lang="da-DK" i="1" dirty="0"/>
              <a:t>sammenhæng</a:t>
            </a:r>
            <a:r>
              <a:rPr lang="da-DK" dirty="0"/>
              <a:t> mellem kommuner, </a:t>
            </a:r>
            <a:r>
              <a:rPr lang="da-DK" dirty="0" smtClean="0"/>
              <a:t/>
            </a:r>
            <a:br>
              <a:rPr lang="da-DK" dirty="0" smtClean="0"/>
            </a:br>
            <a:r>
              <a:rPr lang="da-DK" dirty="0" smtClean="0"/>
              <a:t>almen </a:t>
            </a:r>
            <a:r>
              <a:rPr lang="da-DK" dirty="0"/>
              <a:t>praksis og sygehusvæsenet for at sikre </a:t>
            </a:r>
            <a:r>
              <a:rPr lang="da-DK" dirty="0" smtClean="0"/>
              <a:t/>
            </a:r>
            <a:br>
              <a:rPr lang="da-DK" dirty="0" smtClean="0"/>
            </a:br>
            <a:r>
              <a:rPr lang="da-DK" dirty="0" smtClean="0"/>
              <a:t>sammenhæng </a:t>
            </a:r>
            <a:r>
              <a:rPr lang="da-DK" dirty="0"/>
              <a:t>i patientforløb.</a:t>
            </a:r>
          </a:p>
          <a:p>
            <a:r>
              <a:rPr lang="da-DK" dirty="0"/>
              <a:t>Arbejder evidensbaseret og </a:t>
            </a:r>
            <a:r>
              <a:rPr lang="da-DK" dirty="0" smtClean="0"/>
              <a:t/>
            </a:r>
            <a:br>
              <a:rPr lang="da-DK" dirty="0" smtClean="0"/>
            </a:br>
            <a:r>
              <a:rPr lang="da-DK" dirty="0" smtClean="0"/>
              <a:t>kvalitetsorienteret</a:t>
            </a:r>
            <a:r>
              <a:rPr lang="da-DK" dirty="0"/>
              <a:t>.</a:t>
            </a:r>
          </a:p>
          <a:p>
            <a:endParaRPr lang="da-DK" dirty="0"/>
          </a:p>
          <a:p>
            <a:endParaRPr lang="da-DK" dirty="0"/>
          </a:p>
        </p:txBody>
      </p:sp>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2328" y="1844824"/>
            <a:ext cx="2313083" cy="302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46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Nære Sundhedsvæsen</a:t>
            </a:r>
            <a:endParaRPr lang="da-DK" dirty="0"/>
          </a:p>
        </p:txBody>
      </p:sp>
      <p:sp>
        <p:nvSpPr>
          <p:cNvPr id="3" name="Pladsholder til indhold 2"/>
          <p:cNvSpPr>
            <a:spLocks noGrp="1"/>
          </p:cNvSpPr>
          <p:nvPr>
            <p:ph idx="1"/>
          </p:nvPr>
        </p:nvSpPr>
        <p:spPr/>
        <p:txBody>
          <a:bodyPr/>
          <a:lstStyle/>
          <a:p>
            <a:pPr marL="0" indent="0">
              <a:buNone/>
              <a:defRPr/>
            </a:pPr>
            <a:r>
              <a:rPr lang="da-DK" dirty="0"/>
              <a:t>Et nationalt løft på sundhedsområdet i 2013 og 2014</a:t>
            </a:r>
          </a:p>
          <a:p>
            <a:pPr marL="0" indent="0">
              <a:buNone/>
              <a:defRPr/>
            </a:pPr>
            <a:endParaRPr lang="da-DK" dirty="0"/>
          </a:p>
          <a:p>
            <a:pPr>
              <a:defRPr/>
            </a:pPr>
            <a:r>
              <a:rPr lang="da-DK" dirty="0"/>
              <a:t>Opgaver flytter fra sygehus til kommuner</a:t>
            </a:r>
          </a:p>
          <a:p>
            <a:pPr>
              <a:defRPr/>
            </a:pPr>
            <a:r>
              <a:rPr lang="da-DK" dirty="0"/>
              <a:t>Kompleksitet i opgaveløsningen </a:t>
            </a:r>
          </a:p>
          <a:p>
            <a:pPr>
              <a:defRPr/>
            </a:pPr>
            <a:r>
              <a:rPr lang="da-DK" dirty="0"/>
              <a:t>Færre unødige indlæggelser og genindlæggelser</a:t>
            </a:r>
          </a:p>
          <a:p>
            <a:pPr>
              <a:defRPr/>
            </a:pPr>
            <a:r>
              <a:rPr lang="da-DK" dirty="0"/>
              <a:t>Færre korttidsindlæggelser</a:t>
            </a:r>
          </a:p>
          <a:p>
            <a:pPr>
              <a:defRPr/>
            </a:pPr>
            <a:r>
              <a:rPr lang="da-DK" dirty="0"/>
              <a:t>Færre færdigbehandlede patienter på sygehusene</a:t>
            </a:r>
          </a:p>
          <a:p>
            <a:pPr>
              <a:defRPr/>
            </a:pPr>
            <a:r>
              <a:rPr lang="da-DK" dirty="0"/>
              <a:t>Løfte den patientrettede forebyggelse</a:t>
            </a:r>
          </a:p>
          <a:p>
            <a:pPr>
              <a:defRPr/>
            </a:pPr>
            <a:r>
              <a:rPr lang="da-DK" dirty="0"/>
              <a:t>Styrket indsat for borgere med kronisk sygdom</a:t>
            </a:r>
          </a:p>
          <a:p>
            <a:pPr>
              <a:defRPr/>
            </a:pPr>
            <a:r>
              <a:rPr lang="da-DK" dirty="0"/>
              <a:t>Behandling ud i kommunerne</a:t>
            </a:r>
          </a:p>
          <a:p>
            <a:pPr>
              <a:defRPr/>
            </a:pPr>
            <a:r>
              <a:rPr lang="da-DK" dirty="0"/>
              <a:t>Understøtte tilbagevende til arbejdsmarkedet</a:t>
            </a:r>
          </a:p>
          <a:p>
            <a:endParaRPr lang="da-DK" dirty="0"/>
          </a:p>
        </p:txBody>
      </p:sp>
    </p:spTree>
    <p:extLst>
      <p:ext uri="{BB962C8B-B14F-4D97-AF65-F5344CB8AC3E}">
        <p14:creationId xmlns:p14="http://schemas.microsoft.com/office/powerpoint/2010/main" val="361839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nære Sundhedsvæsen</a:t>
            </a:r>
            <a:endParaRPr lang="da-DK" dirty="0"/>
          </a:p>
        </p:txBody>
      </p:sp>
      <p:sp>
        <p:nvSpPr>
          <p:cNvPr id="3" name="Pladsholder til indhold 2"/>
          <p:cNvSpPr>
            <a:spLocks noGrp="1"/>
          </p:cNvSpPr>
          <p:nvPr>
            <p:ph idx="1"/>
          </p:nvPr>
        </p:nvSpPr>
        <p:spPr/>
        <p:txBody>
          <a:bodyPr/>
          <a:lstStyle/>
          <a:p>
            <a:r>
              <a:rPr lang="en-US" dirty="0" err="1"/>
              <a:t>Forebyggelse</a:t>
            </a:r>
            <a:r>
              <a:rPr lang="en-US" dirty="0"/>
              <a:t> </a:t>
            </a:r>
            <a:r>
              <a:rPr lang="en-US" dirty="0" err="1"/>
              <a:t>af</a:t>
            </a:r>
            <a:r>
              <a:rPr lang="en-US" dirty="0"/>
              <a:t> </a:t>
            </a:r>
            <a:r>
              <a:rPr lang="en-US" dirty="0" err="1"/>
              <a:t>indlæggelser</a:t>
            </a:r>
            <a:endParaRPr lang="en-US" dirty="0"/>
          </a:p>
          <a:p>
            <a:pPr lvl="1"/>
            <a:r>
              <a:rPr lang="en-US" dirty="0" err="1"/>
              <a:t>Akutfunktion</a:t>
            </a:r>
            <a:r>
              <a:rPr lang="en-US" dirty="0"/>
              <a:t> </a:t>
            </a:r>
            <a:r>
              <a:rPr lang="en-US" dirty="0" err="1"/>
              <a:t>i</a:t>
            </a:r>
            <a:r>
              <a:rPr lang="en-US" dirty="0"/>
              <a:t> </a:t>
            </a:r>
            <a:r>
              <a:rPr lang="en-US" dirty="0" err="1"/>
              <a:t>S</a:t>
            </a:r>
            <a:r>
              <a:rPr lang="en-US" dirty="0" err="1" smtClean="0"/>
              <a:t>ygeplejen</a:t>
            </a:r>
            <a:endParaRPr lang="en-US" dirty="0"/>
          </a:p>
          <a:p>
            <a:pPr lvl="1"/>
            <a:r>
              <a:rPr lang="en-US" dirty="0" err="1"/>
              <a:t>Døgnrehabilitering</a:t>
            </a:r>
            <a:r>
              <a:rPr lang="en-US" dirty="0"/>
              <a:t> </a:t>
            </a:r>
            <a:r>
              <a:rPr lang="en-US" dirty="0" err="1"/>
              <a:t>på</a:t>
            </a:r>
            <a:r>
              <a:rPr lang="en-US" dirty="0"/>
              <a:t> </a:t>
            </a:r>
            <a:r>
              <a:rPr lang="en-US" dirty="0" err="1"/>
              <a:t>Carolineparken</a:t>
            </a:r>
            <a:endParaRPr lang="en-US" dirty="0"/>
          </a:p>
          <a:p>
            <a:pPr lvl="1"/>
            <a:r>
              <a:rPr lang="en-US" dirty="0" err="1"/>
              <a:t>Styrket</a:t>
            </a:r>
            <a:r>
              <a:rPr lang="en-US" dirty="0"/>
              <a:t> </a:t>
            </a:r>
            <a:r>
              <a:rPr lang="en-US" dirty="0" err="1"/>
              <a:t>terapeut</a:t>
            </a:r>
            <a:r>
              <a:rPr lang="en-US" dirty="0"/>
              <a:t>- og </a:t>
            </a:r>
            <a:r>
              <a:rPr lang="en-US" dirty="0" err="1"/>
              <a:t>sygeplejeindsats</a:t>
            </a:r>
            <a:r>
              <a:rPr lang="en-US" dirty="0"/>
              <a:t> </a:t>
            </a:r>
            <a:r>
              <a:rPr lang="en-US" dirty="0" err="1"/>
              <a:t>på</a:t>
            </a:r>
            <a:r>
              <a:rPr lang="en-US" dirty="0"/>
              <a:t> </a:t>
            </a:r>
            <a:r>
              <a:rPr lang="en-US" dirty="0" err="1"/>
              <a:t>centrene</a:t>
            </a:r>
            <a:endParaRPr lang="en-US" dirty="0"/>
          </a:p>
          <a:p>
            <a:pPr lvl="1"/>
            <a:r>
              <a:rPr lang="en-US" dirty="0"/>
              <a:t>KOL </a:t>
            </a:r>
            <a:r>
              <a:rPr lang="en-US" dirty="0" err="1"/>
              <a:t>indsats</a:t>
            </a:r>
            <a:endParaRPr lang="en-US" dirty="0"/>
          </a:p>
          <a:p>
            <a:pPr lvl="1"/>
            <a:r>
              <a:rPr lang="en-US" dirty="0" err="1"/>
              <a:t>Opfølgende</a:t>
            </a:r>
            <a:r>
              <a:rPr lang="en-US" dirty="0"/>
              <a:t> </a:t>
            </a:r>
            <a:r>
              <a:rPr lang="en-US" dirty="0" err="1"/>
              <a:t>hjemmebesøg</a:t>
            </a:r>
            <a:endParaRPr lang="en-US" dirty="0"/>
          </a:p>
          <a:p>
            <a:pPr lvl="1"/>
            <a:r>
              <a:rPr lang="en-US" dirty="0" err="1"/>
              <a:t>Kompetenceudvikling</a:t>
            </a:r>
            <a:r>
              <a:rPr lang="en-US" dirty="0"/>
              <a:t> og </a:t>
            </a:r>
            <a:r>
              <a:rPr lang="en-US" dirty="0" err="1"/>
              <a:t>relationel</a:t>
            </a:r>
            <a:r>
              <a:rPr lang="en-US" dirty="0"/>
              <a:t> </a:t>
            </a:r>
            <a:r>
              <a:rPr lang="en-US" dirty="0" err="1"/>
              <a:t>koordinering</a:t>
            </a:r>
            <a:endParaRPr lang="en-US" dirty="0"/>
          </a:p>
          <a:p>
            <a:r>
              <a:rPr lang="da-DK" dirty="0"/>
              <a:t>Generel kronikerindsats, </a:t>
            </a:r>
          </a:p>
          <a:p>
            <a:r>
              <a:rPr lang="en-US" dirty="0" err="1"/>
              <a:t>Rehabilitering</a:t>
            </a:r>
            <a:endParaRPr lang="en-US" dirty="0"/>
          </a:p>
          <a:p>
            <a:r>
              <a:rPr lang="en-US" dirty="0" err="1"/>
              <a:t>Sundhedspolitikken</a:t>
            </a:r>
            <a:endParaRPr lang="en-US" dirty="0"/>
          </a:p>
          <a:p>
            <a:r>
              <a:rPr lang="en-US" dirty="0" err="1"/>
              <a:t>Sundhedsstyrelsens</a:t>
            </a:r>
            <a:r>
              <a:rPr lang="en-US" dirty="0"/>
              <a:t> </a:t>
            </a:r>
            <a:r>
              <a:rPr lang="en-US" dirty="0" err="1"/>
              <a:t>forebyggelsespakker</a:t>
            </a:r>
            <a:endParaRPr lang="en-US" dirty="0"/>
          </a:p>
          <a:p>
            <a:pPr marL="0" indent="0">
              <a:buNone/>
            </a:pPr>
            <a:endParaRPr lang="da-DK"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eaLnBrk="1" hangingPunct="1">
              <a:defRPr/>
            </a:pPr>
            <a:r>
              <a:rPr lang="da-DK" sz="2400" dirty="0" smtClean="0">
                <a:solidFill>
                  <a:srgbClr val="08235D"/>
                </a:solidFill>
                <a:effectLst>
                  <a:outerShdw blurRad="38100" dist="38100" dir="2700000" algn="tl">
                    <a:srgbClr val="C0C0C0"/>
                  </a:outerShdw>
                </a:effectLst>
                <a:latin typeface="Bliss-Medium" charset="0"/>
                <a:ea typeface="ＭＳ Ｐゴシック" pitchFamily="1" charset="-128"/>
              </a:rPr>
              <a:t/>
            </a:r>
            <a:br>
              <a:rPr lang="da-DK" sz="2400" dirty="0" smtClean="0">
                <a:solidFill>
                  <a:srgbClr val="08235D"/>
                </a:solidFill>
                <a:effectLst>
                  <a:outerShdw blurRad="38100" dist="38100" dir="2700000" algn="tl">
                    <a:srgbClr val="C0C0C0"/>
                  </a:outerShdw>
                </a:effectLst>
                <a:latin typeface="Bliss-Medium" charset="0"/>
                <a:ea typeface="ＭＳ Ｐゴシック" pitchFamily="1" charset="-128"/>
              </a:rPr>
            </a:br>
            <a:r>
              <a:rPr lang="da-DK" sz="2400" dirty="0" smtClean="0">
                <a:solidFill>
                  <a:srgbClr val="08235D"/>
                </a:solidFill>
                <a:effectLst>
                  <a:outerShdw blurRad="38100" dist="38100" dir="2700000" algn="tl">
                    <a:srgbClr val="C0C0C0"/>
                  </a:outerShdw>
                </a:effectLst>
                <a:latin typeface="Bliss-Medium" charset="0"/>
                <a:ea typeface="ＭＳ Ｐゴシック" pitchFamily="1" charset="-128"/>
              </a:rPr>
              <a:t/>
            </a:r>
            <a:br>
              <a:rPr lang="da-DK" sz="2400" dirty="0" smtClean="0">
                <a:solidFill>
                  <a:srgbClr val="08235D"/>
                </a:solidFill>
                <a:effectLst>
                  <a:outerShdw blurRad="38100" dist="38100" dir="2700000" algn="tl">
                    <a:srgbClr val="C0C0C0"/>
                  </a:outerShdw>
                </a:effectLst>
                <a:latin typeface="Bliss-Medium" charset="0"/>
                <a:ea typeface="ＭＳ Ｐゴシック" pitchFamily="1" charset="-128"/>
              </a:rPr>
            </a:br>
            <a:r>
              <a:rPr lang="da-DK" sz="2400" dirty="0" smtClean="0">
                <a:solidFill>
                  <a:srgbClr val="08235D"/>
                </a:solidFill>
                <a:effectLst>
                  <a:outerShdw blurRad="38100" dist="38100" dir="2700000" algn="tl">
                    <a:srgbClr val="C0C0C0"/>
                  </a:outerShdw>
                </a:effectLst>
                <a:latin typeface="Bliss-Medium" charset="0"/>
                <a:ea typeface="ＭＳ Ｐゴシック" pitchFamily="1" charset="-128"/>
              </a:rPr>
              <a:t/>
            </a:r>
            <a:br>
              <a:rPr lang="da-DK" sz="2400" dirty="0" smtClean="0">
                <a:solidFill>
                  <a:srgbClr val="08235D"/>
                </a:solidFill>
                <a:effectLst>
                  <a:outerShdw blurRad="38100" dist="38100" dir="2700000" algn="tl">
                    <a:srgbClr val="C0C0C0"/>
                  </a:outerShdw>
                </a:effectLst>
                <a:latin typeface="Bliss-Medium" charset="0"/>
                <a:ea typeface="ＭＳ Ｐゴシック" pitchFamily="1" charset="-128"/>
              </a:rPr>
            </a:br>
            <a:r>
              <a:rPr lang="da-DK" sz="2900" dirty="0" smtClean="0">
                <a:solidFill>
                  <a:srgbClr val="08235D"/>
                </a:solidFill>
                <a:effectLst/>
                <a:ea typeface="ＭＳ Ｐゴシック" pitchFamily="1" charset="-128"/>
              </a:rPr>
              <a:t>Kommunikation og erkendelsesmæssige udgangspunkter</a:t>
            </a:r>
            <a:r>
              <a:rPr lang="da-DK" sz="2900" dirty="0" smtClean="0">
                <a:effectLst>
                  <a:outerShdw blurRad="38100" dist="38100" dir="2700000" algn="tl">
                    <a:srgbClr val="C0C0C0"/>
                  </a:outerShdw>
                </a:effectLst>
                <a:ea typeface="ＭＳ Ｐゴシック" pitchFamily="1" charset="-128"/>
              </a:rPr>
              <a:t/>
            </a:r>
            <a:br>
              <a:rPr lang="da-DK" sz="2900" dirty="0" smtClean="0">
                <a:effectLst>
                  <a:outerShdw blurRad="38100" dist="38100" dir="2700000" algn="tl">
                    <a:srgbClr val="C0C0C0"/>
                  </a:outerShdw>
                </a:effectLst>
                <a:ea typeface="ＭＳ Ｐゴシック" pitchFamily="1" charset="-128"/>
              </a:rPr>
            </a:br>
            <a:r>
              <a:rPr lang="da-DK" sz="2900" dirty="0" smtClean="0">
                <a:solidFill>
                  <a:srgbClr val="08235D"/>
                </a:solidFill>
                <a:effectLst>
                  <a:outerShdw blurRad="38100" dist="38100" dir="2700000" algn="tl">
                    <a:srgbClr val="C0C0C0"/>
                  </a:outerShdw>
                </a:effectLst>
                <a:latin typeface="Bliss-Medium" charset="0"/>
                <a:ea typeface="ＭＳ Ｐゴシック" pitchFamily="1" charset="-128"/>
              </a:rPr>
              <a:t/>
            </a:r>
            <a:br>
              <a:rPr lang="da-DK" sz="2900" dirty="0" smtClean="0">
                <a:solidFill>
                  <a:srgbClr val="08235D"/>
                </a:solidFill>
                <a:effectLst>
                  <a:outerShdw blurRad="38100" dist="38100" dir="2700000" algn="tl">
                    <a:srgbClr val="C0C0C0"/>
                  </a:outerShdw>
                </a:effectLst>
                <a:latin typeface="Bliss-Medium" charset="0"/>
                <a:ea typeface="ＭＳ Ｐゴシック" pitchFamily="1" charset="-128"/>
              </a:rPr>
            </a:br>
            <a:endParaRPr lang="da-DK" sz="2900" dirty="0" smtClean="0">
              <a:effectLst>
                <a:outerShdw blurRad="38100" dist="38100" dir="2700000" algn="tl">
                  <a:srgbClr val="C0C0C0"/>
                </a:outerShdw>
              </a:effectLst>
              <a:latin typeface="Bliss-Medium" charset="0"/>
              <a:ea typeface="ＭＳ Ｐゴシック" pitchFamily="1" charset="-128"/>
            </a:endParaRPr>
          </a:p>
        </p:txBody>
      </p:sp>
      <p:sp>
        <p:nvSpPr>
          <p:cNvPr id="19459" name="Pladsholder til indhold 2"/>
          <p:cNvSpPr>
            <a:spLocks noGrp="1"/>
          </p:cNvSpPr>
          <p:nvPr>
            <p:ph idx="1"/>
          </p:nvPr>
        </p:nvSpPr>
        <p:spPr>
          <a:xfrm>
            <a:off x="457200" y="2204864"/>
            <a:ext cx="8229600" cy="4319761"/>
          </a:xfrm>
        </p:spPr>
        <p:txBody>
          <a:bodyPr/>
          <a:lstStyle/>
          <a:p>
            <a:pPr marL="246063" indent="-246063" eaLnBrk="1" hangingPunct="1">
              <a:buFont typeface="Times" pitchFamily="1" charset="0"/>
              <a:buChar char="•"/>
            </a:pPr>
            <a:endParaRPr lang="da-DK" sz="2200" dirty="0" smtClean="0">
              <a:ea typeface="ＭＳ Ｐゴシック" pitchFamily="34" charset="-128"/>
            </a:endParaRPr>
          </a:p>
          <a:p>
            <a:pPr marL="246063" indent="-246063" eaLnBrk="1" hangingPunct="1">
              <a:buFont typeface="Times" pitchFamily="1" charset="0"/>
              <a:buChar char="•"/>
            </a:pPr>
            <a:r>
              <a:rPr lang="da-DK" sz="2200" dirty="0" smtClean="0">
                <a:ea typeface="ＭＳ Ｐゴシック" pitchFamily="34" charset="-128"/>
              </a:rPr>
              <a:t>Vi forstår verden afhængig af vores konstruktion (faglighed)  </a:t>
            </a:r>
          </a:p>
          <a:p>
            <a:pPr marL="246063" indent="-246063" eaLnBrk="1" hangingPunct="1">
              <a:buFont typeface="Wingdings 2" pitchFamily="18" charset="2"/>
              <a:buNone/>
            </a:pPr>
            <a:endParaRPr lang="da-DK" sz="2200" dirty="0" smtClean="0">
              <a:ea typeface="ＭＳ Ｐゴシック" pitchFamily="34" charset="-128"/>
            </a:endParaRPr>
          </a:p>
          <a:p>
            <a:pPr marL="246063" indent="-246063" eaLnBrk="1" hangingPunct="1">
              <a:buFont typeface="Times" pitchFamily="1" charset="0"/>
              <a:buChar char="•"/>
            </a:pPr>
            <a:r>
              <a:rPr lang="da-DK" sz="2200" dirty="0" smtClean="0">
                <a:ea typeface="ＭＳ Ｐゴシック" pitchFamily="34" charset="-128"/>
              </a:rPr>
              <a:t>Vi konstruerer verden gennem vores sprog og handlinger</a:t>
            </a:r>
          </a:p>
          <a:p>
            <a:pPr marL="246063" indent="-246063" eaLnBrk="1" hangingPunct="1">
              <a:buFont typeface="Wingdings 2" pitchFamily="18" charset="2"/>
              <a:buNone/>
            </a:pPr>
            <a:endParaRPr lang="da-DK" sz="2200" dirty="0" smtClean="0">
              <a:ea typeface="ＭＳ Ｐゴシック" pitchFamily="34" charset="-128"/>
            </a:endParaRPr>
          </a:p>
          <a:p>
            <a:pPr marL="246063" indent="-246063" eaLnBrk="1" hangingPunct="1">
              <a:buFont typeface="Times" pitchFamily="1" charset="0"/>
              <a:buChar char="•"/>
            </a:pPr>
            <a:r>
              <a:rPr lang="da-DK" sz="2200" dirty="0" smtClean="0">
                <a:ea typeface="ＭＳ Ｐゴシック" pitchFamily="34" charset="-128"/>
              </a:rPr>
              <a:t>Vi er en del af et system  </a:t>
            </a:r>
          </a:p>
        </p:txBody>
      </p:sp>
    </p:spTree>
    <p:extLst>
      <p:ext uri="{BB962C8B-B14F-4D97-AF65-F5344CB8AC3E}">
        <p14:creationId xmlns:p14="http://schemas.microsoft.com/office/powerpoint/2010/main" val="32665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Relationel koordinering er relevant ved:</a:t>
            </a:r>
            <a:endParaRPr lang="da-DK" dirty="0"/>
          </a:p>
        </p:txBody>
      </p:sp>
      <p:sp>
        <p:nvSpPr>
          <p:cNvPr id="3" name="Pladsholder til indhold 2"/>
          <p:cNvSpPr>
            <a:spLocks noGrp="1"/>
          </p:cNvSpPr>
          <p:nvPr>
            <p:ph idx="1"/>
          </p:nvPr>
        </p:nvSpPr>
        <p:spPr/>
        <p:txBody>
          <a:bodyPr/>
          <a:lstStyle/>
          <a:p>
            <a:endParaRPr lang="da-DK" dirty="0" smtClean="0"/>
          </a:p>
          <a:p>
            <a:r>
              <a:rPr lang="da-DK" sz="2800" dirty="0" smtClean="0"/>
              <a:t>Høj grad af kompleksitet</a:t>
            </a:r>
          </a:p>
          <a:p>
            <a:endParaRPr lang="da-DK" sz="2800" dirty="0" smtClean="0"/>
          </a:p>
          <a:p>
            <a:r>
              <a:rPr lang="da-DK" sz="2800" dirty="0" smtClean="0"/>
              <a:t>Tidspres, ressourcepres – præcision og kvalitet</a:t>
            </a:r>
          </a:p>
          <a:p>
            <a:endParaRPr lang="da-DK" sz="2800" dirty="0" smtClean="0"/>
          </a:p>
          <a:p>
            <a:r>
              <a:rPr lang="da-DK" sz="2800" dirty="0" smtClean="0"/>
              <a:t>Gensidig afhængighed </a:t>
            </a:r>
            <a:endParaRPr lang="da-DK"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da-DK" dirty="0" smtClean="0"/>
              <a:t>Varde Kommune</a:t>
            </a:r>
            <a:endParaRPr lang="da-DK" dirty="0"/>
          </a:p>
        </p:txBody>
      </p:sp>
      <p:sp>
        <p:nvSpPr>
          <p:cNvPr id="107523" name="Rectangle 3"/>
          <p:cNvSpPr>
            <a:spLocks noGrp="1" noChangeArrowheads="1"/>
          </p:cNvSpPr>
          <p:nvPr>
            <p:ph type="body" idx="1"/>
          </p:nvPr>
        </p:nvSpPr>
        <p:spPr/>
        <p:txBody>
          <a:bodyPr/>
          <a:lstStyle/>
          <a:p>
            <a:r>
              <a:rPr lang="da-DK" dirty="0" smtClean="0"/>
              <a:t>Landkommune med ca. 50.000 indbyggere og ca. 3900 medarbejdere, sammenlagt af fem mindre kommuner</a:t>
            </a:r>
          </a:p>
          <a:p>
            <a:endParaRPr lang="da-DK" dirty="0" smtClean="0"/>
          </a:p>
          <a:p>
            <a:r>
              <a:rPr lang="da-DK" dirty="0" smtClean="0"/>
              <a:t>Udvalgsstruktur</a:t>
            </a:r>
          </a:p>
          <a:p>
            <a:endParaRPr lang="da-DK" dirty="0"/>
          </a:p>
          <a:p>
            <a:r>
              <a:rPr lang="da-DK" dirty="0" smtClean="0"/>
              <a:t>Forvaltningsstruktur fire direktørområder med hver sit ansvarsområde:</a:t>
            </a:r>
          </a:p>
          <a:p>
            <a:pPr lvl="1"/>
            <a:r>
              <a:rPr lang="da-DK" dirty="0" smtClean="0"/>
              <a:t>Kommunaldirektør</a:t>
            </a:r>
          </a:p>
          <a:p>
            <a:pPr lvl="1"/>
            <a:r>
              <a:rPr lang="da-DK" dirty="0" smtClean="0"/>
              <a:t>Plan</a:t>
            </a:r>
            <a:r>
              <a:rPr lang="da-DK" dirty="0"/>
              <a:t>, </a:t>
            </a:r>
            <a:r>
              <a:rPr lang="da-DK" dirty="0" smtClean="0"/>
              <a:t>Miljø, Kultur </a:t>
            </a:r>
            <a:r>
              <a:rPr lang="da-DK" dirty="0"/>
              <a:t>og </a:t>
            </a:r>
            <a:r>
              <a:rPr lang="da-DK" dirty="0" smtClean="0"/>
              <a:t>Teknik</a:t>
            </a:r>
          </a:p>
          <a:p>
            <a:pPr lvl="1"/>
            <a:r>
              <a:rPr lang="da-DK" dirty="0" smtClean="0"/>
              <a:t>Social, Sundhed og Beskæftigelse</a:t>
            </a:r>
          </a:p>
          <a:p>
            <a:pPr lvl="1"/>
            <a:r>
              <a:rPr lang="da-DK" dirty="0" smtClean="0"/>
              <a:t>Børn </a:t>
            </a:r>
            <a:r>
              <a:rPr lang="da-DK" dirty="0"/>
              <a:t>og </a:t>
            </a:r>
            <a:r>
              <a:rPr lang="da-DK" dirty="0" smtClean="0"/>
              <a:t>Unge </a:t>
            </a:r>
            <a:endParaRPr lang="da-DK" dirty="0"/>
          </a:p>
          <a:p>
            <a:pPr lvl="2"/>
            <a:endParaRPr lang="da-DK" dirty="0" smtClean="0"/>
          </a:p>
        </p:txBody>
      </p:sp>
    </p:spTree>
    <p:extLst>
      <p:ext uri="{BB962C8B-B14F-4D97-AF65-F5344CB8AC3E}">
        <p14:creationId xmlns:p14="http://schemas.microsoft.com/office/powerpoint/2010/main" val="140382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
          <p:cNvSpPr>
            <a:spLocks noGrp="1" noChangeArrowheads="1"/>
          </p:cNvSpPr>
          <p:nvPr>
            <p:ph type="title" idx="4294967295"/>
          </p:nvPr>
        </p:nvSpPr>
        <p:spPr>
          <a:xfrm>
            <a:off x="0" y="404813"/>
            <a:ext cx="9144000" cy="989012"/>
          </a:xfrm>
        </p:spPr>
        <p:txBody>
          <a:bodyPr vert="horz" wrap="square" lIns="91440" tIns="45720" rIns="91440" bIns="45720" numCol="1" anchorCtr="0" compatLnSpc="1">
            <a:prstTxWarp prst="textNoShape">
              <a:avLst/>
            </a:prstTxWarp>
          </a:bodyPr>
          <a:lstStyle/>
          <a:p>
            <a:pPr eaLnBrk="1" hangingPunct="1">
              <a:defRPr/>
            </a:pPr>
            <a:r>
              <a:rPr lang="da-DK" dirty="0" smtClean="0">
                <a:solidFill>
                  <a:schemeClr val="tx1"/>
                </a:solidFill>
                <a:ea typeface="ＭＳ Ｐゴシック" pitchFamily="1" charset="-128"/>
              </a:rPr>
              <a:t>Relationer og </a:t>
            </a:r>
            <a:r>
              <a:rPr lang="da-DK" dirty="0" err="1" smtClean="0">
                <a:solidFill>
                  <a:schemeClr val="tx1"/>
                </a:solidFill>
                <a:ea typeface="ＭＳ Ｐゴシック" pitchFamily="1" charset="-128"/>
              </a:rPr>
              <a:t>forbundethed</a:t>
            </a:r>
            <a:endParaRPr lang="da-DK" dirty="0" smtClean="0">
              <a:solidFill>
                <a:schemeClr val="tx1"/>
              </a:solidFill>
              <a:ea typeface="ＭＳ Ｐゴシック" pitchFamily="1" charset="-128"/>
            </a:endParaRPr>
          </a:p>
        </p:txBody>
      </p:sp>
      <p:sp>
        <p:nvSpPr>
          <p:cNvPr id="17411" name="Rectangle 8"/>
          <p:cNvSpPr>
            <a:spLocks noChangeArrowheads="1"/>
          </p:cNvSpPr>
          <p:nvPr/>
        </p:nvSpPr>
        <p:spPr bwMode="auto">
          <a:xfrm>
            <a:off x="5049838" y="925513"/>
            <a:ext cx="3903662"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015" tIns="33508" rIns="67015" bIns="33508"/>
          <a:lstStyle/>
          <a:p>
            <a:pPr marL="228600" indent="-228600" defTabSz="669925">
              <a:spcBef>
                <a:spcPct val="20000"/>
              </a:spcBef>
            </a:pPr>
            <a:endParaRPr lang="da-DK" sz="1500" b="1">
              <a:latin typeface="Bliss-Light" charset="0"/>
            </a:endParaRPr>
          </a:p>
          <a:p>
            <a:pPr marL="228600" indent="-228600" defTabSz="669925">
              <a:spcBef>
                <a:spcPct val="20000"/>
              </a:spcBef>
            </a:pPr>
            <a:endParaRPr lang="da-DK" sz="1700"/>
          </a:p>
          <a:p>
            <a:pPr marL="228600" indent="-228600" defTabSz="669925">
              <a:spcBef>
                <a:spcPct val="20000"/>
              </a:spcBef>
            </a:pPr>
            <a:endParaRPr lang="da-DK" sz="1500">
              <a:latin typeface="Bliss-Light" charset="0"/>
            </a:endParaRPr>
          </a:p>
        </p:txBody>
      </p:sp>
      <p:pic>
        <p:nvPicPr>
          <p:cNvPr id="17412" name="Picture 9" descr="forbundethed                                                   00392695Macintosh HD                   BBA748F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7" y="1170433"/>
            <a:ext cx="5346154" cy="499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543064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Varde Kommune arbejder vi med…</a:t>
            </a:r>
            <a:endParaRPr lang="da-DK" dirty="0"/>
          </a:p>
        </p:txBody>
      </p:sp>
      <p:sp>
        <p:nvSpPr>
          <p:cNvPr id="3" name="Pladsholder til indhold 2"/>
          <p:cNvSpPr>
            <a:spLocks noGrp="1"/>
          </p:cNvSpPr>
          <p:nvPr>
            <p:ph idx="1"/>
          </p:nvPr>
        </p:nvSpPr>
        <p:spPr/>
        <p:txBody>
          <a:bodyPr/>
          <a:lstStyle/>
          <a:p>
            <a:pPr marL="0" indent="0">
              <a:buNone/>
            </a:pPr>
            <a:endParaRPr lang="da-DK" dirty="0" smtClean="0"/>
          </a:p>
          <a:p>
            <a:pPr marL="0" indent="0">
              <a:buNone/>
            </a:pPr>
            <a:r>
              <a:rPr lang="da-DK" dirty="0" smtClean="0"/>
              <a:t>Vilje til samarbejde 			Forpligtende samarbejde</a:t>
            </a:r>
          </a:p>
          <a:p>
            <a:pPr marL="0" indent="0">
              <a:buNone/>
            </a:pPr>
            <a:endParaRPr lang="da-DK" dirty="0"/>
          </a:p>
          <a:p>
            <a:pPr marL="0" indent="0">
              <a:buNone/>
            </a:pPr>
            <a:r>
              <a:rPr lang="da-DK" dirty="0" err="1" smtClean="0"/>
              <a:t>Videndeling</a:t>
            </a:r>
            <a:r>
              <a:rPr lang="da-DK" dirty="0" smtClean="0"/>
              <a:t> tilfældig?			Systematisk </a:t>
            </a:r>
            <a:r>
              <a:rPr lang="da-DK" dirty="0" err="1" smtClean="0"/>
              <a:t>videndeling</a:t>
            </a:r>
            <a:endParaRPr lang="da-DK" dirty="0" smtClean="0"/>
          </a:p>
          <a:p>
            <a:pPr marL="0" indent="0">
              <a:buNone/>
            </a:pPr>
            <a:endParaRPr lang="da-DK" dirty="0"/>
          </a:p>
          <a:p>
            <a:pPr marL="0" indent="0">
              <a:buNone/>
            </a:pPr>
            <a:r>
              <a:rPr lang="da-DK" dirty="0" smtClean="0"/>
              <a:t>Koordinator (person)			Koordination (gruppen)</a:t>
            </a:r>
          </a:p>
          <a:p>
            <a:pPr marL="0" indent="0">
              <a:buNone/>
            </a:pPr>
            <a:endParaRPr lang="da-DK" dirty="0" smtClean="0"/>
          </a:p>
          <a:p>
            <a:pPr marL="0" indent="0">
              <a:buNone/>
            </a:pPr>
            <a:r>
              <a:rPr lang="da-DK" dirty="0" smtClean="0"/>
              <a:t>Silotænkning 				Fælles mål og sammenhæng</a:t>
            </a:r>
            <a:endParaRPr lang="da-DK" dirty="0"/>
          </a:p>
        </p:txBody>
      </p:sp>
      <p:sp>
        <p:nvSpPr>
          <p:cNvPr id="4" name="Højrepil 3"/>
          <p:cNvSpPr/>
          <p:nvPr/>
        </p:nvSpPr>
        <p:spPr>
          <a:xfrm>
            <a:off x="3076008" y="2276872"/>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Højrepil 4"/>
          <p:cNvSpPr/>
          <p:nvPr/>
        </p:nvSpPr>
        <p:spPr>
          <a:xfrm>
            <a:off x="3143240" y="3000372"/>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Højrepil 5"/>
          <p:cNvSpPr/>
          <p:nvPr/>
        </p:nvSpPr>
        <p:spPr>
          <a:xfrm>
            <a:off x="3143240" y="3714752"/>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Højrepil 6"/>
          <p:cNvSpPr/>
          <p:nvPr/>
        </p:nvSpPr>
        <p:spPr>
          <a:xfrm>
            <a:off x="3071802" y="4429132"/>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7699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Samarbejdsseminar sundheds- og ældreområdet</a:t>
            </a:r>
            <a:r>
              <a:rPr lang="da-DK" dirty="0" smtClean="0"/>
              <a:t/>
            </a:r>
            <a:br>
              <a:rPr lang="da-DK" dirty="0" smtClean="0"/>
            </a:br>
            <a:endParaRPr lang="da-DK" dirty="0"/>
          </a:p>
        </p:txBody>
      </p:sp>
      <p:sp>
        <p:nvSpPr>
          <p:cNvPr id="3" name="Pladsholder til indhold 2"/>
          <p:cNvSpPr>
            <a:spLocks noGrp="1"/>
          </p:cNvSpPr>
          <p:nvPr>
            <p:ph idx="1"/>
          </p:nvPr>
        </p:nvSpPr>
        <p:spPr>
          <a:xfrm>
            <a:off x="457200" y="1988840"/>
            <a:ext cx="8229600" cy="4535785"/>
          </a:xfrm>
        </p:spPr>
        <p:txBody>
          <a:bodyPr/>
          <a:lstStyle/>
          <a:p>
            <a:pPr>
              <a:buNone/>
            </a:pPr>
            <a:r>
              <a:rPr lang="da-DK" dirty="0" smtClean="0"/>
              <a:t>Det nære Sundhedsvæsen og relationel koordinering </a:t>
            </a:r>
          </a:p>
          <a:p>
            <a:pPr>
              <a:buNone/>
            </a:pPr>
            <a:endParaRPr lang="da-DK" dirty="0" smtClean="0"/>
          </a:p>
          <a:p>
            <a:endParaRPr lang="da-DK" dirty="0" smtClean="0"/>
          </a:p>
        </p:txBody>
      </p:sp>
      <p:graphicFrame>
        <p:nvGraphicFramePr>
          <p:cNvPr id="4" name="Diagram 3"/>
          <p:cNvGraphicFramePr/>
          <p:nvPr>
            <p:extLst>
              <p:ext uri="{D42A27DB-BD31-4B8C-83A1-F6EECF244321}">
                <p14:modId xmlns:p14="http://schemas.microsoft.com/office/powerpoint/2010/main" val="1834527971"/>
              </p:ext>
            </p:extLst>
          </p:nvPr>
        </p:nvGraphicFramePr>
        <p:xfrm>
          <a:off x="1331640" y="2348880"/>
          <a:ext cx="621635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634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457200" y="692697"/>
            <a:ext cx="8229600" cy="978942"/>
          </a:xfrm>
        </p:spPr>
        <p:txBody>
          <a:bodyPr vert="horz" wrap="square" lIns="91440" tIns="45720" rIns="91440" bIns="45720" numCol="1" anchorCtr="0" compatLnSpc="1">
            <a:prstTxWarp prst="textNoShape">
              <a:avLst/>
            </a:prstTxWarp>
          </a:bodyPr>
          <a:lstStyle/>
          <a:p>
            <a:pPr eaLnBrk="1" hangingPunct="1">
              <a:defRPr/>
            </a:pPr>
            <a:r>
              <a:rPr lang="da-DK" dirty="0" smtClean="0">
                <a:ea typeface="ＭＳ Ｐゴシック" pitchFamily="1" charset="-128"/>
              </a:rPr>
              <a:t>Præ-koordination</a:t>
            </a:r>
          </a:p>
        </p:txBody>
      </p:sp>
      <p:grpSp>
        <p:nvGrpSpPr>
          <p:cNvPr id="21507" name="Grupper 115"/>
          <p:cNvGrpSpPr>
            <a:grpSpLocks/>
          </p:cNvGrpSpPr>
          <p:nvPr/>
        </p:nvGrpSpPr>
        <p:grpSpPr bwMode="auto">
          <a:xfrm>
            <a:off x="1737159" y="1484784"/>
            <a:ext cx="4968552" cy="4968552"/>
            <a:chOff x="2269331" y="1947862"/>
            <a:chExt cx="4343400" cy="4343400"/>
          </a:xfrm>
        </p:grpSpPr>
        <p:sp>
          <p:nvSpPr>
            <p:cNvPr id="21508" name="Oval 17"/>
            <p:cNvSpPr>
              <a:spLocks noChangeArrowheads="1"/>
            </p:cNvSpPr>
            <p:nvPr/>
          </p:nvSpPr>
          <p:spPr bwMode="auto">
            <a:xfrm rot="10800000">
              <a:off x="3183731" y="3090862"/>
              <a:ext cx="2514600" cy="2133600"/>
            </a:xfrm>
            <a:prstGeom prst="ellipse">
              <a:avLst/>
            </a:prstGeom>
            <a:solidFill>
              <a:schemeClr val="bg1"/>
            </a:solidFill>
            <a:ln w="28575">
              <a:solidFill>
                <a:schemeClr val="tx1"/>
              </a:solidFill>
              <a:prstDash val="sysDash"/>
              <a:round/>
              <a:headEnd/>
              <a:tailEnd/>
            </a:ln>
          </p:spPr>
          <p:txBody>
            <a:bodyPr wrap="none" anchor="ctr"/>
            <a:lstStyle/>
            <a:p>
              <a:endParaRPr lang="en-GB"/>
            </a:p>
          </p:txBody>
        </p:sp>
        <p:sp>
          <p:nvSpPr>
            <p:cNvPr id="21509" name="Smilende ansigt 6"/>
            <p:cNvSpPr>
              <a:spLocks noChangeArrowheads="1"/>
            </p:cNvSpPr>
            <p:nvPr/>
          </p:nvSpPr>
          <p:spPr bwMode="auto">
            <a:xfrm>
              <a:off x="4224102" y="3331542"/>
              <a:ext cx="409508" cy="338724"/>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10" name="Smilende ansigt 7"/>
            <p:cNvSpPr>
              <a:spLocks noChangeArrowheads="1"/>
            </p:cNvSpPr>
            <p:nvPr/>
          </p:nvSpPr>
          <p:spPr bwMode="auto">
            <a:xfrm>
              <a:off x="4797412" y="3647030"/>
              <a:ext cx="409508" cy="338724"/>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11" name="Smilende ansigt 8"/>
            <p:cNvSpPr>
              <a:spLocks noChangeArrowheads="1"/>
            </p:cNvSpPr>
            <p:nvPr/>
          </p:nvSpPr>
          <p:spPr bwMode="auto">
            <a:xfrm>
              <a:off x="4879315" y="4254765"/>
              <a:ext cx="409508" cy="338724"/>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9" name="Smilende ansigt 9"/>
            <p:cNvSpPr>
              <a:spLocks noChangeArrowheads="1"/>
            </p:cNvSpPr>
            <p:nvPr/>
          </p:nvSpPr>
          <p:spPr bwMode="auto">
            <a:xfrm>
              <a:off x="3569877" y="3646453"/>
              <a:ext cx="409955" cy="340047"/>
            </a:xfrm>
            <a:prstGeom prst="smileyFace">
              <a:avLst>
                <a:gd name="adj" fmla="val 4653"/>
              </a:avLst>
            </a:prstGeom>
            <a:noFill/>
            <a:ln w="19050">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sp>
          <p:nvSpPr>
            <p:cNvPr id="21513" name="Smilende ansigt 10"/>
            <p:cNvSpPr>
              <a:spLocks noChangeArrowheads="1"/>
            </p:cNvSpPr>
            <p:nvPr/>
          </p:nvSpPr>
          <p:spPr bwMode="auto">
            <a:xfrm>
              <a:off x="3568888" y="4254765"/>
              <a:ext cx="409508" cy="338724"/>
            </a:xfrm>
            <a:prstGeom prst="smileyFace">
              <a:avLst>
                <a:gd name="adj" fmla="val 465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14" name="Smilende ansigt 11"/>
            <p:cNvSpPr>
              <a:spLocks noChangeArrowheads="1"/>
            </p:cNvSpPr>
            <p:nvPr/>
          </p:nvSpPr>
          <p:spPr bwMode="auto">
            <a:xfrm>
              <a:off x="4224102" y="4649128"/>
              <a:ext cx="409508" cy="338724"/>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1515" name="Grupper 54"/>
            <p:cNvGrpSpPr>
              <a:grpSpLocks/>
            </p:cNvGrpSpPr>
            <p:nvPr/>
          </p:nvGrpSpPr>
          <p:grpSpPr bwMode="auto">
            <a:xfrm>
              <a:off x="3945731" y="1947862"/>
              <a:ext cx="990600" cy="838200"/>
              <a:chOff x="3717131" y="2176462"/>
              <a:chExt cx="990600" cy="838200"/>
            </a:xfrm>
          </p:grpSpPr>
          <p:sp>
            <p:nvSpPr>
              <p:cNvPr id="21565" name="Skyformet billedforklaring 50"/>
              <p:cNvSpPr>
                <a:spLocks noChangeArrowheads="1"/>
              </p:cNvSpPr>
              <p:nvPr/>
            </p:nvSpPr>
            <p:spPr bwMode="auto">
              <a:xfrm>
                <a:off x="3717131" y="2176462"/>
                <a:ext cx="990600" cy="838200"/>
              </a:xfrm>
              <a:prstGeom prst="cloudCallout">
                <a:avLst>
                  <a:gd name="adj1" fmla="val 1241"/>
                  <a:gd name="adj2" fmla="val 101727"/>
                </a:avLst>
              </a:pr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1566" name="Grupper 44"/>
              <p:cNvGrpSpPr>
                <a:grpSpLocks/>
              </p:cNvGrpSpPr>
              <p:nvPr/>
            </p:nvGrpSpPr>
            <p:grpSpPr bwMode="auto">
              <a:xfrm>
                <a:off x="3945731" y="2373686"/>
                <a:ext cx="461818" cy="443753"/>
                <a:chOff x="5392738" y="2938463"/>
                <a:chExt cx="1600200" cy="1371600"/>
              </a:xfrm>
            </p:grpSpPr>
            <p:sp>
              <p:nvSpPr>
                <p:cNvPr id="21567" name="Oval 17"/>
                <p:cNvSpPr>
                  <a:spLocks noChangeArrowheads="1"/>
                </p:cNvSpPr>
                <p:nvPr/>
              </p:nvSpPr>
              <p:spPr bwMode="auto">
                <a:xfrm rot="10800000">
                  <a:off x="5392738" y="2938463"/>
                  <a:ext cx="1600200" cy="1371600"/>
                </a:xfrm>
                <a:prstGeom prst="ellipse">
                  <a:avLst/>
                </a:prstGeom>
                <a:solidFill>
                  <a:schemeClr val="bg1"/>
                </a:solidFill>
                <a:ln w="28575">
                  <a:solidFill>
                    <a:srgbClr val="800000"/>
                  </a:solidFill>
                  <a:prstDash val="sysDash"/>
                  <a:round/>
                  <a:headEnd/>
                  <a:tailEnd/>
                </a:ln>
              </p:spPr>
              <p:txBody>
                <a:bodyPr wrap="none" anchor="ctr"/>
                <a:lstStyle/>
                <a:p>
                  <a:endParaRPr lang="en-GB"/>
                </a:p>
              </p:txBody>
            </p:sp>
            <p:sp>
              <p:nvSpPr>
                <p:cNvPr id="21568" name="Smilende ansigt 6"/>
                <p:cNvSpPr>
                  <a:spLocks noChangeArrowheads="1"/>
                </p:cNvSpPr>
                <p:nvPr/>
              </p:nvSpPr>
              <p:spPr bwMode="auto">
                <a:xfrm>
                  <a:off x="6054792" y="3093186"/>
                  <a:ext cx="260596" cy="217751"/>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69" name="Smilende ansigt 7"/>
                <p:cNvSpPr>
                  <a:spLocks noChangeArrowheads="1"/>
                </p:cNvSpPr>
                <p:nvPr/>
              </p:nvSpPr>
              <p:spPr bwMode="auto">
                <a:xfrm>
                  <a:off x="6419626" y="3295999"/>
                  <a:ext cx="260596" cy="217751"/>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70" name="Smilende ansigt 8"/>
                <p:cNvSpPr>
                  <a:spLocks noChangeArrowheads="1"/>
                </p:cNvSpPr>
                <p:nvPr/>
              </p:nvSpPr>
              <p:spPr bwMode="auto">
                <a:xfrm>
                  <a:off x="6471746" y="3686687"/>
                  <a:ext cx="260596" cy="217751"/>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71" name="Smilende ansigt 9"/>
                <p:cNvSpPr>
                  <a:spLocks noChangeArrowheads="1"/>
                </p:cNvSpPr>
                <p:nvPr/>
              </p:nvSpPr>
              <p:spPr bwMode="auto">
                <a:xfrm>
                  <a:off x="5637838" y="3295999"/>
                  <a:ext cx="260596" cy="217751"/>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72" name="Smilende ansigt 10"/>
                <p:cNvSpPr>
                  <a:spLocks noChangeArrowheads="1"/>
                </p:cNvSpPr>
                <p:nvPr/>
              </p:nvSpPr>
              <p:spPr bwMode="auto">
                <a:xfrm>
                  <a:off x="5637838" y="3686687"/>
                  <a:ext cx="260596" cy="217751"/>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73" name="Smilende ansigt 11"/>
                <p:cNvSpPr>
                  <a:spLocks noChangeArrowheads="1"/>
                </p:cNvSpPr>
                <p:nvPr/>
              </p:nvSpPr>
              <p:spPr bwMode="auto">
                <a:xfrm>
                  <a:off x="6054792" y="3940203"/>
                  <a:ext cx="260596" cy="217751"/>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grpSp>
        <p:grpSp>
          <p:nvGrpSpPr>
            <p:cNvPr id="21516" name="Grupper 55"/>
            <p:cNvGrpSpPr>
              <a:grpSpLocks/>
            </p:cNvGrpSpPr>
            <p:nvPr/>
          </p:nvGrpSpPr>
          <p:grpSpPr bwMode="auto">
            <a:xfrm>
              <a:off x="5622131" y="2633662"/>
              <a:ext cx="990600" cy="838200"/>
              <a:chOff x="3717131" y="2176462"/>
              <a:chExt cx="990600" cy="838200"/>
            </a:xfrm>
          </p:grpSpPr>
          <p:sp>
            <p:nvSpPr>
              <p:cNvPr id="21556" name="Skyformet billedforklaring 50"/>
              <p:cNvSpPr>
                <a:spLocks noChangeArrowheads="1"/>
              </p:cNvSpPr>
              <p:nvPr/>
            </p:nvSpPr>
            <p:spPr bwMode="auto">
              <a:xfrm>
                <a:off x="3717131" y="2176462"/>
                <a:ext cx="990600" cy="838200"/>
              </a:xfrm>
              <a:prstGeom prst="cloudCallout">
                <a:avLst>
                  <a:gd name="adj1" fmla="val -70556"/>
                  <a:gd name="adj2" fmla="val 73449"/>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1557" name="Grupper 44"/>
              <p:cNvGrpSpPr>
                <a:grpSpLocks/>
              </p:cNvGrpSpPr>
              <p:nvPr/>
            </p:nvGrpSpPr>
            <p:grpSpPr bwMode="auto">
              <a:xfrm>
                <a:off x="3945731" y="2373686"/>
                <a:ext cx="461818" cy="443753"/>
                <a:chOff x="5392738" y="2938463"/>
                <a:chExt cx="1600200" cy="1371600"/>
              </a:xfrm>
            </p:grpSpPr>
            <p:sp>
              <p:nvSpPr>
                <p:cNvPr id="21558" name="Oval 17"/>
                <p:cNvSpPr>
                  <a:spLocks noChangeArrowheads="1"/>
                </p:cNvSpPr>
                <p:nvPr/>
              </p:nvSpPr>
              <p:spPr bwMode="auto">
                <a:xfrm rot="10800000">
                  <a:off x="5392738" y="2938463"/>
                  <a:ext cx="1600200" cy="1371600"/>
                </a:xfrm>
                <a:prstGeom prst="ellipse">
                  <a:avLst/>
                </a:prstGeom>
                <a:solidFill>
                  <a:schemeClr val="bg1"/>
                </a:solidFill>
                <a:ln w="28575">
                  <a:solidFill>
                    <a:srgbClr val="008000"/>
                  </a:solidFill>
                  <a:prstDash val="sysDash"/>
                  <a:round/>
                  <a:headEnd/>
                  <a:tailEnd/>
                </a:ln>
              </p:spPr>
              <p:txBody>
                <a:bodyPr wrap="none" anchor="ctr"/>
                <a:lstStyle/>
                <a:p>
                  <a:endParaRPr lang="en-GB"/>
                </a:p>
              </p:txBody>
            </p:sp>
            <p:sp>
              <p:nvSpPr>
                <p:cNvPr id="21559" name="Smilende ansigt 6"/>
                <p:cNvSpPr>
                  <a:spLocks noChangeArrowheads="1"/>
                </p:cNvSpPr>
                <p:nvPr/>
              </p:nvSpPr>
              <p:spPr bwMode="auto">
                <a:xfrm>
                  <a:off x="6054792" y="3093186"/>
                  <a:ext cx="260596" cy="217751"/>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60" name="Smilende ansigt 7"/>
                <p:cNvSpPr>
                  <a:spLocks noChangeArrowheads="1"/>
                </p:cNvSpPr>
                <p:nvPr/>
              </p:nvSpPr>
              <p:spPr bwMode="auto">
                <a:xfrm>
                  <a:off x="6419626" y="3295999"/>
                  <a:ext cx="260596" cy="217751"/>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61" name="Smilende ansigt 8"/>
                <p:cNvSpPr>
                  <a:spLocks noChangeArrowheads="1"/>
                </p:cNvSpPr>
                <p:nvPr/>
              </p:nvSpPr>
              <p:spPr bwMode="auto">
                <a:xfrm>
                  <a:off x="6471746" y="3686687"/>
                  <a:ext cx="260596" cy="217751"/>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62" name="Smilende ansigt 9"/>
                <p:cNvSpPr>
                  <a:spLocks noChangeArrowheads="1"/>
                </p:cNvSpPr>
                <p:nvPr/>
              </p:nvSpPr>
              <p:spPr bwMode="auto">
                <a:xfrm>
                  <a:off x="5637838" y="3295999"/>
                  <a:ext cx="260596" cy="217751"/>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63" name="Smilende ansigt 10"/>
                <p:cNvSpPr>
                  <a:spLocks noChangeArrowheads="1"/>
                </p:cNvSpPr>
                <p:nvPr/>
              </p:nvSpPr>
              <p:spPr bwMode="auto">
                <a:xfrm>
                  <a:off x="5637838" y="3686687"/>
                  <a:ext cx="260596" cy="217751"/>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64" name="Smilende ansigt 11"/>
                <p:cNvSpPr>
                  <a:spLocks noChangeArrowheads="1"/>
                </p:cNvSpPr>
                <p:nvPr/>
              </p:nvSpPr>
              <p:spPr bwMode="auto">
                <a:xfrm>
                  <a:off x="6054792" y="3940203"/>
                  <a:ext cx="260596" cy="217751"/>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grpSp>
        <p:grpSp>
          <p:nvGrpSpPr>
            <p:cNvPr id="21517" name="Grupper 65"/>
            <p:cNvGrpSpPr>
              <a:grpSpLocks/>
            </p:cNvGrpSpPr>
            <p:nvPr/>
          </p:nvGrpSpPr>
          <p:grpSpPr bwMode="auto">
            <a:xfrm>
              <a:off x="5622131" y="4691062"/>
              <a:ext cx="990600" cy="838200"/>
              <a:chOff x="3717131" y="2176462"/>
              <a:chExt cx="990600" cy="838200"/>
            </a:xfrm>
          </p:grpSpPr>
          <p:sp>
            <p:nvSpPr>
              <p:cNvPr id="21547" name="Skyformet billedforklaring 50"/>
              <p:cNvSpPr>
                <a:spLocks noChangeArrowheads="1"/>
              </p:cNvSpPr>
              <p:nvPr/>
            </p:nvSpPr>
            <p:spPr bwMode="auto">
              <a:xfrm>
                <a:off x="3717131" y="2176462"/>
                <a:ext cx="990600" cy="838200"/>
              </a:xfrm>
              <a:prstGeom prst="cloudCallout">
                <a:avLst>
                  <a:gd name="adj1" fmla="val -63718"/>
                  <a:gd name="adj2" fmla="val -88144"/>
                </a:avLst>
              </a:pr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1548" name="Grupper 44"/>
              <p:cNvGrpSpPr>
                <a:grpSpLocks/>
              </p:cNvGrpSpPr>
              <p:nvPr/>
            </p:nvGrpSpPr>
            <p:grpSpPr bwMode="auto">
              <a:xfrm>
                <a:off x="3945731" y="2373686"/>
                <a:ext cx="461818" cy="443753"/>
                <a:chOff x="5392738" y="2938463"/>
                <a:chExt cx="1600200" cy="1371600"/>
              </a:xfrm>
            </p:grpSpPr>
            <p:sp>
              <p:nvSpPr>
                <p:cNvPr id="21549" name="Oval 17"/>
                <p:cNvSpPr>
                  <a:spLocks noChangeArrowheads="1"/>
                </p:cNvSpPr>
                <p:nvPr/>
              </p:nvSpPr>
              <p:spPr bwMode="auto">
                <a:xfrm rot="10800000">
                  <a:off x="5392738" y="2938463"/>
                  <a:ext cx="1600200" cy="1371600"/>
                </a:xfrm>
                <a:prstGeom prst="ellipse">
                  <a:avLst/>
                </a:prstGeom>
                <a:solidFill>
                  <a:schemeClr val="bg1"/>
                </a:solidFill>
                <a:ln w="28575">
                  <a:solidFill>
                    <a:srgbClr val="FF6600"/>
                  </a:solidFill>
                  <a:prstDash val="sysDash"/>
                  <a:round/>
                  <a:headEnd/>
                  <a:tailEnd/>
                </a:ln>
              </p:spPr>
              <p:txBody>
                <a:bodyPr wrap="none" anchor="ctr"/>
                <a:lstStyle/>
                <a:p>
                  <a:endParaRPr lang="en-GB"/>
                </a:p>
              </p:txBody>
            </p:sp>
            <p:sp>
              <p:nvSpPr>
                <p:cNvPr id="21550" name="Smilende ansigt 6"/>
                <p:cNvSpPr>
                  <a:spLocks noChangeArrowheads="1"/>
                </p:cNvSpPr>
                <p:nvPr/>
              </p:nvSpPr>
              <p:spPr bwMode="auto">
                <a:xfrm>
                  <a:off x="6054792" y="3093186"/>
                  <a:ext cx="260596" cy="217751"/>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51" name="Smilende ansigt 7"/>
                <p:cNvSpPr>
                  <a:spLocks noChangeArrowheads="1"/>
                </p:cNvSpPr>
                <p:nvPr/>
              </p:nvSpPr>
              <p:spPr bwMode="auto">
                <a:xfrm>
                  <a:off x="6419626" y="3295999"/>
                  <a:ext cx="260596" cy="217751"/>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52" name="Smilende ansigt 8"/>
                <p:cNvSpPr>
                  <a:spLocks noChangeArrowheads="1"/>
                </p:cNvSpPr>
                <p:nvPr/>
              </p:nvSpPr>
              <p:spPr bwMode="auto">
                <a:xfrm>
                  <a:off x="6471746" y="3686687"/>
                  <a:ext cx="260596" cy="217751"/>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53" name="Smilende ansigt 9"/>
                <p:cNvSpPr>
                  <a:spLocks noChangeArrowheads="1"/>
                </p:cNvSpPr>
                <p:nvPr/>
              </p:nvSpPr>
              <p:spPr bwMode="auto">
                <a:xfrm>
                  <a:off x="5637838" y="3295999"/>
                  <a:ext cx="260596" cy="217751"/>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54" name="Smilende ansigt 10"/>
                <p:cNvSpPr>
                  <a:spLocks noChangeArrowheads="1"/>
                </p:cNvSpPr>
                <p:nvPr/>
              </p:nvSpPr>
              <p:spPr bwMode="auto">
                <a:xfrm>
                  <a:off x="5637838" y="3686687"/>
                  <a:ext cx="260596" cy="217751"/>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55" name="Smilende ansigt 11"/>
                <p:cNvSpPr>
                  <a:spLocks noChangeArrowheads="1"/>
                </p:cNvSpPr>
                <p:nvPr/>
              </p:nvSpPr>
              <p:spPr bwMode="auto">
                <a:xfrm>
                  <a:off x="6054792" y="3940203"/>
                  <a:ext cx="260596" cy="217751"/>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grpSp>
        <p:grpSp>
          <p:nvGrpSpPr>
            <p:cNvPr id="21518" name="Grupper 75"/>
            <p:cNvGrpSpPr>
              <a:grpSpLocks/>
            </p:cNvGrpSpPr>
            <p:nvPr/>
          </p:nvGrpSpPr>
          <p:grpSpPr bwMode="auto">
            <a:xfrm>
              <a:off x="3945731" y="5453062"/>
              <a:ext cx="990600" cy="838200"/>
              <a:chOff x="3717131" y="2176462"/>
              <a:chExt cx="990600" cy="838200"/>
            </a:xfrm>
          </p:grpSpPr>
          <p:sp>
            <p:nvSpPr>
              <p:cNvPr id="21538" name="Skyformet billedforklaring 50"/>
              <p:cNvSpPr>
                <a:spLocks noChangeArrowheads="1"/>
              </p:cNvSpPr>
              <p:nvPr/>
            </p:nvSpPr>
            <p:spPr bwMode="auto">
              <a:xfrm>
                <a:off x="3717131" y="2176462"/>
                <a:ext cx="990600" cy="838200"/>
              </a:xfrm>
              <a:prstGeom prst="cloudCallout">
                <a:avLst>
                  <a:gd name="adj1" fmla="val -468"/>
                  <a:gd name="adj2" fmla="val -90162"/>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1539" name="Grupper 44"/>
              <p:cNvGrpSpPr>
                <a:grpSpLocks/>
              </p:cNvGrpSpPr>
              <p:nvPr/>
            </p:nvGrpSpPr>
            <p:grpSpPr bwMode="auto">
              <a:xfrm>
                <a:off x="3945731" y="2373686"/>
                <a:ext cx="461818" cy="443753"/>
                <a:chOff x="5392738" y="2938463"/>
                <a:chExt cx="1600200" cy="1371600"/>
              </a:xfrm>
            </p:grpSpPr>
            <p:sp>
              <p:nvSpPr>
                <p:cNvPr id="21540" name="Oval 17"/>
                <p:cNvSpPr>
                  <a:spLocks noChangeArrowheads="1"/>
                </p:cNvSpPr>
                <p:nvPr/>
              </p:nvSpPr>
              <p:spPr bwMode="auto">
                <a:xfrm rot="10800000">
                  <a:off x="5392738" y="2938463"/>
                  <a:ext cx="1600200" cy="1371600"/>
                </a:xfrm>
                <a:prstGeom prst="ellipse">
                  <a:avLst/>
                </a:prstGeom>
                <a:solidFill>
                  <a:schemeClr val="bg1"/>
                </a:solidFill>
                <a:ln w="28575">
                  <a:solidFill>
                    <a:srgbClr val="0000FF"/>
                  </a:solidFill>
                  <a:prstDash val="sysDash"/>
                  <a:round/>
                  <a:headEnd/>
                  <a:tailEnd/>
                </a:ln>
              </p:spPr>
              <p:txBody>
                <a:bodyPr wrap="none" anchor="ctr"/>
                <a:lstStyle/>
                <a:p>
                  <a:endParaRPr lang="en-GB"/>
                </a:p>
              </p:txBody>
            </p:sp>
            <p:sp>
              <p:nvSpPr>
                <p:cNvPr id="21541" name="Smilende ansigt 6"/>
                <p:cNvSpPr>
                  <a:spLocks noChangeArrowheads="1"/>
                </p:cNvSpPr>
                <p:nvPr/>
              </p:nvSpPr>
              <p:spPr bwMode="auto">
                <a:xfrm>
                  <a:off x="6054792" y="3093186"/>
                  <a:ext cx="260596" cy="217751"/>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42" name="Smilende ansigt 7"/>
                <p:cNvSpPr>
                  <a:spLocks noChangeArrowheads="1"/>
                </p:cNvSpPr>
                <p:nvPr/>
              </p:nvSpPr>
              <p:spPr bwMode="auto">
                <a:xfrm>
                  <a:off x="6419626" y="3295999"/>
                  <a:ext cx="260596" cy="217751"/>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43" name="Smilende ansigt 8"/>
                <p:cNvSpPr>
                  <a:spLocks noChangeArrowheads="1"/>
                </p:cNvSpPr>
                <p:nvPr/>
              </p:nvSpPr>
              <p:spPr bwMode="auto">
                <a:xfrm>
                  <a:off x="6471746" y="3686687"/>
                  <a:ext cx="260596" cy="217751"/>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44" name="Smilende ansigt 9"/>
                <p:cNvSpPr>
                  <a:spLocks noChangeArrowheads="1"/>
                </p:cNvSpPr>
                <p:nvPr/>
              </p:nvSpPr>
              <p:spPr bwMode="auto">
                <a:xfrm>
                  <a:off x="5637838" y="3295999"/>
                  <a:ext cx="260596" cy="217751"/>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45" name="Smilende ansigt 10"/>
                <p:cNvSpPr>
                  <a:spLocks noChangeArrowheads="1"/>
                </p:cNvSpPr>
                <p:nvPr/>
              </p:nvSpPr>
              <p:spPr bwMode="auto">
                <a:xfrm>
                  <a:off x="5637838" y="3686687"/>
                  <a:ext cx="260596" cy="217751"/>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46" name="Smilende ansigt 11"/>
                <p:cNvSpPr>
                  <a:spLocks noChangeArrowheads="1"/>
                </p:cNvSpPr>
                <p:nvPr/>
              </p:nvSpPr>
              <p:spPr bwMode="auto">
                <a:xfrm>
                  <a:off x="6054792" y="3940203"/>
                  <a:ext cx="260596" cy="217751"/>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grpSp>
        <p:grpSp>
          <p:nvGrpSpPr>
            <p:cNvPr id="21519" name="Grupper 95"/>
            <p:cNvGrpSpPr>
              <a:grpSpLocks/>
            </p:cNvGrpSpPr>
            <p:nvPr/>
          </p:nvGrpSpPr>
          <p:grpSpPr bwMode="auto">
            <a:xfrm>
              <a:off x="2269331" y="4691062"/>
              <a:ext cx="990600" cy="838200"/>
              <a:chOff x="3717131" y="2176462"/>
              <a:chExt cx="990600" cy="838200"/>
            </a:xfrm>
          </p:grpSpPr>
          <p:sp>
            <p:nvSpPr>
              <p:cNvPr id="21529" name="Skyformet billedforklaring 50"/>
              <p:cNvSpPr>
                <a:spLocks noChangeArrowheads="1"/>
              </p:cNvSpPr>
              <p:nvPr/>
            </p:nvSpPr>
            <p:spPr bwMode="auto">
              <a:xfrm>
                <a:off x="3717131" y="2176462"/>
                <a:ext cx="990600" cy="838200"/>
              </a:xfrm>
              <a:prstGeom prst="cloudCallout">
                <a:avLst>
                  <a:gd name="adj1" fmla="val 71329"/>
                  <a:gd name="adj2" fmla="val -6592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1530" name="Grupper 44"/>
              <p:cNvGrpSpPr>
                <a:grpSpLocks/>
              </p:cNvGrpSpPr>
              <p:nvPr/>
            </p:nvGrpSpPr>
            <p:grpSpPr bwMode="auto">
              <a:xfrm>
                <a:off x="3945731" y="2373686"/>
                <a:ext cx="461818" cy="443753"/>
                <a:chOff x="5392738" y="2938463"/>
                <a:chExt cx="1600200" cy="1371600"/>
              </a:xfrm>
            </p:grpSpPr>
            <p:sp>
              <p:nvSpPr>
                <p:cNvPr id="21531" name="Oval 17"/>
                <p:cNvSpPr>
                  <a:spLocks noChangeArrowheads="1"/>
                </p:cNvSpPr>
                <p:nvPr/>
              </p:nvSpPr>
              <p:spPr bwMode="auto">
                <a:xfrm rot="10800000">
                  <a:off x="5392738" y="2938463"/>
                  <a:ext cx="1600200" cy="1371600"/>
                </a:xfrm>
                <a:prstGeom prst="ellipse">
                  <a:avLst/>
                </a:prstGeom>
                <a:solidFill>
                  <a:schemeClr val="bg1"/>
                </a:solidFill>
                <a:ln w="28575">
                  <a:solidFill>
                    <a:schemeClr val="tx1"/>
                  </a:solidFill>
                  <a:prstDash val="sysDash"/>
                  <a:round/>
                  <a:headEnd/>
                  <a:tailEnd/>
                </a:ln>
              </p:spPr>
              <p:txBody>
                <a:bodyPr wrap="none" anchor="ctr"/>
                <a:lstStyle/>
                <a:p>
                  <a:endParaRPr lang="en-GB"/>
                </a:p>
              </p:txBody>
            </p:sp>
            <p:sp>
              <p:nvSpPr>
                <p:cNvPr id="21532" name="Smilende ansigt 6"/>
                <p:cNvSpPr>
                  <a:spLocks noChangeArrowheads="1"/>
                </p:cNvSpPr>
                <p:nvPr/>
              </p:nvSpPr>
              <p:spPr bwMode="auto">
                <a:xfrm>
                  <a:off x="6054792" y="3093186"/>
                  <a:ext cx="260596" cy="217751"/>
                </a:xfrm>
                <a:prstGeom prst="smileyFace">
                  <a:avLst>
                    <a:gd name="adj" fmla="val 465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33" name="Smilende ansigt 7"/>
                <p:cNvSpPr>
                  <a:spLocks noChangeArrowheads="1"/>
                </p:cNvSpPr>
                <p:nvPr/>
              </p:nvSpPr>
              <p:spPr bwMode="auto">
                <a:xfrm>
                  <a:off x="6419626" y="3295999"/>
                  <a:ext cx="260596" cy="217751"/>
                </a:xfrm>
                <a:prstGeom prst="smileyFace">
                  <a:avLst>
                    <a:gd name="adj" fmla="val 465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34" name="Smilende ansigt 8"/>
                <p:cNvSpPr>
                  <a:spLocks noChangeArrowheads="1"/>
                </p:cNvSpPr>
                <p:nvPr/>
              </p:nvSpPr>
              <p:spPr bwMode="auto">
                <a:xfrm>
                  <a:off x="6471746" y="3686687"/>
                  <a:ext cx="260596" cy="217751"/>
                </a:xfrm>
                <a:prstGeom prst="smileyFace">
                  <a:avLst>
                    <a:gd name="adj" fmla="val 465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35" name="Smilende ansigt 9"/>
                <p:cNvSpPr>
                  <a:spLocks noChangeArrowheads="1"/>
                </p:cNvSpPr>
                <p:nvPr/>
              </p:nvSpPr>
              <p:spPr bwMode="auto">
                <a:xfrm>
                  <a:off x="5637838" y="3295999"/>
                  <a:ext cx="260596" cy="217751"/>
                </a:xfrm>
                <a:prstGeom prst="smileyFace">
                  <a:avLst>
                    <a:gd name="adj" fmla="val 465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36" name="Smilende ansigt 10"/>
                <p:cNvSpPr>
                  <a:spLocks noChangeArrowheads="1"/>
                </p:cNvSpPr>
                <p:nvPr/>
              </p:nvSpPr>
              <p:spPr bwMode="auto">
                <a:xfrm>
                  <a:off x="5637838" y="3686687"/>
                  <a:ext cx="260596" cy="217751"/>
                </a:xfrm>
                <a:prstGeom prst="smileyFace">
                  <a:avLst>
                    <a:gd name="adj" fmla="val 465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37" name="Smilende ansigt 11"/>
                <p:cNvSpPr>
                  <a:spLocks noChangeArrowheads="1"/>
                </p:cNvSpPr>
                <p:nvPr/>
              </p:nvSpPr>
              <p:spPr bwMode="auto">
                <a:xfrm>
                  <a:off x="6054792" y="3940203"/>
                  <a:ext cx="260596" cy="217751"/>
                </a:xfrm>
                <a:prstGeom prst="smileyFace">
                  <a:avLst>
                    <a:gd name="adj" fmla="val 465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grpSp>
        <p:sp>
          <p:nvSpPr>
            <p:cNvPr id="21520" name="Skyformet billedforklaring 50"/>
            <p:cNvSpPr>
              <a:spLocks noChangeArrowheads="1"/>
            </p:cNvSpPr>
            <p:nvPr/>
          </p:nvSpPr>
          <p:spPr bwMode="auto">
            <a:xfrm>
              <a:off x="2497931" y="2709862"/>
              <a:ext cx="990600" cy="838200"/>
            </a:xfrm>
            <a:prstGeom prst="cloudCallout">
              <a:avLst>
                <a:gd name="adj1" fmla="val 52528"/>
                <a:gd name="adj2" fmla="val 53250"/>
              </a:avLst>
            </a:prstGeom>
            <a:noFill/>
            <a:ln w="9525">
              <a:solidFill>
                <a:srgbClr val="1E4649"/>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1521" name="Grupper 44"/>
            <p:cNvGrpSpPr>
              <a:grpSpLocks/>
            </p:cNvGrpSpPr>
            <p:nvPr/>
          </p:nvGrpSpPr>
          <p:grpSpPr bwMode="auto">
            <a:xfrm>
              <a:off x="2726531" y="2907086"/>
              <a:ext cx="461818" cy="443753"/>
              <a:chOff x="5392738" y="2938463"/>
              <a:chExt cx="1600200" cy="1371600"/>
            </a:xfrm>
          </p:grpSpPr>
          <p:sp>
            <p:nvSpPr>
              <p:cNvPr id="21522" name="Oval 17"/>
              <p:cNvSpPr>
                <a:spLocks noChangeArrowheads="1"/>
              </p:cNvSpPr>
              <p:nvPr/>
            </p:nvSpPr>
            <p:spPr bwMode="auto">
              <a:xfrm rot="10800000">
                <a:off x="5392738" y="2938463"/>
                <a:ext cx="1600200" cy="1371600"/>
              </a:xfrm>
              <a:prstGeom prst="ellipse">
                <a:avLst/>
              </a:prstGeom>
              <a:solidFill>
                <a:schemeClr val="bg1"/>
              </a:solidFill>
              <a:ln w="28575">
                <a:solidFill>
                  <a:srgbClr val="1E4649"/>
                </a:solidFill>
                <a:prstDash val="sysDash"/>
                <a:round/>
                <a:headEnd/>
                <a:tailEnd/>
              </a:ln>
            </p:spPr>
            <p:txBody>
              <a:bodyPr wrap="none" anchor="ctr"/>
              <a:lstStyle/>
              <a:p>
                <a:endParaRPr lang="en-GB"/>
              </a:p>
            </p:txBody>
          </p:sp>
          <p:sp>
            <p:nvSpPr>
              <p:cNvPr id="21523" name="Smilende ansigt 6"/>
              <p:cNvSpPr>
                <a:spLocks noChangeArrowheads="1"/>
              </p:cNvSpPr>
              <p:nvPr/>
            </p:nvSpPr>
            <p:spPr bwMode="auto">
              <a:xfrm>
                <a:off x="6054792" y="3093186"/>
                <a:ext cx="260596" cy="217751"/>
              </a:xfrm>
              <a:prstGeom prst="smileyFace">
                <a:avLst>
                  <a:gd name="adj" fmla="val 4653"/>
                </a:avLst>
              </a:prstGeom>
              <a:noFill/>
              <a:ln w="19050">
                <a:solidFill>
                  <a:srgbClr val="1E4649"/>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24" name="Smilende ansigt 7"/>
              <p:cNvSpPr>
                <a:spLocks noChangeArrowheads="1"/>
              </p:cNvSpPr>
              <p:nvPr/>
            </p:nvSpPr>
            <p:spPr bwMode="auto">
              <a:xfrm>
                <a:off x="6419626" y="3295999"/>
                <a:ext cx="260596" cy="217751"/>
              </a:xfrm>
              <a:prstGeom prst="smileyFace">
                <a:avLst>
                  <a:gd name="adj" fmla="val 4653"/>
                </a:avLst>
              </a:prstGeom>
              <a:noFill/>
              <a:ln w="19050">
                <a:solidFill>
                  <a:srgbClr val="1E4649"/>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25" name="Smilende ansigt 8"/>
              <p:cNvSpPr>
                <a:spLocks noChangeArrowheads="1"/>
              </p:cNvSpPr>
              <p:nvPr/>
            </p:nvSpPr>
            <p:spPr bwMode="auto">
              <a:xfrm>
                <a:off x="6471746" y="3686687"/>
                <a:ext cx="260596" cy="217751"/>
              </a:xfrm>
              <a:prstGeom prst="smileyFace">
                <a:avLst>
                  <a:gd name="adj" fmla="val 4653"/>
                </a:avLst>
              </a:prstGeom>
              <a:noFill/>
              <a:ln w="19050">
                <a:solidFill>
                  <a:srgbClr val="1E4649"/>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26" name="Smilende ansigt 9"/>
              <p:cNvSpPr>
                <a:spLocks noChangeArrowheads="1"/>
              </p:cNvSpPr>
              <p:nvPr/>
            </p:nvSpPr>
            <p:spPr bwMode="auto">
              <a:xfrm>
                <a:off x="5637838" y="3295999"/>
                <a:ext cx="260596" cy="217751"/>
              </a:xfrm>
              <a:prstGeom prst="smileyFace">
                <a:avLst>
                  <a:gd name="adj" fmla="val 4653"/>
                </a:avLst>
              </a:prstGeom>
              <a:noFill/>
              <a:ln w="19050">
                <a:solidFill>
                  <a:srgbClr val="1E4649"/>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27" name="Smilende ansigt 10"/>
              <p:cNvSpPr>
                <a:spLocks noChangeArrowheads="1"/>
              </p:cNvSpPr>
              <p:nvPr/>
            </p:nvSpPr>
            <p:spPr bwMode="auto">
              <a:xfrm>
                <a:off x="5637838" y="3686687"/>
                <a:ext cx="260596" cy="217751"/>
              </a:xfrm>
              <a:prstGeom prst="smileyFace">
                <a:avLst>
                  <a:gd name="adj" fmla="val 4653"/>
                </a:avLst>
              </a:prstGeom>
              <a:noFill/>
              <a:ln w="19050">
                <a:solidFill>
                  <a:srgbClr val="1E4649"/>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1528" name="Smilende ansigt 11"/>
              <p:cNvSpPr>
                <a:spLocks noChangeArrowheads="1"/>
              </p:cNvSpPr>
              <p:nvPr/>
            </p:nvSpPr>
            <p:spPr bwMode="auto">
              <a:xfrm>
                <a:off x="6054792" y="3940203"/>
                <a:ext cx="260596" cy="217751"/>
              </a:xfrm>
              <a:prstGeom prst="smileyFace">
                <a:avLst>
                  <a:gd name="adj" fmla="val 4653"/>
                </a:avLst>
              </a:prstGeom>
              <a:noFill/>
              <a:ln w="19050">
                <a:solidFill>
                  <a:srgbClr val="1E4649"/>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grpSp>
    </p:spTree>
    <p:extLst>
      <p:ext uri="{BB962C8B-B14F-4D97-AF65-F5344CB8AC3E}">
        <p14:creationId xmlns:p14="http://schemas.microsoft.com/office/powerpoint/2010/main" val="3024760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57200" y="692697"/>
            <a:ext cx="8229600" cy="978942"/>
          </a:xfrm>
        </p:spPr>
        <p:txBody>
          <a:bodyPr vert="horz" wrap="square" lIns="91440" tIns="45720" rIns="91440" bIns="45720" numCol="1" anchorCtr="0" compatLnSpc="1">
            <a:prstTxWarp prst="textNoShape">
              <a:avLst/>
            </a:prstTxWarp>
            <a:normAutofit/>
          </a:bodyPr>
          <a:lstStyle/>
          <a:p>
            <a:pPr eaLnBrk="1" hangingPunct="1">
              <a:defRPr/>
            </a:pPr>
            <a:r>
              <a:rPr lang="da-DK" sz="2900" dirty="0" smtClean="0">
                <a:ea typeface="ＭＳ Ｐゴシック" pitchFamily="1" charset="-128"/>
              </a:rPr>
              <a:t>Post-koordination</a:t>
            </a:r>
          </a:p>
        </p:txBody>
      </p:sp>
      <p:grpSp>
        <p:nvGrpSpPr>
          <p:cNvPr id="22531" name="Grupper 154"/>
          <p:cNvGrpSpPr>
            <a:grpSpLocks/>
          </p:cNvGrpSpPr>
          <p:nvPr/>
        </p:nvGrpSpPr>
        <p:grpSpPr bwMode="auto">
          <a:xfrm>
            <a:off x="2089235" y="1452396"/>
            <a:ext cx="5219069" cy="5016847"/>
            <a:chOff x="1431131" y="1109662"/>
            <a:chExt cx="6019800" cy="5486400"/>
          </a:xfrm>
        </p:grpSpPr>
        <p:sp>
          <p:nvSpPr>
            <p:cNvPr id="22532" name="Oval 17"/>
            <p:cNvSpPr>
              <a:spLocks noChangeArrowheads="1"/>
            </p:cNvSpPr>
            <p:nvPr/>
          </p:nvSpPr>
          <p:spPr bwMode="auto">
            <a:xfrm rot="10800000">
              <a:off x="3183731" y="2786062"/>
              <a:ext cx="2514600" cy="2133600"/>
            </a:xfrm>
            <a:prstGeom prst="ellipse">
              <a:avLst/>
            </a:prstGeom>
            <a:solidFill>
              <a:schemeClr val="bg1"/>
            </a:solidFill>
            <a:ln w="28575">
              <a:solidFill>
                <a:schemeClr val="tx1"/>
              </a:solidFill>
              <a:prstDash val="sysDash"/>
              <a:round/>
              <a:headEnd/>
              <a:tailEnd/>
            </a:ln>
          </p:spPr>
          <p:txBody>
            <a:bodyPr wrap="none" anchor="ctr"/>
            <a:lstStyle/>
            <a:p>
              <a:endParaRPr lang="en-GB"/>
            </a:p>
          </p:txBody>
        </p:sp>
        <p:sp>
          <p:nvSpPr>
            <p:cNvPr id="22533" name="Smilende ansigt 6"/>
            <p:cNvSpPr>
              <a:spLocks noChangeArrowheads="1"/>
            </p:cNvSpPr>
            <p:nvPr/>
          </p:nvSpPr>
          <p:spPr bwMode="auto">
            <a:xfrm>
              <a:off x="4224102" y="3026742"/>
              <a:ext cx="409508" cy="338724"/>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34" name="Smilende ansigt 7"/>
            <p:cNvSpPr>
              <a:spLocks noChangeArrowheads="1"/>
            </p:cNvSpPr>
            <p:nvPr/>
          </p:nvSpPr>
          <p:spPr bwMode="auto">
            <a:xfrm>
              <a:off x="4797412" y="3342230"/>
              <a:ext cx="409508" cy="338724"/>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35" name="Smilende ansigt 8"/>
            <p:cNvSpPr>
              <a:spLocks noChangeArrowheads="1"/>
            </p:cNvSpPr>
            <p:nvPr/>
          </p:nvSpPr>
          <p:spPr bwMode="auto">
            <a:xfrm>
              <a:off x="4879315" y="3949965"/>
              <a:ext cx="409508" cy="338724"/>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9" name="Smilende ansigt 9"/>
            <p:cNvSpPr>
              <a:spLocks noChangeArrowheads="1"/>
            </p:cNvSpPr>
            <p:nvPr/>
          </p:nvSpPr>
          <p:spPr bwMode="auto">
            <a:xfrm>
              <a:off x="3569070" y="3342003"/>
              <a:ext cx="409919" cy="340025"/>
            </a:xfrm>
            <a:prstGeom prst="smileyFace">
              <a:avLst>
                <a:gd name="adj" fmla="val 4653"/>
              </a:avLst>
            </a:prstGeom>
            <a:noFill/>
            <a:ln w="19050">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sp>
          <p:nvSpPr>
            <p:cNvPr id="22537" name="Smilende ansigt 10"/>
            <p:cNvSpPr>
              <a:spLocks noChangeArrowheads="1"/>
            </p:cNvSpPr>
            <p:nvPr/>
          </p:nvSpPr>
          <p:spPr bwMode="auto">
            <a:xfrm>
              <a:off x="3568888" y="3949965"/>
              <a:ext cx="409508" cy="338724"/>
            </a:xfrm>
            <a:prstGeom prst="smileyFace">
              <a:avLst>
                <a:gd name="adj" fmla="val 465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38" name="Smilende ansigt 11"/>
            <p:cNvSpPr>
              <a:spLocks noChangeArrowheads="1"/>
            </p:cNvSpPr>
            <p:nvPr/>
          </p:nvSpPr>
          <p:spPr bwMode="auto">
            <a:xfrm>
              <a:off x="4224102" y="4344328"/>
              <a:ext cx="409508" cy="338724"/>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39" name="Skyformet billedforklaring 50"/>
            <p:cNvSpPr>
              <a:spLocks noChangeArrowheads="1"/>
            </p:cNvSpPr>
            <p:nvPr/>
          </p:nvSpPr>
          <p:spPr bwMode="auto">
            <a:xfrm>
              <a:off x="5850731" y="1871662"/>
              <a:ext cx="1600200" cy="1371600"/>
            </a:xfrm>
            <a:prstGeom prst="cloudCallout">
              <a:avLst>
                <a:gd name="adj1" fmla="val -86431"/>
                <a:gd name="adj2" fmla="val 63574"/>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2540" name="Grupper 77"/>
            <p:cNvGrpSpPr>
              <a:grpSpLocks/>
            </p:cNvGrpSpPr>
            <p:nvPr/>
          </p:nvGrpSpPr>
          <p:grpSpPr bwMode="auto">
            <a:xfrm>
              <a:off x="6155531" y="2068886"/>
              <a:ext cx="995218" cy="869576"/>
              <a:chOff x="7285760" y="2830886"/>
              <a:chExt cx="1757218" cy="1555376"/>
            </a:xfrm>
          </p:grpSpPr>
          <p:sp>
            <p:nvSpPr>
              <p:cNvPr id="22586" name="Oval 17"/>
              <p:cNvSpPr>
                <a:spLocks noChangeArrowheads="1"/>
              </p:cNvSpPr>
              <p:nvPr/>
            </p:nvSpPr>
            <p:spPr bwMode="auto">
              <a:xfrm rot="10800000">
                <a:off x="7285760" y="2830886"/>
                <a:ext cx="1757218" cy="1555376"/>
              </a:xfrm>
              <a:prstGeom prst="ellipse">
                <a:avLst/>
              </a:prstGeom>
              <a:solidFill>
                <a:schemeClr val="bg1"/>
              </a:solidFill>
              <a:ln w="28575">
                <a:solidFill>
                  <a:srgbClr val="000000"/>
                </a:solidFill>
                <a:prstDash val="sysDash"/>
                <a:round/>
                <a:headEnd/>
                <a:tailEnd/>
              </a:ln>
            </p:spPr>
            <p:txBody>
              <a:bodyPr wrap="none" anchor="ctr"/>
              <a:lstStyle/>
              <a:p>
                <a:endParaRPr lang="en-GB"/>
              </a:p>
            </p:txBody>
          </p:sp>
          <p:sp>
            <p:nvSpPr>
              <p:cNvPr id="22587" name="Smilende ansigt 6"/>
              <p:cNvSpPr>
                <a:spLocks noChangeArrowheads="1"/>
              </p:cNvSpPr>
              <p:nvPr/>
            </p:nvSpPr>
            <p:spPr bwMode="auto">
              <a:xfrm>
                <a:off x="8020931" y="3006338"/>
                <a:ext cx="286167" cy="246927"/>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88" name="Smilende ansigt 7"/>
              <p:cNvSpPr>
                <a:spLocks noChangeArrowheads="1"/>
              </p:cNvSpPr>
              <p:nvPr/>
            </p:nvSpPr>
            <p:spPr bwMode="auto">
              <a:xfrm>
                <a:off x="8421563" y="3236326"/>
                <a:ext cx="286167" cy="246927"/>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89" name="Smilende ansigt 8"/>
              <p:cNvSpPr>
                <a:spLocks noChangeArrowheads="1"/>
              </p:cNvSpPr>
              <p:nvPr/>
            </p:nvSpPr>
            <p:spPr bwMode="auto">
              <a:xfrm>
                <a:off x="8478798" y="3679364"/>
                <a:ext cx="286167" cy="246927"/>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63" name="Smilende ansigt 9"/>
              <p:cNvSpPr>
                <a:spLocks noChangeArrowheads="1"/>
              </p:cNvSpPr>
              <p:nvPr/>
            </p:nvSpPr>
            <p:spPr bwMode="auto">
              <a:xfrm>
                <a:off x="7563891" y="3236479"/>
                <a:ext cx="287015" cy="246802"/>
              </a:xfrm>
              <a:prstGeom prst="smileyFace">
                <a:avLst>
                  <a:gd name="adj" fmla="val 4653"/>
                </a:avLst>
              </a:prstGeom>
              <a:noFill/>
              <a:ln w="19050">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sp>
            <p:nvSpPr>
              <p:cNvPr id="22591" name="Smilende ansigt 10"/>
              <p:cNvSpPr>
                <a:spLocks noChangeArrowheads="1"/>
              </p:cNvSpPr>
              <p:nvPr/>
            </p:nvSpPr>
            <p:spPr bwMode="auto">
              <a:xfrm>
                <a:off x="7563064" y="3679364"/>
                <a:ext cx="286167" cy="246927"/>
              </a:xfrm>
              <a:prstGeom prst="smileyFace">
                <a:avLst>
                  <a:gd name="adj" fmla="val 4653"/>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92" name="Smilende ansigt 11"/>
              <p:cNvSpPr>
                <a:spLocks noChangeArrowheads="1"/>
              </p:cNvSpPr>
              <p:nvPr/>
            </p:nvSpPr>
            <p:spPr bwMode="auto">
              <a:xfrm>
                <a:off x="8020931" y="3966844"/>
                <a:ext cx="286167" cy="246927"/>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sp>
          <p:nvSpPr>
            <p:cNvPr id="22541" name="Skyformet billedforklaring 50"/>
            <p:cNvSpPr>
              <a:spLocks noChangeArrowheads="1"/>
            </p:cNvSpPr>
            <p:nvPr/>
          </p:nvSpPr>
          <p:spPr bwMode="auto">
            <a:xfrm>
              <a:off x="5850731" y="4081462"/>
              <a:ext cx="1600200" cy="1371600"/>
            </a:xfrm>
            <a:prstGeom prst="cloudCallout">
              <a:avLst>
                <a:gd name="adj1" fmla="val -82199"/>
                <a:gd name="adj2" fmla="val -27769"/>
              </a:avLst>
            </a:pr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2542" name="Grupper 77"/>
            <p:cNvGrpSpPr>
              <a:grpSpLocks/>
            </p:cNvGrpSpPr>
            <p:nvPr/>
          </p:nvGrpSpPr>
          <p:grpSpPr bwMode="auto">
            <a:xfrm>
              <a:off x="6155531" y="4278686"/>
              <a:ext cx="995218" cy="869576"/>
              <a:chOff x="7285760" y="2830886"/>
              <a:chExt cx="1757218" cy="1555376"/>
            </a:xfrm>
          </p:grpSpPr>
          <p:sp>
            <p:nvSpPr>
              <p:cNvPr id="22579" name="Oval 17"/>
              <p:cNvSpPr>
                <a:spLocks noChangeArrowheads="1"/>
              </p:cNvSpPr>
              <p:nvPr/>
            </p:nvSpPr>
            <p:spPr bwMode="auto">
              <a:xfrm rot="10800000">
                <a:off x="7285760" y="2830886"/>
                <a:ext cx="1757218" cy="1555376"/>
              </a:xfrm>
              <a:prstGeom prst="ellipse">
                <a:avLst/>
              </a:prstGeom>
              <a:solidFill>
                <a:schemeClr val="bg1"/>
              </a:solidFill>
              <a:ln w="28575">
                <a:solidFill>
                  <a:srgbClr val="000000"/>
                </a:solidFill>
                <a:prstDash val="sysDash"/>
                <a:round/>
                <a:headEnd/>
                <a:tailEnd/>
              </a:ln>
            </p:spPr>
            <p:txBody>
              <a:bodyPr wrap="none" anchor="ctr"/>
              <a:lstStyle/>
              <a:p>
                <a:endParaRPr lang="en-GB"/>
              </a:p>
            </p:txBody>
          </p:sp>
          <p:sp>
            <p:nvSpPr>
              <p:cNvPr id="22580" name="Smilende ansigt 6"/>
              <p:cNvSpPr>
                <a:spLocks noChangeArrowheads="1"/>
              </p:cNvSpPr>
              <p:nvPr/>
            </p:nvSpPr>
            <p:spPr bwMode="auto">
              <a:xfrm>
                <a:off x="8020931" y="3006338"/>
                <a:ext cx="286167" cy="246927"/>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81" name="Smilende ansigt 7"/>
              <p:cNvSpPr>
                <a:spLocks noChangeArrowheads="1"/>
              </p:cNvSpPr>
              <p:nvPr/>
            </p:nvSpPr>
            <p:spPr bwMode="auto">
              <a:xfrm>
                <a:off x="8421563" y="3236326"/>
                <a:ext cx="286167" cy="246927"/>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82" name="Smilende ansigt 8"/>
              <p:cNvSpPr>
                <a:spLocks noChangeArrowheads="1"/>
              </p:cNvSpPr>
              <p:nvPr/>
            </p:nvSpPr>
            <p:spPr bwMode="auto">
              <a:xfrm>
                <a:off x="8478798" y="3679364"/>
                <a:ext cx="286167" cy="246927"/>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95" name="Smilende ansigt 9"/>
              <p:cNvSpPr>
                <a:spLocks noChangeArrowheads="1"/>
              </p:cNvSpPr>
              <p:nvPr/>
            </p:nvSpPr>
            <p:spPr bwMode="auto">
              <a:xfrm>
                <a:off x="7563891" y="3235665"/>
                <a:ext cx="287015" cy="246802"/>
              </a:xfrm>
              <a:prstGeom prst="smileyFace">
                <a:avLst>
                  <a:gd name="adj" fmla="val 4653"/>
                </a:avLst>
              </a:prstGeom>
              <a:noFill/>
              <a:ln w="19050">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sp>
            <p:nvSpPr>
              <p:cNvPr id="22584" name="Smilende ansigt 10"/>
              <p:cNvSpPr>
                <a:spLocks noChangeArrowheads="1"/>
              </p:cNvSpPr>
              <p:nvPr/>
            </p:nvSpPr>
            <p:spPr bwMode="auto">
              <a:xfrm>
                <a:off x="7563064" y="3679364"/>
                <a:ext cx="286167" cy="246927"/>
              </a:xfrm>
              <a:prstGeom prst="smileyFace">
                <a:avLst>
                  <a:gd name="adj" fmla="val 4653"/>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85" name="Smilende ansigt 11"/>
              <p:cNvSpPr>
                <a:spLocks noChangeArrowheads="1"/>
              </p:cNvSpPr>
              <p:nvPr/>
            </p:nvSpPr>
            <p:spPr bwMode="auto">
              <a:xfrm>
                <a:off x="8020931" y="3966844"/>
                <a:ext cx="286167" cy="246927"/>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sp>
          <p:nvSpPr>
            <p:cNvPr id="22543" name="Skyformet billedforklaring 50"/>
            <p:cNvSpPr>
              <a:spLocks noChangeArrowheads="1"/>
            </p:cNvSpPr>
            <p:nvPr/>
          </p:nvSpPr>
          <p:spPr bwMode="auto">
            <a:xfrm>
              <a:off x="3640931" y="5224462"/>
              <a:ext cx="1600200" cy="1371600"/>
            </a:xfrm>
            <a:prstGeom prst="cloudCallout">
              <a:avLst>
                <a:gd name="adj1" fmla="val -2829"/>
                <a:gd name="adj2" fmla="val -83315"/>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2544" name="Grupper 77"/>
            <p:cNvGrpSpPr>
              <a:grpSpLocks/>
            </p:cNvGrpSpPr>
            <p:nvPr/>
          </p:nvGrpSpPr>
          <p:grpSpPr bwMode="auto">
            <a:xfrm>
              <a:off x="3945731" y="5421686"/>
              <a:ext cx="995218" cy="869576"/>
              <a:chOff x="7285760" y="2830886"/>
              <a:chExt cx="1757218" cy="1555376"/>
            </a:xfrm>
          </p:grpSpPr>
          <p:sp>
            <p:nvSpPr>
              <p:cNvPr id="22572" name="Oval 17"/>
              <p:cNvSpPr>
                <a:spLocks noChangeArrowheads="1"/>
              </p:cNvSpPr>
              <p:nvPr/>
            </p:nvSpPr>
            <p:spPr bwMode="auto">
              <a:xfrm rot="10800000">
                <a:off x="7285760" y="2830886"/>
                <a:ext cx="1757218" cy="1555376"/>
              </a:xfrm>
              <a:prstGeom prst="ellipse">
                <a:avLst/>
              </a:prstGeom>
              <a:solidFill>
                <a:schemeClr val="bg1"/>
              </a:solidFill>
              <a:ln w="28575">
                <a:solidFill>
                  <a:srgbClr val="000000"/>
                </a:solidFill>
                <a:prstDash val="sysDash"/>
                <a:round/>
                <a:headEnd/>
                <a:tailEnd/>
              </a:ln>
            </p:spPr>
            <p:txBody>
              <a:bodyPr wrap="none" anchor="ctr"/>
              <a:lstStyle/>
              <a:p>
                <a:endParaRPr lang="en-GB"/>
              </a:p>
            </p:txBody>
          </p:sp>
          <p:sp>
            <p:nvSpPr>
              <p:cNvPr id="22573" name="Smilende ansigt 6"/>
              <p:cNvSpPr>
                <a:spLocks noChangeArrowheads="1"/>
              </p:cNvSpPr>
              <p:nvPr/>
            </p:nvSpPr>
            <p:spPr bwMode="auto">
              <a:xfrm>
                <a:off x="8020931" y="3006338"/>
                <a:ext cx="286167" cy="246927"/>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74" name="Smilende ansigt 7"/>
              <p:cNvSpPr>
                <a:spLocks noChangeArrowheads="1"/>
              </p:cNvSpPr>
              <p:nvPr/>
            </p:nvSpPr>
            <p:spPr bwMode="auto">
              <a:xfrm>
                <a:off x="8421563" y="3236326"/>
                <a:ext cx="286167" cy="246927"/>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75" name="Smilende ansigt 8"/>
              <p:cNvSpPr>
                <a:spLocks noChangeArrowheads="1"/>
              </p:cNvSpPr>
              <p:nvPr/>
            </p:nvSpPr>
            <p:spPr bwMode="auto">
              <a:xfrm>
                <a:off x="8478798" y="3679364"/>
                <a:ext cx="286167" cy="246927"/>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121" name="Smilende ansigt 9"/>
              <p:cNvSpPr>
                <a:spLocks noChangeArrowheads="1"/>
              </p:cNvSpPr>
              <p:nvPr/>
            </p:nvSpPr>
            <p:spPr bwMode="auto">
              <a:xfrm>
                <a:off x="7562863" y="3236153"/>
                <a:ext cx="287015" cy="246802"/>
              </a:xfrm>
              <a:prstGeom prst="smileyFace">
                <a:avLst>
                  <a:gd name="adj" fmla="val 4653"/>
                </a:avLst>
              </a:prstGeom>
              <a:noFill/>
              <a:ln w="19050">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sp>
            <p:nvSpPr>
              <p:cNvPr id="22577" name="Smilende ansigt 10"/>
              <p:cNvSpPr>
                <a:spLocks noChangeArrowheads="1"/>
              </p:cNvSpPr>
              <p:nvPr/>
            </p:nvSpPr>
            <p:spPr bwMode="auto">
              <a:xfrm>
                <a:off x="7563064" y="3679364"/>
                <a:ext cx="286167" cy="246927"/>
              </a:xfrm>
              <a:prstGeom prst="smileyFace">
                <a:avLst>
                  <a:gd name="adj" fmla="val 4653"/>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78" name="Smilende ansigt 11"/>
              <p:cNvSpPr>
                <a:spLocks noChangeArrowheads="1"/>
              </p:cNvSpPr>
              <p:nvPr/>
            </p:nvSpPr>
            <p:spPr bwMode="auto">
              <a:xfrm>
                <a:off x="8020931" y="3966844"/>
                <a:ext cx="286167" cy="246927"/>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sp>
          <p:nvSpPr>
            <p:cNvPr id="22545" name="Skyformet billedforklaring 50"/>
            <p:cNvSpPr>
              <a:spLocks noChangeArrowheads="1"/>
            </p:cNvSpPr>
            <p:nvPr/>
          </p:nvSpPr>
          <p:spPr bwMode="auto">
            <a:xfrm>
              <a:off x="1431131" y="4081462"/>
              <a:ext cx="1600200" cy="1371600"/>
            </a:xfrm>
            <a:prstGeom prst="cloudCallout">
              <a:avLst>
                <a:gd name="adj1" fmla="val 77597"/>
                <a:gd name="adj2" fmla="val -4011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2546" name="Grupper 77"/>
            <p:cNvGrpSpPr>
              <a:grpSpLocks/>
            </p:cNvGrpSpPr>
            <p:nvPr/>
          </p:nvGrpSpPr>
          <p:grpSpPr bwMode="auto">
            <a:xfrm>
              <a:off x="1735931" y="4278686"/>
              <a:ext cx="995218" cy="869576"/>
              <a:chOff x="7285760" y="2830886"/>
              <a:chExt cx="1757218" cy="1555376"/>
            </a:xfrm>
          </p:grpSpPr>
          <p:sp>
            <p:nvSpPr>
              <p:cNvPr id="22565" name="Oval 17"/>
              <p:cNvSpPr>
                <a:spLocks noChangeArrowheads="1"/>
              </p:cNvSpPr>
              <p:nvPr/>
            </p:nvSpPr>
            <p:spPr bwMode="auto">
              <a:xfrm rot="10800000">
                <a:off x="7285760" y="2830886"/>
                <a:ext cx="1757218" cy="1555376"/>
              </a:xfrm>
              <a:prstGeom prst="ellipse">
                <a:avLst/>
              </a:prstGeom>
              <a:solidFill>
                <a:schemeClr val="bg1"/>
              </a:solidFill>
              <a:ln w="28575">
                <a:solidFill>
                  <a:srgbClr val="000000"/>
                </a:solidFill>
                <a:prstDash val="sysDash"/>
                <a:round/>
                <a:headEnd/>
                <a:tailEnd/>
              </a:ln>
            </p:spPr>
            <p:txBody>
              <a:bodyPr wrap="none" anchor="ctr"/>
              <a:lstStyle/>
              <a:p>
                <a:endParaRPr lang="en-GB"/>
              </a:p>
            </p:txBody>
          </p:sp>
          <p:sp>
            <p:nvSpPr>
              <p:cNvPr id="22566" name="Smilende ansigt 6"/>
              <p:cNvSpPr>
                <a:spLocks noChangeArrowheads="1"/>
              </p:cNvSpPr>
              <p:nvPr/>
            </p:nvSpPr>
            <p:spPr bwMode="auto">
              <a:xfrm>
                <a:off x="8020931" y="3006338"/>
                <a:ext cx="286167" cy="246927"/>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67" name="Smilende ansigt 7"/>
              <p:cNvSpPr>
                <a:spLocks noChangeArrowheads="1"/>
              </p:cNvSpPr>
              <p:nvPr/>
            </p:nvSpPr>
            <p:spPr bwMode="auto">
              <a:xfrm>
                <a:off x="8421563" y="3236326"/>
                <a:ext cx="286167" cy="246927"/>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68" name="Smilende ansigt 8"/>
              <p:cNvSpPr>
                <a:spLocks noChangeArrowheads="1"/>
              </p:cNvSpPr>
              <p:nvPr/>
            </p:nvSpPr>
            <p:spPr bwMode="auto">
              <a:xfrm>
                <a:off x="8478798" y="3679364"/>
                <a:ext cx="286167" cy="246927"/>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131" name="Smilende ansigt 9"/>
              <p:cNvSpPr>
                <a:spLocks noChangeArrowheads="1"/>
              </p:cNvSpPr>
              <p:nvPr/>
            </p:nvSpPr>
            <p:spPr bwMode="auto">
              <a:xfrm>
                <a:off x="7564956" y="3235665"/>
                <a:ext cx="287015" cy="246802"/>
              </a:xfrm>
              <a:prstGeom prst="smileyFace">
                <a:avLst>
                  <a:gd name="adj" fmla="val 4653"/>
                </a:avLst>
              </a:prstGeom>
              <a:noFill/>
              <a:ln w="19050">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sp>
            <p:nvSpPr>
              <p:cNvPr id="22570" name="Smilende ansigt 10"/>
              <p:cNvSpPr>
                <a:spLocks noChangeArrowheads="1"/>
              </p:cNvSpPr>
              <p:nvPr/>
            </p:nvSpPr>
            <p:spPr bwMode="auto">
              <a:xfrm>
                <a:off x="7563064" y="3679364"/>
                <a:ext cx="286167" cy="246927"/>
              </a:xfrm>
              <a:prstGeom prst="smileyFace">
                <a:avLst>
                  <a:gd name="adj" fmla="val 4653"/>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71" name="Smilende ansigt 11"/>
              <p:cNvSpPr>
                <a:spLocks noChangeArrowheads="1"/>
              </p:cNvSpPr>
              <p:nvPr/>
            </p:nvSpPr>
            <p:spPr bwMode="auto">
              <a:xfrm>
                <a:off x="8020931" y="3966844"/>
                <a:ext cx="286167" cy="246927"/>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sp>
          <p:nvSpPr>
            <p:cNvPr id="135" name="Skyformet billedforklaring 50"/>
            <p:cNvSpPr>
              <a:spLocks noChangeArrowheads="1"/>
            </p:cNvSpPr>
            <p:nvPr/>
          </p:nvSpPr>
          <p:spPr bwMode="auto">
            <a:xfrm>
              <a:off x="1583084" y="1947406"/>
              <a:ext cx="1600804" cy="1371601"/>
            </a:xfrm>
            <a:prstGeom prst="cloudCallout">
              <a:avLst>
                <a:gd name="adj1" fmla="val 68075"/>
                <a:gd name="adj2" fmla="val 56168"/>
              </a:avLst>
            </a:prstGeom>
            <a:noFill/>
            <a:ln w="9525">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grpSp>
          <p:nvGrpSpPr>
            <p:cNvPr id="22548" name="Grupper 77"/>
            <p:cNvGrpSpPr>
              <a:grpSpLocks/>
            </p:cNvGrpSpPr>
            <p:nvPr/>
          </p:nvGrpSpPr>
          <p:grpSpPr bwMode="auto">
            <a:xfrm>
              <a:off x="1888331" y="2145086"/>
              <a:ext cx="995218" cy="869576"/>
              <a:chOff x="7285760" y="2830886"/>
              <a:chExt cx="1757218" cy="1555376"/>
            </a:xfrm>
          </p:grpSpPr>
          <p:sp>
            <p:nvSpPr>
              <p:cNvPr id="22558" name="Oval 17"/>
              <p:cNvSpPr>
                <a:spLocks noChangeArrowheads="1"/>
              </p:cNvSpPr>
              <p:nvPr/>
            </p:nvSpPr>
            <p:spPr bwMode="auto">
              <a:xfrm rot="10800000">
                <a:off x="7285760" y="2830886"/>
                <a:ext cx="1757218" cy="1555376"/>
              </a:xfrm>
              <a:prstGeom prst="ellipse">
                <a:avLst/>
              </a:prstGeom>
              <a:solidFill>
                <a:schemeClr val="bg1"/>
              </a:solidFill>
              <a:ln w="28575">
                <a:solidFill>
                  <a:srgbClr val="000000"/>
                </a:solidFill>
                <a:prstDash val="sysDash"/>
                <a:round/>
                <a:headEnd/>
                <a:tailEnd/>
              </a:ln>
            </p:spPr>
            <p:txBody>
              <a:bodyPr wrap="none" anchor="ctr"/>
              <a:lstStyle/>
              <a:p>
                <a:endParaRPr lang="en-GB"/>
              </a:p>
            </p:txBody>
          </p:sp>
          <p:sp>
            <p:nvSpPr>
              <p:cNvPr id="22559" name="Smilende ansigt 6"/>
              <p:cNvSpPr>
                <a:spLocks noChangeArrowheads="1"/>
              </p:cNvSpPr>
              <p:nvPr/>
            </p:nvSpPr>
            <p:spPr bwMode="auto">
              <a:xfrm>
                <a:off x="8020931" y="3006338"/>
                <a:ext cx="286167" cy="246927"/>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60" name="Smilende ansigt 7"/>
              <p:cNvSpPr>
                <a:spLocks noChangeArrowheads="1"/>
              </p:cNvSpPr>
              <p:nvPr/>
            </p:nvSpPr>
            <p:spPr bwMode="auto">
              <a:xfrm>
                <a:off x="8421563" y="3236326"/>
                <a:ext cx="286167" cy="246927"/>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61" name="Smilende ansigt 8"/>
              <p:cNvSpPr>
                <a:spLocks noChangeArrowheads="1"/>
              </p:cNvSpPr>
              <p:nvPr/>
            </p:nvSpPr>
            <p:spPr bwMode="auto">
              <a:xfrm>
                <a:off x="8478798" y="3679364"/>
                <a:ext cx="286167" cy="246927"/>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141" name="Smilende ansigt 9"/>
              <p:cNvSpPr>
                <a:spLocks noChangeArrowheads="1"/>
              </p:cNvSpPr>
              <p:nvPr/>
            </p:nvSpPr>
            <p:spPr bwMode="auto">
              <a:xfrm>
                <a:off x="7564166" y="3235337"/>
                <a:ext cx="287015" cy="246802"/>
              </a:xfrm>
              <a:prstGeom prst="smileyFace">
                <a:avLst>
                  <a:gd name="adj" fmla="val 4653"/>
                </a:avLst>
              </a:prstGeom>
              <a:noFill/>
              <a:ln w="19050">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sp>
            <p:nvSpPr>
              <p:cNvPr id="22563" name="Smilende ansigt 10"/>
              <p:cNvSpPr>
                <a:spLocks noChangeArrowheads="1"/>
              </p:cNvSpPr>
              <p:nvPr/>
            </p:nvSpPr>
            <p:spPr bwMode="auto">
              <a:xfrm>
                <a:off x="7563064" y="3679364"/>
                <a:ext cx="286167" cy="246927"/>
              </a:xfrm>
              <a:prstGeom prst="smileyFace">
                <a:avLst>
                  <a:gd name="adj" fmla="val 4653"/>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64" name="Smilende ansigt 11"/>
              <p:cNvSpPr>
                <a:spLocks noChangeArrowheads="1"/>
              </p:cNvSpPr>
              <p:nvPr/>
            </p:nvSpPr>
            <p:spPr bwMode="auto">
              <a:xfrm>
                <a:off x="8020931" y="3966844"/>
                <a:ext cx="286167" cy="246927"/>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sp>
          <p:nvSpPr>
            <p:cNvPr id="22549" name="Skyformet billedforklaring 50"/>
            <p:cNvSpPr>
              <a:spLocks noChangeArrowheads="1"/>
            </p:cNvSpPr>
            <p:nvPr/>
          </p:nvSpPr>
          <p:spPr bwMode="auto">
            <a:xfrm>
              <a:off x="3640931" y="1109662"/>
              <a:ext cx="1600200" cy="1371600"/>
            </a:xfrm>
            <a:prstGeom prst="cloudCallout">
              <a:avLst>
                <a:gd name="adj1" fmla="val 347"/>
                <a:gd name="adj2" fmla="val 82088"/>
              </a:avLst>
            </a:pr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nvGrpSpPr>
            <p:cNvPr id="22550" name="Grupper 77"/>
            <p:cNvGrpSpPr>
              <a:grpSpLocks/>
            </p:cNvGrpSpPr>
            <p:nvPr/>
          </p:nvGrpSpPr>
          <p:grpSpPr bwMode="auto">
            <a:xfrm>
              <a:off x="3945731" y="1306886"/>
              <a:ext cx="995218" cy="869576"/>
              <a:chOff x="7285760" y="2830886"/>
              <a:chExt cx="1757218" cy="1555376"/>
            </a:xfrm>
          </p:grpSpPr>
          <p:sp>
            <p:nvSpPr>
              <p:cNvPr id="22551" name="Oval 17"/>
              <p:cNvSpPr>
                <a:spLocks noChangeArrowheads="1"/>
              </p:cNvSpPr>
              <p:nvPr/>
            </p:nvSpPr>
            <p:spPr bwMode="auto">
              <a:xfrm rot="10800000">
                <a:off x="7285760" y="2830886"/>
                <a:ext cx="1757218" cy="1555376"/>
              </a:xfrm>
              <a:prstGeom prst="ellipse">
                <a:avLst/>
              </a:prstGeom>
              <a:solidFill>
                <a:schemeClr val="bg1"/>
              </a:solidFill>
              <a:ln w="28575">
                <a:solidFill>
                  <a:srgbClr val="000000"/>
                </a:solidFill>
                <a:prstDash val="sysDash"/>
                <a:round/>
                <a:headEnd/>
                <a:tailEnd/>
              </a:ln>
            </p:spPr>
            <p:txBody>
              <a:bodyPr wrap="none" anchor="ctr"/>
              <a:lstStyle/>
              <a:p>
                <a:endParaRPr lang="en-GB"/>
              </a:p>
            </p:txBody>
          </p:sp>
          <p:sp>
            <p:nvSpPr>
              <p:cNvPr id="22552" name="Smilende ansigt 6"/>
              <p:cNvSpPr>
                <a:spLocks noChangeArrowheads="1"/>
              </p:cNvSpPr>
              <p:nvPr/>
            </p:nvSpPr>
            <p:spPr bwMode="auto">
              <a:xfrm>
                <a:off x="8020931" y="3006338"/>
                <a:ext cx="286167" cy="246927"/>
              </a:xfrm>
              <a:prstGeom prst="smileyFace">
                <a:avLst>
                  <a:gd name="adj" fmla="val 4653"/>
                </a:avLst>
              </a:pr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53" name="Smilende ansigt 7"/>
              <p:cNvSpPr>
                <a:spLocks noChangeArrowheads="1"/>
              </p:cNvSpPr>
              <p:nvPr/>
            </p:nvSpPr>
            <p:spPr bwMode="auto">
              <a:xfrm>
                <a:off x="8421563" y="3236326"/>
                <a:ext cx="286167" cy="246927"/>
              </a:xfrm>
              <a:prstGeom prst="smileyFace">
                <a:avLst>
                  <a:gd name="adj" fmla="val 4653"/>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54" name="Smilende ansigt 8"/>
              <p:cNvSpPr>
                <a:spLocks noChangeArrowheads="1"/>
              </p:cNvSpPr>
              <p:nvPr/>
            </p:nvSpPr>
            <p:spPr bwMode="auto">
              <a:xfrm>
                <a:off x="8478798" y="3679364"/>
                <a:ext cx="286167" cy="246927"/>
              </a:xfrm>
              <a:prstGeom prst="smileyFace">
                <a:avLst>
                  <a:gd name="adj" fmla="val 4653"/>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151" name="Smilende ansigt 9"/>
              <p:cNvSpPr>
                <a:spLocks noChangeArrowheads="1"/>
              </p:cNvSpPr>
              <p:nvPr/>
            </p:nvSpPr>
            <p:spPr bwMode="auto">
              <a:xfrm>
                <a:off x="7562863" y="3236153"/>
                <a:ext cx="287015" cy="246802"/>
              </a:xfrm>
              <a:prstGeom prst="smileyFace">
                <a:avLst>
                  <a:gd name="adj" fmla="val 4653"/>
                </a:avLst>
              </a:prstGeom>
              <a:noFill/>
              <a:ln w="19050">
                <a:solidFill>
                  <a:schemeClr val="accent1">
                    <a:lumMod val="25000"/>
                  </a:schemeClr>
                </a:solidFill>
                <a:round/>
                <a:headEnd/>
                <a:tailEnd/>
              </a:ln>
            </p:spPr>
            <p:txBody>
              <a:bodyPr lIns="98691" tIns="49346" rIns="98691" bIns="49346"/>
              <a:lstStyle/>
              <a:p>
                <a:pPr marL="1624904" indent="-227928" defTabSz="913182" fontAlgn="auto">
                  <a:spcBef>
                    <a:spcPts val="0"/>
                  </a:spcBef>
                  <a:spcAft>
                    <a:spcPts val="0"/>
                  </a:spcAft>
                  <a:defRPr/>
                </a:pPr>
                <a:endParaRPr lang="da-DK">
                  <a:latin typeface="+mn-lt"/>
                  <a:ea typeface="+mn-ea"/>
                </a:endParaRPr>
              </a:p>
            </p:txBody>
          </p:sp>
          <p:sp>
            <p:nvSpPr>
              <p:cNvPr id="22556" name="Smilende ansigt 10"/>
              <p:cNvSpPr>
                <a:spLocks noChangeArrowheads="1"/>
              </p:cNvSpPr>
              <p:nvPr/>
            </p:nvSpPr>
            <p:spPr bwMode="auto">
              <a:xfrm>
                <a:off x="7563064" y="3679364"/>
                <a:ext cx="286167" cy="246927"/>
              </a:xfrm>
              <a:prstGeom prst="smileyFace">
                <a:avLst>
                  <a:gd name="adj" fmla="val 4653"/>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sp>
            <p:nvSpPr>
              <p:cNvPr id="22557" name="Smilende ansigt 11"/>
              <p:cNvSpPr>
                <a:spLocks noChangeArrowheads="1"/>
              </p:cNvSpPr>
              <p:nvPr/>
            </p:nvSpPr>
            <p:spPr bwMode="auto">
              <a:xfrm>
                <a:off x="8020931" y="3966844"/>
                <a:ext cx="286167" cy="246927"/>
              </a:xfrm>
              <a:prstGeom prst="smileyFace">
                <a:avLst>
                  <a:gd name="adj" fmla="val 4653"/>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8691" tIns="49346" rIns="98691" bIns="49346"/>
              <a:lstStyle/>
              <a:p>
                <a:pPr marL="1624013" indent="-227013" defTabSz="912813"/>
                <a:endParaRPr lang="da-DK"/>
              </a:p>
            </p:txBody>
          </p:sp>
        </p:grpSp>
      </p:grpSp>
    </p:spTree>
    <p:extLst>
      <p:ext uri="{BB962C8B-B14F-4D97-AF65-F5344CB8AC3E}">
        <p14:creationId xmlns:p14="http://schemas.microsoft.com/office/powerpoint/2010/main" val="2526404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Jody Hoffer </a:t>
            </a:r>
            <a:r>
              <a:rPr lang="da-DK" dirty="0" err="1" smtClean="0"/>
              <a:t>Gittell</a:t>
            </a:r>
            <a:endParaRPr lang="da-DK" dirty="0"/>
          </a:p>
        </p:txBody>
      </p:sp>
      <p:pic>
        <p:nvPicPr>
          <p:cNvPr id="1026" name="Picture 2" descr="https://fbcdn-sphotos-f-a.akamaihd.net/hphotos-ak-ash3/552646_597057590316675_38310492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628800"/>
            <a:ext cx="6520248" cy="43468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
            <a:off x="5727491" y="3135171"/>
            <a:ext cx="200025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09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Relationel koordinering </a:t>
            </a:r>
            <a:endParaRPr lang="da-DK" sz="2400"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363314529"/>
              </p:ext>
            </p:extLst>
          </p:nvPr>
        </p:nvGraphicFramePr>
        <p:xfrm>
          <a:off x="457200" y="2060575"/>
          <a:ext cx="8229600"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596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Strategisk relationel ledelse</a:t>
            </a:r>
            <a:endParaRPr lang="da-DK" dirty="0"/>
          </a:p>
        </p:txBody>
      </p:sp>
      <p:sp>
        <p:nvSpPr>
          <p:cNvPr id="3" name="Pladsholder til indhold 2"/>
          <p:cNvSpPr>
            <a:spLocks noGrp="1"/>
          </p:cNvSpPr>
          <p:nvPr>
            <p:ph idx="1"/>
          </p:nvPr>
        </p:nvSpPr>
        <p:spPr>
          <a:xfrm>
            <a:off x="500034" y="1714488"/>
            <a:ext cx="8229600" cy="4681537"/>
          </a:xfrm>
        </p:spPr>
        <p:txBody>
          <a:bodyPr/>
          <a:lstStyle/>
          <a:p>
            <a:r>
              <a:rPr lang="da-DK" dirty="0" smtClean="0"/>
              <a:t>Organisatorisk sammenhængskraft  høj kvalitet i relationer og kommunikation – horisontalt og vertikalt</a:t>
            </a:r>
          </a:p>
          <a:p>
            <a:pPr>
              <a:buNone/>
            </a:pPr>
            <a:endParaRPr lang="da-DK" dirty="0" smtClean="0"/>
          </a:p>
          <a:p>
            <a:r>
              <a:rPr lang="da-DK" dirty="0" smtClean="0"/>
              <a:t>Strategisk kompetence: forståelse for vision og strategier og helhedstænkning – og helhedsansvar</a:t>
            </a:r>
          </a:p>
          <a:p>
            <a:endParaRPr lang="da-DK" dirty="0" smtClean="0"/>
          </a:p>
          <a:p>
            <a:r>
              <a:rPr lang="da-DK" dirty="0" smtClean="0"/>
              <a:t>Ansvarlighed og ejerskab: En insisterende involvering i beslutnings- og implementeringsprocesser</a:t>
            </a:r>
          </a:p>
          <a:p>
            <a:endParaRPr lang="da-DK" dirty="0" smtClean="0"/>
          </a:p>
          <a:p>
            <a:endParaRPr lang="da-DK" dirty="0" smtClean="0"/>
          </a:p>
          <a:p>
            <a:pPr>
              <a:buNone/>
            </a:pPr>
            <a:r>
              <a:rPr lang="da-DK" dirty="0" smtClean="0"/>
              <a:t> 	Forandringskapacitet handler om at udvikle evnen til at håndtere</a:t>
            </a:r>
            <a:br>
              <a:rPr lang="da-DK" dirty="0" smtClean="0"/>
            </a:br>
            <a:r>
              <a:rPr lang="da-DK" dirty="0" smtClean="0"/>
              <a:t>forandringer på en kompetent måde </a:t>
            </a:r>
          </a:p>
          <a:p>
            <a:pPr>
              <a:buNone/>
            </a:pPr>
            <a:endParaRPr lang="da-DK" dirty="0" smtClean="0"/>
          </a:p>
          <a:p>
            <a:pPr>
              <a:buNone/>
            </a:pPr>
            <a:r>
              <a:rPr lang="da-DK" dirty="0" smtClean="0"/>
              <a:t>(</a:t>
            </a:r>
            <a:r>
              <a:rPr lang="da-DK" i="1" dirty="0" smtClean="0"/>
              <a:t>Hornstrup og Johnsen 2013</a:t>
            </a:r>
            <a:r>
              <a:rPr lang="da-DK" dirty="0" smtClean="0"/>
              <a:t>)</a:t>
            </a:r>
            <a:endParaRPr lang="da-DK" dirty="0"/>
          </a:p>
        </p:txBody>
      </p:sp>
    </p:spTree>
    <p:extLst>
      <p:ext uri="{BB962C8B-B14F-4D97-AF65-F5344CB8AC3E}">
        <p14:creationId xmlns:p14="http://schemas.microsoft.com/office/powerpoint/2010/main" val="32582745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Varde Kommune…. </a:t>
            </a:r>
            <a:endParaRPr lang="da-DK" dirty="0"/>
          </a:p>
        </p:txBody>
      </p:sp>
      <p:sp>
        <p:nvSpPr>
          <p:cNvPr id="3" name="Pladsholder til indhold 2"/>
          <p:cNvSpPr>
            <a:spLocks noGrp="1"/>
          </p:cNvSpPr>
          <p:nvPr>
            <p:ph idx="1"/>
          </p:nvPr>
        </p:nvSpPr>
        <p:spPr/>
        <p:txBody>
          <a:bodyPr/>
          <a:lstStyle/>
          <a:p>
            <a:endParaRPr lang="da-DK" dirty="0" smtClean="0"/>
          </a:p>
          <a:p>
            <a:endParaRPr lang="da-DK" dirty="0"/>
          </a:p>
          <a:p>
            <a:r>
              <a:rPr lang="da-DK" dirty="0" smtClean="0"/>
              <a:t>…….. er sundhed et middel til at understøtte andre mål, så som læring, sociale kompetencer og flere gode leveår m.m.</a:t>
            </a:r>
          </a:p>
          <a:p>
            <a:endParaRPr lang="da-DK" dirty="0"/>
          </a:p>
          <a:p>
            <a:r>
              <a:rPr lang="da-DK" dirty="0" smtClean="0"/>
              <a:t>…….. synes vi, at </a:t>
            </a:r>
            <a:r>
              <a:rPr lang="da-DK" dirty="0"/>
              <a:t>b</a:t>
            </a:r>
            <a:r>
              <a:rPr lang="da-DK" dirty="0" smtClean="0"/>
              <a:t>orgeren </a:t>
            </a:r>
            <a:r>
              <a:rPr lang="da-DK" dirty="0"/>
              <a:t>skal </a:t>
            </a:r>
            <a:r>
              <a:rPr lang="da-DK" dirty="0" smtClean="0"/>
              <a:t>kunne forlange </a:t>
            </a:r>
            <a:r>
              <a:rPr lang="da-DK" dirty="0"/>
              <a:t>at få offentlige tilbud baseret på </a:t>
            </a:r>
            <a:r>
              <a:rPr lang="da-DK" dirty="0" smtClean="0"/>
              <a:t>helhedsvurderinger </a:t>
            </a:r>
            <a:r>
              <a:rPr lang="da-DK" dirty="0"/>
              <a:t/>
            </a:r>
            <a:br>
              <a:rPr lang="da-DK" dirty="0"/>
            </a:br>
            <a:endParaRPr lang="da-DK" dirty="0" smtClean="0"/>
          </a:p>
          <a:p>
            <a:r>
              <a:rPr lang="da-DK" dirty="0" smtClean="0"/>
              <a:t>…….. </a:t>
            </a:r>
            <a:r>
              <a:rPr lang="da-DK" smtClean="0"/>
              <a:t>ved </a:t>
            </a:r>
            <a:r>
              <a:rPr lang="da-DK" dirty="0" smtClean="0"/>
              <a:t>vi, at det </a:t>
            </a:r>
            <a:r>
              <a:rPr lang="da-DK" dirty="0"/>
              <a:t>kræver </a:t>
            </a:r>
            <a:r>
              <a:rPr lang="da-DK" dirty="0" smtClean="0"/>
              <a:t>samarbejde </a:t>
            </a:r>
            <a:r>
              <a:rPr lang="da-DK" dirty="0"/>
              <a:t>at opnå ambitiøse mål om "Det Gode Liv".</a:t>
            </a:r>
          </a:p>
          <a:p>
            <a:endParaRPr lang="da-DK" dirty="0" smtClean="0"/>
          </a:p>
          <a:p>
            <a:endParaRPr lang="da-DK" dirty="0"/>
          </a:p>
          <a:p>
            <a:endParaRPr lang="da-DK" dirty="0"/>
          </a:p>
        </p:txBody>
      </p:sp>
    </p:spTree>
    <p:extLst>
      <p:ext uri="{BB962C8B-B14F-4D97-AF65-F5344CB8AC3E}">
        <p14:creationId xmlns:p14="http://schemas.microsoft.com/office/powerpoint/2010/main" val="73344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Relationel koordinering og ……….</a:t>
            </a:r>
            <a:endParaRPr lang="da-DK" dirty="0"/>
          </a:p>
        </p:txBody>
      </p:sp>
      <p:sp>
        <p:nvSpPr>
          <p:cNvPr id="3" name="Pladsholder til indhold 2"/>
          <p:cNvSpPr>
            <a:spLocks noGrp="1"/>
          </p:cNvSpPr>
          <p:nvPr>
            <p:ph idx="1"/>
          </p:nvPr>
        </p:nvSpPr>
        <p:spPr/>
        <p:txBody>
          <a:bodyPr/>
          <a:lstStyle/>
          <a:p>
            <a:endParaRPr lang="da-DK" sz="2800" dirty="0" smtClean="0"/>
          </a:p>
          <a:p>
            <a:r>
              <a:rPr lang="da-DK" sz="2800" dirty="0" smtClean="0"/>
              <a:t>Sundhedspolitikken, herunder forebyggelsespakkerne</a:t>
            </a:r>
          </a:p>
          <a:p>
            <a:endParaRPr lang="da-DK" sz="2800" dirty="0"/>
          </a:p>
          <a:p>
            <a:r>
              <a:rPr lang="da-DK" sz="2800" dirty="0" smtClean="0"/>
              <a:t>Det Nære Sundhedsvæsen</a:t>
            </a:r>
          </a:p>
          <a:p>
            <a:endParaRPr lang="da-DK" dirty="0"/>
          </a:p>
          <a:p>
            <a:endParaRPr lang="da-DK" dirty="0" smtClean="0"/>
          </a:p>
          <a:p>
            <a:pPr marL="0" indent="0">
              <a:buNone/>
            </a:pPr>
            <a:endParaRPr lang="da-DK" dirty="0"/>
          </a:p>
        </p:txBody>
      </p:sp>
    </p:spTree>
    <p:extLst>
      <p:ext uri="{BB962C8B-B14F-4D97-AF65-F5344CB8AC3E}">
        <p14:creationId xmlns:p14="http://schemas.microsoft.com/office/powerpoint/2010/main" val="2366474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frundet rektangel 25"/>
          <p:cNvSpPr/>
          <p:nvPr/>
        </p:nvSpPr>
        <p:spPr>
          <a:xfrm>
            <a:off x="6516216" y="1700808"/>
            <a:ext cx="2304256" cy="41764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solidFill>
                <a:srgbClr val="FFFFFF"/>
              </a:solidFill>
            </a:endParaRPr>
          </a:p>
        </p:txBody>
      </p:sp>
      <p:sp>
        <p:nvSpPr>
          <p:cNvPr id="25" name="Afrundet rektangel 24"/>
          <p:cNvSpPr/>
          <p:nvPr/>
        </p:nvSpPr>
        <p:spPr>
          <a:xfrm>
            <a:off x="3275856" y="1700808"/>
            <a:ext cx="2592288" cy="41764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solidFill>
                <a:srgbClr val="FFFFFF"/>
              </a:solidFill>
            </a:endParaRPr>
          </a:p>
        </p:txBody>
      </p:sp>
      <p:sp>
        <p:nvSpPr>
          <p:cNvPr id="2" name="Afrundet rektangel 1"/>
          <p:cNvSpPr/>
          <p:nvPr/>
        </p:nvSpPr>
        <p:spPr>
          <a:xfrm>
            <a:off x="323528" y="1700808"/>
            <a:ext cx="2556283" cy="41764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solidFill>
                <a:srgbClr val="FFFFFF"/>
              </a:solidFill>
            </a:endParaRPr>
          </a:p>
        </p:txBody>
      </p:sp>
      <p:sp>
        <p:nvSpPr>
          <p:cNvPr id="4" name="Titel 3"/>
          <p:cNvSpPr>
            <a:spLocks noGrp="1"/>
          </p:cNvSpPr>
          <p:nvPr>
            <p:ph type="title"/>
          </p:nvPr>
        </p:nvSpPr>
        <p:spPr/>
        <p:txBody>
          <a:bodyPr/>
          <a:lstStyle/>
          <a:p>
            <a:r>
              <a:rPr lang="da-DK" b="1" dirty="0" smtClean="0"/>
              <a:t>Forebyggelsespakker og processen</a:t>
            </a:r>
            <a:endParaRPr lang="da-DK" b="1" dirty="0"/>
          </a:p>
        </p:txBody>
      </p:sp>
      <p:sp>
        <p:nvSpPr>
          <p:cNvPr id="7" name="Pladsholder til tekst 6"/>
          <p:cNvSpPr>
            <a:spLocks noGrp="1"/>
          </p:cNvSpPr>
          <p:nvPr>
            <p:ph type="body" idx="1"/>
          </p:nvPr>
        </p:nvSpPr>
        <p:spPr>
          <a:xfrm>
            <a:off x="308696" y="1535113"/>
            <a:ext cx="2571115" cy="669751"/>
          </a:xfrm>
        </p:spPr>
        <p:txBody>
          <a:bodyPr/>
          <a:lstStyle/>
          <a:p>
            <a:pPr algn="ctr"/>
            <a:r>
              <a:rPr lang="da-DK" sz="2000" dirty="0" smtClean="0">
                <a:solidFill>
                  <a:schemeClr val="accent6"/>
                </a:solidFill>
              </a:rPr>
              <a:t>Institutioner</a:t>
            </a:r>
            <a:endParaRPr lang="da-DK" sz="2000" dirty="0">
              <a:solidFill>
                <a:schemeClr val="accent6"/>
              </a:solidFill>
            </a:endParaRPr>
          </a:p>
        </p:txBody>
      </p:sp>
      <p:sp>
        <p:nvSpPr>
          <p:cNvPr id="8" name="Pladsholder til tekst 7"/>
          <p:cNvSpPr>
            <a:spLocks noGrp="1"/>
          </p:cNvSpPr>
          <p:nvPr>
            <p:ph type="body" sz="quarter" idx="3"/>
          </p:nvPr>
        </p:nvSpPr>
        <p:spPr>
          <a:xfrm>
            <a:off x="6516216" y="1535113"/>
            <a:ext cx="2304256" cy="669752"/>
          </a:xfrm>
        </p:spPr>
        <p:txBody>
          <a:bodyPr/>
          <a:lstStyle/>
          <a:p>
            <a:pPr algn="ctr"/>
            <a:r>
              <a:rPr lang="da-DK" sz="2000" dirty="0" smtClean="0">
                <a:solidFill>
                  <a:schemeClr val="accent6"/>
                </a:solidFill>
              </a:rPr>
              <a:t>Politisk</a:t>
            </a:r>
            <a:endParaRPr lang="da-DK" sz="2000" dirty="0">
              <a:solidFill>
                <a:schemeClr val="accent6"/>
              </a:solidFill>
            </a:endParaRPr>
          </a:p>
        </p:txBody>
      </p:sp>
      <p:sp>
        <p:nvSpPr>
          <p:cNvPr id="10" name="Pladsholder til tekst 7"/>
          <p:cNvSpPr txBox="1">
            <a:spLocks/>
          </p:cNvSpPr>
          <p:nvPr/>
        </p:nvSpPr>
        <p:spPr bwMode="auto">
          <a:xfrm>
            <a:off x="3275856" y="1484784"/>
            <a:ext cx="259228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Wingdings" pitchFamily="2" charset="2"/>
              <a:buNone/>
              <a:defRPr sz="2400" b="1">
                <a:solidFill>
                  <a:schemeClr val="tx1"/>
                </a:solidFill>
                <a:latin typeface="+mn-lt"/>
                <a:ea typeface="+mn-ea"/>
                <a:cs typeface="+mn-cs"/>
              </a:defRPr>
            </a:lvl1pPr>
            <a:lvl2pPr marL="457200" indent="0" algn="l" rtl="0" fontAlgn="base">
              <a:spcBef>
                <a:spcPct val="20000"/>
              </a:spcBef>
              <a:spcAft>
                <a:spcPct val="0"/>
              </a:spcAft>
              <a:buFont typeface="Wingdings" pitchFamily="2" charset="2"/>
              <a:buNone/>
              <a:defRPr sz="2000" b="1">
                <a:solidFill>
                  <a:schemeClr val="tx1"/>
                </a:solidFill>
                <a:latin typeface="+mn-lt"/>
              </a:defRPr>
            </a:lvl2pPr>
            <a:lvl3pPr marL="914400" indent="0" algn="l" rtl="0" fontAlgn="base">
              <a:spcBef>
                <a:spcPct val="20000"/>
              </a:spcBef>
              <a:spcAft>
                <a:spcPct val="0"/>
              </a:spcAft>
              <a:buNone/>
              <a:defRPr sz="1800" b="1">
                <a:solidFill>
                  <a:schemeClr val="tx1"/>
                </a:solidFill>
                <a:latin typeface="+mn-lt"/>
              </a:defRPr>
            </a:lvl3pPr>
            <a:lvl4pPr marL="1371600" indent="0" algn="l" rtl="0" fontAlgn="base">
              <a:spcBef>
                <a:spcPct val="20000"/>
              </a:spcBef>
              <a:spcAft>
                <a:spcPct val="0"/>
              </a:spcAft>
              <a:buFont typeface="Symbol" pitchFamily="18" charset="2"/>
              <a:buNone/>
              <a:defRPr sz="1600" b="1">
                <a:solidFill>
                  <a:schemeClr val="tx1"/>
                </a:solidFill>
                <a:latin typeface="+mn-lt"/>
              </a:defRPr>
            </a:lvl4pPr>
            <a:lvl5pPr marL="1828800" indent="0" algn="l" rtl="0" fontAlgn="base">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algn="ctr"/>
            <a:r>
              <a:rPr lang="da-DK" sz="2000" dirty="0" smtClean="0">
                <a:solidFill>
                  <a:srgbClr val="2D2D8A"/>
                </a:solidFill>
              </a:rPr>
              <a:t>Sundhedsteamet</a:t>
            </a:r>
            <a:endParaRPr lang="da-DK" sz="2000" dirty="0">
              <a:solidFill>
                <a:srgbClr val="2D2D8A"/>
              </a:solidFill>
            </a:endParaRPr>
          </a:p>
        </p:txBody>
      </p:sp>
      <p:sp>
        <p:nvSpPr>
          <p:cNvPr id="11" name="Pladsholder til indhold 8"/>
          <p:cNvSpPr txBox="1">
            <a:spLocks/>
          </p:cNvSpPr>
          <p:nvPr/>
        </p:nvSpPr>
        <p:spPr bwMode="auto">
          <a:xfrm flipV="1">
            <a:off x="2483768" y="7073403"/>
            <a:ext cx="20265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ú"/>
              <a:defRPr sz="20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Font typeface="Symbol" pitchFamily="18" charset="2"/>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endParaRPr lang="da-DK" dirty="0">
              <a:solidFill>
                <a:srgbClr val="000000"/>
              </a:solidFill>
            </a:endParaRPr>
          </a:p>
        </p:txBody>
      </p:sp>
      <p:sp>
        <p:nvSpPr>
          <p:cNvPr id="14" name="Afrundet rektangel 13"/>
          <p:cNvSpPr/>
          <p:nvPr/>
        </p:nvSpPr>
        <p:spPr>
          <a:xfrm>
            <a:off x="1331640" y="2330028"/>
            <a:ext cx="34563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solidFill>
                  <a:srgbClr val="000000"/>
                </a:solidFill>
              </a:rPr>
              <a:t>Systematisk kortlægning forankret i sundhedsteamet </a:t>
            </a:r>
            <a:endParaRPr lang="da-DK" sz="2000" dirty="0">
              <a:solidFill>
                <a:srgbClr val="000000"/>
              </a:solidFill>
            </a:endParaRPr>
          </a:p>
        </p:txBody>
      </p:sp>
      <p:sp>
        <p:nvSpPr>
          <p:cNvPr id="15" name="Afrundet rektangel 14"/>
          <p:cNvSpPr/>
          <p:nvPr/>
        </p:nvSpPr>
        <p:spPr>
          <a:xfrm>
            <a:off x="6660232" y="3861048"/>
            <a:ext cx="2016223" cy="937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solidFill>
                  <a:srgbClr val="000000"/>
                </a:solidFill>
              </a:rPr>
              <a:t>Prioritering og vægtning</a:t>
            </a:r>
            <a:endParaRPr lang="da-DK" sz="2000" dirty="0">
              <a:solidFill>
                <a:srgbClr val="000000"/>
              </a:solidFill>
            </a:endParaRPr>
          </a:p>
        </p:txBody>
      </p:sp>
      <p:sp>
        <p:nvSpPr>
          <p:cNvPr id="17" name="Afrundet rektangel 16"/>
          <p:cNvSpPr/>
          <p:nvPr/>
        </p:nvSpPr>
        <p:spPr>
          <a:xfrm>
            <a:off x="6653906" y="2448929"/>
            <a:ext cx="2016223"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solidFill>
                  <a:srgbClr val="000000"/>
                </a:solidFill>
              </a:rPr>
              <a:t>Sundhedspolitik</a:t>
            </a:r>
            <a:endParaRPr lang="da-DK" sz="2000" dirty="0">
              <a:solidFill>
                <a:srgbClr val="000000"/>
              </a:solidFill>
            </a:endParaRPr>
          </a:p>
        </p:txBody>
      </p:sp>
      <p:sp>
        <p:nvSpPr>
          <p:cNvPr id="18" name="Afrundet rektangel 17"/>
          <p:cNvSpPr/>
          <p:nvPr/>
        </p:nvSpPr>
        <p:spPr>
          <a:xfrm>
            <a:off x="3419872" y="4772574"/>
            <a:ext cx="216225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solidFill>
                  <a:srgbClr val="000000"/>
                </a:solidFill>
              </a:rPr>
              <a:t>Strategier</a:t>
            </a:r>
            <a:endParaRPr lang="da-DK" sz="2000" dirty="0">
              <a:solidFill>
                <a:srgbClr val="000000"/>
              </a:solidFill>
            </a:endParaRPr>
          </a:p>
        </p:txBody>
      </p:sp>
      <p:sp>
        <p:nvSpPr>
          <p:cNvPr id="19" name="Afrundet rektangel 18"/>
          <p:cNvSpPr/>
          <p:nvPr/>
        </p:nvSpPr>
        <p:spPr>
          <a:xfrm>
            <a:off x="467544" y="4798851"/>
            <a:ext cx="22322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solidFill>
                  <a:srgbClr val="000000"/>
                </a:solidFill>
              </a:rPr>
              <a:t>Handleplaner og implementering</a:t>
            </a:r>
            <a:endParaRPr lang="da-DK" sz="2000" dirty="0">
              <a:solidFill>
                <a:srgbClr val="000000"/>
              </a:solidFill>
            </a:endParaRPr>
          </a:p>
        </p:txBody>
      </p:sp>
      <p:sp>
        <p:nvSpPr>
          <p:cNvPr id="20" name="Højrepil 19"/>
          <p:cNvSpPr/>
          <p:nvPr/>
        </p:nvSpPr>
        <p:spPr>
          <a:xfrm>
            <a:off x="4788024" y="2764389"/>
            <a:ext cx="1872208" cy="16116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solidFill>
                <a:srgbClr val="FFFFFF"/>
              </a:solidFill>
            </a:endParaRPr>
          </a:p>
        </p:txBody>
      </p:sp>
      <p:sp>
        <p:nvSpPr>
          <p:cNvPr id="21" name="Højrepil 20"/>
          <p:cNvSpPr/>
          <p:nvPr/>
        </p:nvSpPr>
        <p:spPr>
          <a:xfrm rot="10800000">
            <a:off x="2699792" y="5168618"/>
            <a:ext cx="720080" cy="1611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solidFill>
                <a:srgbClr val="FFFFFF"/>
              </a:solidFill>
            </a:endParaRPr>
          </a:p>
        </p:txBody>
      </p:sp>
      <p:sp>
        <p:nvSpPr>
          <p:cNvPr id="22" name="Højrepil 21"/>
          <p:cNvSpPr/>
          <p:nvPr/>
        </p:nvSpPr>
        <p:spPr>
          <a:xfrm rot="9447532">
            <a:off x="5582314" y="4834295"/>
            <a:ext cx="1095981" cy="15650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solidFill>
                <a:srgbClr val="FFFFFF"/>
              </a:solidFill>
            </a:endParaRPr>
          </a:p>
        </p:txBody>
      </p:sp>
      <p:sp>
        <p:nvSpPr>
          <p:cNvPr id="23" name="Højrepil 22"/>
          <p:cNvSpPr/>
          <p:nvPr/>
        </p:nvSpPr>
        <p:spPr>
          <a:xfrm rot="5400000">
            <a:off x="7358329" y="3484737"/>
            <a:ext cx="620029" cy="16117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solidFill>
                <a:srgbClr val="FFFFFF"/>
              </a:solidFill>
            </a:endParaRPr>
          </a:p>
        </p:txBody>
      </p:sp>
      <p:sp>
        <p:nvSpPr>
          <p:cNvPr id="24" name="Højrepil 23"/>
          <p:cNvSpPr/>
          <p:nvPr/>
        </p:nvSpPr>
        <p:spPr>
          <a:xfrm rot="1568907">
            <a:off x="4424286" y="3625844"/>
            <a:ext cx="2315672" cy="1472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solidFill>
                <a:srgbClr val="FFFFFF"/>
              </a:solidFill>
            </a:endParaRPr>
          </a:p>
        </p:txBody>
      </p:sp>
      <p:sp>
        <p:nvSpPr>
          <p:cNvPr id="3" name="Ellipse 2"/>
          <p:cNvSpPr/>
          <p:nvPr/>
        </p:nvSpPr>
        <p:spPr>
          <a:xfrm>
            <a:off x="4844007" y="2995869"/>
            <a:ext cx="1512167" cy="1349223"/>
          </a:xfrm>
          <a:prstGeom prst="ellipse">
            <a:avLst/>
          </a:prstGeom>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da-DK" sz="1600" b="1" dirty="0" smtClean="0">
                <a:solidFill>
                  <a:srgbClr val="2D2D8A"/>
                </a:solidFill>
              </a:rPr>
              <a:t>Program-styre-gruppe</a:t>
            </a:r>
            <a:endParaRPr lang="da-DK" sz="1600" b="1" dirty="0">
              <a:solidFill>
                <a:srgbClr val="2D2D8A"/>
              </a:solidFill>
            </a:endParaRPr>
          </a:p>
        </p:txBody>
      </p:sp>
    </p:spTree>
    <p:extLst>
      <p:ext uri="{BB962C8B-B14F-4D97-AF65-F5344CB8AC3E}">
        <p14:creationId xmlns:p14="http://schemas.microsoft.com/office/powerpoint/2010/main" val="3468926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1427995" y="2132856"/>
            <a:ext cx="6276975" cy="3361690"/>
            <a:chOff x="0" y="0"/>
            <a:chExt cx="6276975" cy="3361690"/>
          </a:xfrm>
        </p:grpSpPr>
        <p:grpSp>
          <p:nvGrpSpPr>
            <p:cNvPr id="8" name="Group 24"/>
            <p:cNvGrpSpPr>
              <a:grpSpLocks/>
            </p:cNvGrpSpPr>
            <p:nvPr/>
          </p:nvGrpSpPr>
          <p:grpSpPr bwMode="auto">
            <a:xfrm>
              <a:off x="0" y="590550"/>
              <a:ext cx="6276975" cy="2771140"/>
              <a:chOff x="1121" y="1186"/>
              <a:chExt cx="9885" cy="4364"/>
            </a:xfrm>
          </p:grpSpPr>
          <p:sp>
            <p:nvSpPr>
              <p:cNvPr id="10" name="Afrundet rektangel 9"/>
              <p:cNvSpPr>
                <a:spLocks noChangeArrowheads="1"/>
              </p:cNvSpPr>
              <p:nvPr/>
            </p:nvSpPr>
            <p:spPr bwMode="auto">
              <a:xfrm>
                <a:off x="1151" y="1186"/>
                <a:ext cx="1890" cy="795"/>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72000" tIns="45720" rIns="91440" bIns="45720" anchor="ctr" anchorCtr="0" upright="1">
                <a:noAutofit/>
              </a:bodyPr>
              <a:lstStyle/>
              <a:p>
                <a:pPr algn="ctr">
                  <a:lnSpc>
                    <a:spcPct val="115000"/>
                  </a:lnSpc>
                  <a:spcAft>
                    <a:spcPts val="0"/>
                  </a:spcAft>
                </a:pPr>
                <a:r>
                  <a:rPr lang="da-DK" sz="1100">
                    <a:effectLst/>
                    <a:latin typeface="Calibri"/>
                    <a:ea typeface="Calibri"/>
                    <a:cs typeface="Arial"/>
                  </a:rPr>
                  <a:t>Arbejdsmarked og integration</a:t>
                </a:r>
              </a:p>
            </p:txBody>
          </p:sp>
          <p:sp>
            <p:nvSpPr>
              <p:cNvPr id="11" name="Afrundet rektangel 10"/>
              <p:cNvSpPr>
                <a:spLocks noChangeArrowheads="1"/>
              </p:cNvSpPr>
              <p:nvPr/>
            </p:nvSpPr>
            <p:spPr bwMode="auto">
              <a:xfrm>
                <a:off x="3161" y="1186"/>
                <a:ext cx="1890" cy="795"/>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0"/>
                  </a:spcAft>
                </a:pPr>
                <a:endParaRPr lang="da-DK" sz="1100" dirty="0" smtClean="0">
                  <a:effectLst/>
                  <a:latin typeface="Calibri"/>
                  <a:ea typeface="Calibri"/>
                  <a:cs typeface="Arial"/>
                </a:endParaRPr>
              </a:p>
              <a:p>
                <a:pPr algn="ctr">
                  <a:lnSpc>
                    <a:spcPct val="115000"/>
                  </a:lnSpc>
                  <a:spcAft>
                    <a:spcPts val="0"/>
                  </a:spcAft>
                </a:pPr>
                <a:r>
                  <a:rPr lang="da-DK" sz="1100" dirty="0" smtClean="0">
                    <a:effectLst/>
                    <a:latin typeface="Calibri"/>
                    <a:ea typeface="Calibri"/>
                    <a:cs typeface="Arial"/>
                  </a:rPr>
                  <a:t>Børn </a:t>
                </a:r>
                <a:r>
                  <a:rPr lang="da-DK" sz="1100" dirty="0">
                    <a:effectLst/>
                    <a:latin typeface="Calibri"/>
                    <a:ea typeface="Calibri"/>
                    <a:cs typeface="Arial"/>
                  </a:rPr>
                  <a:t>og undervisning</a:t>
                </a:r>
              </a:p>
              <a:p>
                <a:pPr algn="ctr">
                  <a:lnSpc>
                    <a:spcPct val="115000"/>
                  </a:lnSpc>
                  <a:spcAft>
                    <a:spcPts val="1000"/>
                  </a:spcAft>
                </a:pPr>
                <a:r>
                  <a:rPr lang="da-DK" sz="1100" dirty="0">
                    <a:effectLst/>
                    <a:latin typeface="Calibri"/>
                    <a:ea typeface="Calibri"/>
                    <a:cs typeface="Arial"/>
                  </a:rPr>
                  <a:t> </a:t>
                </a:r>
              </a:p>
            </p:txBody>
          </p:sp>
          <p:sp>
            <p:nvSpPr>
              <p:cNvPr id="12" name="Afrundet rektangel 11"/>
              <p:cNvSpPr>
                <a:spLocks noChangeArrowheads="1"/>
              </p:cNvSpPr>
              <p:nvPr/>
            </p:nvSpPr>
            <p:spPr bwMode="auto">
              <a:xfrm>
                <a:off x="5171" y="1186"/>
                <a:ext cx="1890" cy="795"/>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0"/>
                  </a:spcAft>
                </a:pPr>
                <a:endParaRPr lang="da-DK" sz="1100" dirty="0" smtClean="0">
                  <a:effectLst/>
                  <a:latin typeface="Calibri"/>
                  <a:ea typeface="Calibri"/>
                  <a:cs typeface="Arial"/>
                </a:endParaRPr>
              </a:p>
              <a:p>
                <a:pPr algn="ctr">
                  <a:lnSpc>
                    <a:spcPct val="115000"/>
                  </a:lnSpc>
                  <a:spcAft>
                    <a:spcPts val="0"/>
                  </a:spcAft>
                </a:pPr>
                <a:r>
                  <a:rPr lang="da-DK" sz="1100" dirty="0" smtClean="0">
                    <a:effectLst/>
                    <a:latin typeface="Calibri"/>
                    <a:ea typeface="Calibri"/>
                    <a:cs typeface="Arial"/>
                  </a:rPr>
                  <a:t>Kultur </a:t>
                </a:r>
                <a:r>
                  <a:rPr lang="da-DK" sz="1100" dirty="0">
                    <a:effectLst/>
                    <a:latin typeface="Calibri"/>
                    <a:ea typeface="Calibri"/>
                    <a:cs typeface="Arial"/>
                  </a:rPr>
                  <a:t>og fritid</a:t>
                </a:r>
              </a:p>
              <a:p>
                <a:pPr algn="ctr">
                  <a:lnSpc>
                    <a:spcPct val="115000"/>
                  </a:lnSpc>
                  <a:spcAft>
                    <a:spcPts val="1000"/>
                  </a:spcAft>
                </a:pPr>
                <a:r>
                  <a:rPr lang="da-DK" sz="1100" dirty="0">
                    <a:effectLst/>
                    <a:latin typeface="Calibri"/>
                    <a:ea typeface="Calibri"/>
                    <a:cs typeface="Arial"/>
                  </a:rPr>
                  <a:t> </a:t>
                </a:r>
              </a:p>
            </p:txBody>
          </p:sp>
          <p:sp>
            <p:nvSpPr>
              <p:cNvPr id="13" name="Afrundet rektangel 12"/>
              <p:cNvSpPr>
                <a:spLocks noChangeArrowheads="1"/>
              </p:cNvSpPr>
              <p:nvPr/>
            </p:nvSpPr>
            <p:spPr bwMode="auto">
              <a:xfrm>
                <a:off x="7136" y="1186"/>
                <a:ext cx="1890" cy="795"/>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1000"/>
                  </a:spcAft>
                </a:pPr>
                <a:endParaRPr lang="da-DK" sz="1100" dirty="0" smtClean="0">
                  <a:effectLst/>
                  <a:latin typeface="Calibri"/>
                  <a:ea typeface="Calibri"/>
                  <a:cs typeface="Arial"/>
                </a:endParaRPr>
              </a:p>
              <a:p>
                <a:pPr algn="ctr">
                  <a:lnSpc>
                    <a:spcPct val="115000"/>
                  </a:lnSpc>
                  <a:spcAft>
                    <a:spcPts val="1000"/>
                  </a:spcAft>
                </a:pPr>
                <a:r>
                  <a:rPr lang="da-DK" sz="1100" dirty="0" smtClean="0">
                    <a:effectLst/>
                    <a:latin typeface="Calibri"/>
                    <a:ea typeface="Calibri"/>
                    <a:cs typeface="Arial"/>
                  </a:rPr>
                  <a:t>Plan </a:t>
                </a:r>
                <a:r>
                  <a:rPr lang="da-DK" sz="1100" dirty="0">
                    <a:effectLst/>
                    <a:latin typeface="Calibri"/>
                    <a:ea typeface="Calibri"/>
                    <a:cs typeface="Arial"/>
                  </a:rPr>
                  <a:t>og teknik</a:t>
                </a:r>
              </a:p>
              <a:p>
                <a:pPr algn="ctr">
                  <a:lnSpc>
                    <a:spcPct val="115000"/>
                  </a:lnSpc>
                  <a:spcAft>
                    <a:spcPts val="1000"/>
                  </a:spcAft>
                </a:pPr>
                <a:r>
                  <a:rPr lang="da-DK" sz="1100" dirty="0">
                    <a:effectLst/>
                    <a:latin typeface="Calibri"/>
                    <a:ea typeface="Calibri"/>
                    <a:cs typeface="Arial"/>
                  </a:rPr>
                  <a:t> </a:t>
                </a:r>
              </a:p>
            </p:txBody>
          </p:sp>
          <p:sp>
            <p:nvSpPr>
              <p:cNvPr id="14" name="Afrundet rektangel 13"/>
              <p:cNvSpPr>
                <a:spLocks noChangeArrowheads="1"/>
              </p:cNvSpPr>
              <p:nvPr/>
            </p:nvSpPr>
            <p:spPr bwMode="auto">
              <a:xfrm>
                <a:off x="9116" y="1186"/>
                <a:ext cx="1890" cy="795"/>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1000"/>
                  </a:spcAft>
                </a:pPr>
                <a:endParaRPr lang="da-DK" sz="1100" dirty="0" smtClean="0">
                  <a:effectLst/>
                  <a:latin typeface="Calibri"/>
                  <a:ea typeface="Calibri"/>
                  <a:cs typeface="Arial"/>
                </a:endParaRPr>
              </a:p>
              <a:p>
                <a:pPr algn="ctr">
                  <a:lnSpc>
                    <a:spcPct val="115000"/>
                  </a:lnSpc>
                  <a:spcAft>
                    <a:spcPts val="1000"/>
                  </a:spcAft>
                </a:pPr>
                <a:r>
                  <a:rPr lang="da-DK" sz="1100" dirty="0" smtClean="0">
                    <a:effectLst/>
                    <a:latin typeface="Calibri"/>
                    <a:ea typeface="Calibri"/>
                    <a:cs typeface="Arial"/>
                  </a:rPr>
                  <a:t>Social </a:t>
                </a:r>
                <a:r>
                  <a:rPr lang="da-DK" sz="1100" dirty="0">
                    <a:effectLst/>
                    <a:latin typeface="Calibri"/>
                    <a:ea typeface="Calibri"/>
                    <a:cs typeface="Arial"/>
                  </a:rPr>
                  <a:t>og Sundhed</a:t>
                </a:r>
              </a:p>
              <a:p>
                <a:pPr algn="ctr">
                  <a:lnSpc>
                    <a:spcPct val="115000"/>
                  </a:lnSpc>
                  <a:spcAft>
                    <a:spcPts val="1000"/>
                  </a:spcAft>
                </a:pPr>
                <a:r>
                  <a:rPr lang="da-DK" sz="1100" dirty="0">
                    <a:effectLst/>
                    <a:latin typeface="Calibri"/>
                    <a:ea typeface="Calibri"/>
                    <a:cs typeface="Arial"/>
                  </a:rPr>
                  <a:t> </a:t>
                </a:r>
              </a:p>
            </p:txBody>
          </p:sp>
          <p:sp>
            <p:nvSpPr>
              <p:cNvPr id="15" name="Afrundet rektangel 14"/>
              <p:cNvSpPr>
                <a:spLocks noChangeArrowheads="1"/>
              </p:cNvSpPr>
              <p:nvPr/>
            </p:nvSpPr>
            <p:spPr bwMode="auto">
              <a:xfrm>
                <a:off x="1121" y="2206"/>
                <a:ext cx="9885" cy="795"/>
              </a:xfrm>
              <a:prstGeom prst="roundRect">
                <a:avLst>
                  <a:gd name="adj" fmla="val 16667"/>
                </a:avLst>
              </a:prstGeom>
              <a:solidFill>
                <a:schemeClr val="accent5">
                  <a:lumMod val="100000"/>
                  <a:lumOff val="0"/>
                </a:schemeClr>
              </a:solidFill>
              <a:ln w="25400" cap="flat" cmpd="sng" algn="ctr">
                <a:solidFill>
                  <a:schemeClr val="accent5">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0"/>
                  </a:spcAft>
                </a:pPr>
                <a:r>
                  <a:rPr lang="da-DK" sz="1300">
                    <a:effectLst/>
                    <a:latin typeface="Calibri"/>
                    <a:ea typeface="Calibri"/>
                    <a:cs typeface="Arial"/>
                  </a:rPr>
                  <a:t>Direktion og Programstyregruppe</a:t>
                </a:r>
                <a:endParaRPr lang="da-DK" sz="1100">
                  <a:effectLst/>
                  <a:latin typeface="Calibri"/>
                  <a:ea typeface="Calibri"/>
                  <a:cs typeface="Arial"/>
                </a:endParaRPr>
              </a:p>
            </p:txBody>
          </p:sp>
          <p:sp>
            <p:nvSpPr>
              <p:cNvPr id="16" name="Afrundet rektangel 15"/>
              <p:cNvSpPr>
                <a:spLocks noChangeArrowheads="1"/>
              </p:cNvSpPr>
              <p:nvPr/>
            </p:nvSpPr>
            <p:spPr bwMode="auto">
              <a:xfrm>
                <a:off x="1121" y="3181"/>
                <a:ext cx="2280" cy="794"/>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1000"/>
                  </a:spcAft>
                </a:pPr>
                <a:r>
                  <a:rPr lang="da-DK" sz="1100">
                    <a:effectLst/>
                    <a:latin typeface="Calibri"/>
                    <a:ea typeface="Calibri"/>
                    <a:cs typeface="Arial"/>
                  </a:rPr>
                  <a:t>Centralforvaltningen</a:t>
                </a:r>
              </a:p>
            </p:txBody>
          </p:sp>
          <p:sp>
            <p:nvSpPr>
              <p:cNvPr id="17" name="Afrundet rektangel 16"/>
              <p:cNvSpPr>
                <a:spLocks noChangeArrowheads="1"/>
              </p:cNvSpPr>
              <p:nvPr/>
            </p:nvSpPr>
            <p:spPr bwMode="auto">
              <a:xfrm>
                <a:off x="3566" y="3181"/>
                <a:ext cx="2520" cy="794"/>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1000"/>
                  </a:spcAft>
                </a:pPr>
                <a:r>
                  <a:rPr lang="da-DK" sz="1100">
                    <a:effectLst/>
                    <a:latin typeface="Calibri"/>
                    <a:ea typeface="Calibri"/>
                    <a:cs typeface="Arial"/>
                  </a:rPr>
                  <a:t>Social, Sundhed og Beskæftigelse</a:t>
                </a:r>
              </a:p>
            </p:txBody>
          </p:sp>
          <p:sp>
            <p:nvSpPr>
              <p:cNvPr id="18" name="Afrundet rektangel 17"/>
              <p:cNvSpPr>
                <a:spLocks noChangeArrowheads="1"/>
              </p:cNvSpPr>
              <p:nvPr/>
            </p:nvSpPr>
            <p:spPr bwMode="auto">
              <a:xfrm>
                <a:off x="6206" y="3181"/>
                <a:ext cx="2280" cy="794"/>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1000"/>
                  </a:spcAft>
                </a:pPr>
                <a:r>
                  <a:rPr lang="da-DK" sz="1100">
                    <a:effectLst/>
                    <a:latin typeface="Calibri"/>
                    <a:ea typeface="Calibri"/>
                    <a:cs typeface="Arial"/>
                  </a:rPr>
                  <a:t>Børn og Unge</a:t>
                </a:r>
              </a:p>
            </p:txBody>
          </p:sp>
          <p:sp>
            <p:nvSpPr>
              <p:cNvPr id="19" name="Afrundet rektangel 18"/>
              <p:cNvSpPr>
                <a:spLocks noChangeArrowheads="1"/>
              </p:cNvSpPr>
              <p:nvPr/>
            </p:nvSpPr>
            <p:spPr bwMode="auto">
              <a:xfrm>
                <a:off x="8726" y="3181"/>
                <a:ext cx="2280" cy="794"/>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1000"/>
                  </a:spcAft>
                </a:pPr>
                <a:r>
                  <a:rPr lang="da-DK" sz="1100">
                    <a:effectLst/>
                    <a:latin typeface="Calibri"/>
                    <a:ea typeface="Calibri"/>
                    <a:cs typeface="Arial"/>
                  </a:rPr>
                  <a:t>Plan, Kultur og Teknik</a:t>
                </a:r>
              </a:p>
            </p:txBody>
          </p:sp>
          <p:sp>
            <p:nvSpPr>
              <p:cNvPr id="20" name="Afrundet rektangel 19"/>
              <p:cNvSpPr>
                <a:spLocks noChangeArrowheads="1"/>
              </p:cNvSpPr>
              <p:nvPr/>
            </p:nvSpPr>
            <p:spPr bwMode="auto">
              <a:xfrm>
                <a:off x="1121"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21" name="Afrundet rektangel 20"/>
              <p:cNvSpPr>
                <a:spLocks noChangeArrowheads="1"/>
              </p:cNvSpPr>
              <p:nvPr/>
            </p:nvSpPr>
            <p:spPr bwMode="auto">
              <a:xfrm>
                <a:off x="2081"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22" name="Afrundet rektangel 21"/>
              <p:cNvSpPr>
                <a:spLocks noChangeArrowheads="1"/>
              </p:cNvSpPr>
              <p:nvPr/>
            </p:nvSpPr>
            <p:spPr bwMode="auto">
              <a:xfrm>
                <a:off x="3041"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23" name="Afrundet rektangel 22"/>
              <p:cNvSpPr>
                <a:spLocks noChangeArrowheads="1"/>
              </p:cNvSpPr>
              <p:nvPr/>
            </p:nvSpPr>
            <p:spPr bwMode="auto">
              <a:xfrm>
                <a:off x="4016"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24" name="Afrundet rektangel 23"/>
              <p:cNvSpPr>
                <a:spLocks noChangeArrowheads="1"/>
              </p:cNvSpPr>
              <p:nvPr/>
            </p:nvSpPr>
            <p:spPr bwMode="auto">
              <a:xfrm>
                <a:off x="5051"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25" name="Afrundet rektangel 24"/>
              <p:cNvSpPr>
                <a:spLocks noChangeArrowheads="1"/>
              </p:cNvSpPr>
              <p:nvPr/>
            </p:nvSpPr>
            <p:spPr bwMode="auto">
              <a:xfrm>
                <a:off x="6086"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27" name="Afrundet rektangel 26"/>
              <p:cNvSpPr>
                <a:spLocks noChangeArrowheads="1"/>
              </p:cNvSpPr>
              <p:nvPr/>
            </p:nvSpPr>
            <p:spPr bwMode="auto">
              <a:xfrm>
                <a:off x="7136"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28" name="Afrundet rektangel 27"/>
              <p:cNvSpPr>
                <a:spLocks noChangeArrowheads="1"/>
              </p:cNvSpPr>
              <p:nvPr/>
            </p:nvSpPr>
            <p:spPr bwMode="auto">
              <a:xfrm>
                <a:off x="8126"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29" name="Afrundet rektangel 28"/>
              <p:cNvSpPr>
                <a:spLocks noChangeArrowheads="1"/>
              </p:cNvSpPr>
              <p:nvPr/>
            </p:nvSpPr>
            <p:spPr bwMode="auto">
              <a:xfrm>
                <a:off x="9116"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30" name="Afrundet rektangel 29"/>
              <p:cNvSpPr>
                <a:spLocks noChangeArrowheads="1"/>
              </p:cNvSpPr>
              <p:nvPr/>
            </p:nvSpPr>
            <p:spPr bwMode="auto">
              <a:xfrm>
                <a:off x="10136" y="4200"/>
                <a:ext cx="870" cy="1350"/>
              </a:xfrm>
              <a:prstGeom prst="roundRect">
                <a:avLst>
                  <a:gd name="adj" fmla="val 16667"/>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t" anchorCtr="0" upright="1">
                <a:noAutofit/>
              </a:bodyPr>
              <a:lstStyle/>
              <a:p>
                <a:pPr algn="ctr">
                  <a:lnSpc>
                    <a:spcPct val="115000"/>
                  </a:lnSpc>
                  <a:spcAft>
                    <a:spcPts val="1000"/>
                  </a:spcAft>
                </a:pPr>
                <a:r>
                  <a:rPr lang="da-DK" sz="1100">
                    <a:effectLst/>
                    <a:latin typeface="Calibri"/>
                    <a:ea typeface="Calibri"/>
                    <a:cs typeface="Arial"/>
                  </a:rPr>
                  <a:t> </a:t>
                </a:r>
              </a:p>
              <a:p>
                <a:pPr algn="ctr">
                  <a:lnSpc>
                    <a:spcPct val="115000"/>
                  </a:lnSpc>
                  <a:spcAft>
                    <a:spcPts val="1000"/>
                  </a:spcAft>
                </a:pPr>
                <a:r>
                  <a:rPr lang="da-DK" sz="1100">
                    <a:effectLst/>
                    <a:latin typeface="Calibri"/>
                    <a:ea typeface="Calibri"/>
                    <a:cs typeface="Arial"/>
                  </a:rPr>
                  <a:t>Drift</a:t>
                </a:r>
              </a:p>
            </p:txBody>
          </p:sp>
          <p:sp>
            <p:nvSpPr>
              <p:cNvPr id="31" name="Afrundet rektangel 30"/>
              <p:cNvSpPr>
                <a:spLocks noChangeArrowheads="1"/>
              </p:cNvSpPr>
              <p:nvPr/>
            </p:nvSpPr>
            <p:spPr bwMode="auto">
              <a:xfrm>
                <a:off x="1121" y="3975"/>
                <a:ext cx="9885" cy="555"/>
              </a:xfrm>
              <a:prstGeom prst="roundRect">
                <a:avLst>
                  <a:gd name="adj" fmla="val 16667"/>
                </a:avLst>
              </a:prstGeom>
              <a:solidFill>
                <a:schemeClr val="accent5">
                  <a:lumMod val="100000"/>
                  <a:lumOff val="0"/>
                </a:schemeClr>
              </a:solidFill>
              <a:ln w="25400" cap="flat" cmpd="sng" algn="ctr">
                <a:solidFill>
                  <a:schemeClr val="accent5">
                    <a:lumMod val="50000"/>
                    <a:lumOff val="0"/>
                  </a:schemeClr>
                </a:solidFill>
                <a:prstDash val="solid"/>
                <a:round/>
                <a:headEnd/>
                <a:tailEnd/>
              </a:ln>
            </p:spPr>
            <p:txBody>
              <a:bodyPr rot="0" vert="horz" wrap="square" lIns="91440" tIns="45720" rIns="91440" bIns="45720" anchor="ctr" anchorCtr="0" upright="1">
                <a:noAutofit/>
              </a:bodyPr>
              <a:lstStyle/>
              <a:p>
                <a:pPr algn="ctr">
                  <a:lnSpc>
                    <a:spcPct val="115000"/>
                  </a:lnSpc>
                  <a:spcAft>
                    <a:spcPts val="0"/>
                  </a:spcAft>
                </a:pPr>
                <a:r>
                  <a:rPr lang="da-DK" sz="1300" dirty="0" smtClean="0">
                    <a:effectLst/>
                    <a:latin typeface="Calibri"/>
                    <a:ea typeface="Calibri"/>
                    <a:cs typeface="Arial"/>
                  </a:rPr>
                  <a:t>Arbejdsgrupper</a:t>
                </a:r>
                <a:endParaRPr lang="da-DK" sz="1100" dirty="0">
                  <a:effectLst/>
                  <a:latin typeface="Calibri"/>
                  <a:ea typeface="Calibri"/>
                  <a:cs typeface="Arial"/>
                </a:endParaRPr>
              </a:p>
            </p:txBody>
          </p:sp>
        </p:grpSp>
        <p:sp>
          <p:nvSpPr>
            <p:cNvPr id="9" name="Afrundet rektangel 8"/>
            <p:cNvSpPr>
              <a:spLocks noChangeArrowheads="1"/>
            </p:cNvSpPr>
            <p:nvPr/>
          </p:nvSpPr>
          <p:spPr bwMode="auto">
            <a:xfrm>
              <a:off x="0" y="0"/>
              <a:ext cx="6276975" cy="504825"/>
            </a:xfrm>
            <a:prstGeom prst="roundRect">
              <a:avLst>
                <a:gd name="adj" fmla="val 16667"/>
              </a:avLst>
            </a:prstGeom>
            <a:solidFill>
              <a:srgbClr val="4BACC6">
                <a:lumMod val="100000"/>
                <a:lumOff val="0"/>
              </a:srgbClr>
            </a:solidFill>
            <a:ln w="25400" cap="flat" cmpd="sng" algn="ctr">
              <a:solidFill>
                <a:srgbClr val="4BACC6">
                  <a:lumMod val="50000"/>
                  <a:lumOff val="0"/>
                </a:srgbClr>
              </a:solidFill>
              <a:prstDash val="solid"/>
              <a:round/>
              <a:headEnd/>
              <a:tailEnd/>
            </a:ln>
          </p:spPr>
          <p:txBody>
            <a:bodyPr rot="0" vert="horz" wrap="square" lIns="91440" tIns="45720" rIns="91440" bIns="45720" anchor="ctr" anchorCtr="0" upright="1">
              <a:noAutofit/>
            </a:bodyPr>
            <a:lstStyle/>
            <a:p>
              <a:pPr algn="ctr">
                <a:lnSpc>
                  <a:spcPct val="115000"/>
                </a:lnSpc>
                <a:spcAft>
                  <a:spcPts val="0"/>
                </a:spcAft>
              </a:pPr>
              <a:r>
                <a:rPr lang="da-DK" sz="1300">
                  <a:effectLst/>
                  <a:latin typeface="Calibri"/>
                  <a:ea typeface="Calibri"/>
                  <a:cs typeface="Arial"/>
                </a:rPr>
                <a:t>Byrådet</a:t>
              </a:r>
              <a:endParaRPr lang="da-DK" sz="1100">
                <a:effectLst/>
                <a:latin typeface="Calibri"/>
                <a:ea typeface="Calibri"/>
                <a:cs typeface="Arial"/>
              </a:endParaRPr>
            </a:p>
          </p:txBody>
        </p:sp>
      </p:grpSp>
      <p:sp>
        <p:nvSpPr>
          <p:cNvPr id="26" name="Titel 25"/>
          <p:cNvSpPr>
            <a:spLocks noGrp="1"/>
          </p:cNvSpPr>
          <p:nvPr>
            <p:ph type="title"/>
          </p:nvPr>
        </p:nvSpPr>
        <p:spPr/>
        <p:txBody>
          <a:bodyPr/>
          <a:lstStyle/>
          <a:p>
            <a:r>
              <a:rPr lang="da-DK" sz="2800" dirty="0" smtClean="0"/>
              <a:t/>
            </a:r>
            <a:br>
              <a:rPr lang="da-DK" sz="2800" dirty="0" smtClean="0"/>
            </a:br>
            <a:r>
              <a:rPr lang="da-DK" sz="2800" dirty="0" smtClean="0"/>
              <a:t>Sundhedspolitikken</a:t>
            </a:r>
            <a:endParaRPr lang="da-DK" sz="2800" dirty="0"/>
          </a:p>
        </p:txBody>
      </p:sp>
      <p:sp>
        <p:nvSpPr>
          <p:cNvPr id="2" name="Rektangel 1"/>
          <p:cNvSpPr/>
          <p:nvPr/>
        </p:nvSpPr>
        <p:spPr>
          <a:xfrm rot="19625761">
            <a:off x="677271" y="3392685"/>
            <a:ext cx="2053899" cy="461665"/>
          </a:xfrm>
          <a:prstGeom prst="rect">
            <a:avLst/>
          </a:prstGeom>
          <a:noFill/>
        </p:spPr>
        <p:txBody>
          <a:bodyPr wrap="square" lIns="91440" tIns="45720" rIns="91440" bIns="45720">
            <a:spAutoFit/>
          </a:bodyPr>
          <a:lstStyle/>
          <a:p>
            <a:pPr algn="ctr"/>
            <a:r>
              <a:rPr lang="da-DK"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Strategisk</a:t>
            </a:r>
            <a:endParaRPr lang="da-DK"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ktangel 4"/>
          <p:cNvSpPr/>
          <p:nvPr/>
        </p:nvSpPr>
        <p:spPr>
          <a:xfrm rot="19625761">
            <a:off x="677270" y="4396774"/>
            <a:ext cx="2053899" cy="461665"/>
          </a:xfrm>
          <a:prstGeom prst="rect">
            <a:avLst/>
          </a:prstGeom>
          <a:noFill/>
        </p:spPr>
        <p:txBody>
          <a:bodyPr wrap="square" lIns="91440" tIns="45720" rIns="91440" bIns="45720">
            <a:spAutoFit/>
          </a:bodyPr>
          <a:lstStyle/>
          <a:p>
            <a:pPr algn="ctr"/>
            <a:r>
              <a:rPr lang="da-DK"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Praktisk</a:t>
            </a:r>
            <a:endParaRPr lang="da-DK"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 name="Rektangel 31"/>
          <p:cNvSpPr/>
          <p:nvPr/>
        </p:nvSpPr>
        <p:spPr>
          <a:xfrm rot="19625761">
            <a:off x="677272" y="2154435"/>
            <a:ext cx="2053899" cy="461665"/>
          </a:xfrm>
          <a:prstGeom prst="rect">
            <a:avLst/>
          </a:prstGeom>
          <a:noFill/>
        </p:spPr>
        <p:txBody>
          <a:bodyPr wrap="square" lIns="91440" tIns="45720" rIns="91440" bIns="45720">
            <a:spAutoFit/>
          </a:bodyPr>
          <a:lstStyle/>
          <a:p>
            <a:pPr algn="ctr"/>
            <a:r>
              <a:rPr lang="da-DK"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Politisk</a:t>
            </a:r>
            <a:endParaRPr lang="da-DK"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02072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Sundhedspolitikken – i høring</a:t>
            </a:r>
            <a:endParaRPr lang="da-DK" dirty="0"/>
          </a:p>
        </p:txBody>
      </p:sp>
      <p:sp>
        <p:nvSpPr>
          <p:cNvPr id="3" name="Pladsholder til indhold 2"/>
          <p:cNvSpPr>
            <a:spLocks noGrp="1"/>
          </p:cNvSpPr>
          <p:nvPr>
            <p:ph idx="1"/>
          </p:nvPr>
        </p:nvSpPr>
        <p:spPr/>
        <p:txBody>
          <a:bodyPr/>
          <a:lstStyle/>
          <a:p>
            <a:pPr marL="0" indent="0" algn="ctr">
              <a:buNone/>
            </a:pPr>
            <a:endParaRPr lang="da-DK" sz="3200" dirty="0" smtClean="0"/>
          </a:p>
          <a:p>
            <a:pPr marL="0" indent="0" algn="ctr">
              <a:buNone/>
            </a:pPr>
            <a:r>
              <a:rPr lang="da-DK" sz="3200" dirty="0" smtClean="0"/>
              <a:t>Visionen - udkast</a:t>
            </a:r>
          </a:p>
          <a:p>
            <a:endParaRPr lang="da-DK" dirty="0"/>
          </a:p>
          <a:p>
            <a:pPr algn="ctr">
              <a:buNone/>
            </a:pPr>
            <a:r>
              <a:rPr lang="da-DK" dirty="0"/>
              <a:t>Et sundt og godt liv med fokus på </a:t>
            </a:r>
          </a:p>
          <a:p>
            <a:pPr algn="ctr">
              <a:buNone/>
            </a:pPr>
            <a:r>
              <a:rPr lang="da-DK" dirty="0"/>
              <a:t>hverdagen </a:t>
            </a:r>
            <a:r>
              <a:rPr lang="da-DK" dirty="0" smtClean="0"/>
              <a:t>- og </a:t>
            </a:r>
            <a:r>
              <a:rPr lang="da-DK" dirty="0"/>
              <a:t>på livskvalitet, </a:t>
            </a:r>
          </a:p>
          <a:p>
            <a:pPr algn="ctr">
              <a:buNone/>
            </a:pPr>
            <a:r>
              <a:rPr lang="da-DK" dirty="0"/>
              <a:t>hvor det sunde valg er det lette valg.</a:t>
            </a:r>
          </a:p>
          <a:p>
            <a:endParaRPr lang="da-D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Fokusområder for de kommende år</a:t>
            </a:r>
          </a:p>
        </p:txBody>
      </p:sp>
      <p:sp>
        <p:nvSpPr>
          <p:cNvPr id="3" name="Pladsholder til indhold 2"/>
          <p:cNvSpPr>
            <a:spLocks noGrp="1"/>
          </p:cNvSpPr>
          <p:nvPr>
            <p:ph idx="1"/>
          </p:nvPr>
        </p:nvSpPr>
        <p:spPr/>
        <p:txBody>
          <a:bodyPr/>
          <a:lstStyle/>
          <a:p>
            <a:endParaRPr lang="da-DK" dirty="0" smtClean="0"/>
          </a:p>
          <a:p>
            <a:r>
              <a:rPr lang="da-DK" dirty="0" smtClean="0"/>
              <a:t>Hverdagen </a:t>
            </a:r>
            <a:r>
              <a:rPr lang="da-DK" dirty="0"/>
              <a:t>er essentiel – vi sætter fokus på både livsstil og levevilkår</a:t>
            </a:r>
          </a:p>
          <a:p>
            <a:r>
              <a:rPr lang="da-DK" dirty="0"/>
              <a:t>Vi har et fælles ansvar</a:t>
            </a:r>
          </a:p>
          <a:p>
            <a:r>
              <a:rPr lang="da-DK" dirty="0"/>
              <a:t>Alle skal have lige mulighed for at leve et godt liv</a:t>
            </a:r>
          </a:p>
          <a:p>
            <a:pPr lvl="1"/>
            <a:r>
              <a:rPr lang="da-DK" dirty="0"/>
              <a:t>Lighed i sundhed</a:t>
            </a:r>
          </a:p>
          <a:p>
            <a:pPr lvl="1"/>
            <a:r>
              <a:rPr lang="da-DK" dirty="0"/>
              <a:t>Barndommen danner grundlaget</a:t>
            </a:r>
          </a:p>
          <a:p>
            <a:pPr lvl="1"/>
            <a:r>
              <a:rPr lang="da-DK" dirty="0"/>
              <a:t>Fokus på beskæftigelse og tilknytning til arbejdsmarkedet</a:t>
            </a:r>
          </a:p>
          <a:p>
            <a:pPr lvl="1"/>
            <a:r>
              <a:rPr lang="da-DK" dirty="0"/>
              <a:t>Ansvar for borgere der rammes af sygdom – både midlertidig eller kronisk</a:t>
            </a:r>
          </a:p>
        </p:txBody>
      </p:sp>
    </p:spTree>
    <p:extLst>
      <p:ext uri="{BB962C8B-B14F-4D97-AF65-F5344CB8AC3E}">
        <p14:creationId xmlns:p14="http://schemas.microsoft.com/office/powerpoint/2010/main" val="1467126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Fra vision til handling</a:t>
            </a:r>
            <a:endParaRPr lang="da-DK" dirty="0"/>
          </a:p>
        </p:txBody>
      </p:sp>
      <p:sp>
        <p:nvSpPr>
          <p:cNvPr id="3" name="Pladsholder til indhold 2"/>
          <p:cNvSpPr>
            <a:spLocks noGrp="1"/>
          </p:cNvSpPr>
          <p:nvPr>
            <p:ph idx="1"/>
          </p:nvPr>
        </p:nvSpPr>
        <p:spPr/>
        <p:txBody>
          <a:bodyPr/>
          <a:lstStyle/>
          <a:p>
            <a:endParaRPr lang="da-DK" dirty="0" smtClean="0"/>
          </a:p>
          <a:p>
            <a:r>
              <a:rPr lang="da-DK" sz="2400" dirty="0" smtClean="0"/>
              <a:t>Byrådet har </a:t>
            </a:r>
            <a:r>
              <a:rPr lang="da-DK" sz="2400" dirty="0"/>
              <a:t>udvalgt syv </a:t>
            </a:r>
            <a:r>
              <a:rPr lang="da-DK" sz="2400" dirty="0" smtClean="0"/>
              <a:t>temaer</a:t>
            </a:r>
            <a:br>
              <a:rPr lang="da-DK" sz="2400" dirty="0" smtClean="0"/>
            </a:br>
            <a:endParaRPr lang="da-DK" sz="2400" dirty="0"/>
          </a:p>
          <a:p>
            <a:r>
              <a:rPr lang="da-DK" sz="2400" dirty="0"/>
              <a:t>Der skal opstilles mål og udarbejdes strategier og </a:t>
            </a:r>
            <a:r>
              <a:rPr lang="da-DK" sz="2400" dirty="0" smtClean="0"/>
              <a:t>handleplaner</a:t>
            </a:r>
            <a:br>
              <a:rPr lang="da-DK" sz="2400" dirty="0" smtClean="0"/>
            </a:br>
            <a:endParaRPr lang="da-DK" sz="2400" dirty="0"/>
          </a:p>
          <a:p>
            <a:r>
              <a:rPr lang="da-DK" sz="2400" dirty="0"/>
              <a:t>I dagligdagen tager vi hånd om de lokale sundhedsmæssige udfordringer, der er eller som opstår</a:t>
            </a:r>
          </a:p>
          <a:p>
            <a:endParaRPr lang="da-DK" dirty="0"/>
          </a:p>
        </p:txBody>
      </p:sp>
    </p:spTree>
    <p:extLst>
      <p:ext uri="{BB962C8B-B14F-4D97-AF65-F5344CB8AC3E}">
        <p14:creationId xmlns:p14="http://schemas.microsoft.com/office/powerpoint/2010/main" val="40450964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0,8|0,2|0,2|0,2|0,2|0,2|0,2|0,2"/>
</p:tagLst>
</file>

<file path=ppt/theme/theme1.xml><?xml version="1.0" encoding="utf-8"?>
<a:theme xmlns:a="http://schemas.openxmlformats.org/drawingml/2006/main" name="Sagsnr13-22_Doknr1865-13_v1_Oplæg på KL's sundhedskonference 15. januar 2013">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Gill Sans MT"/>
        <a:ea typeface=""/>
        <a:cs typeface=""/>
      </a:majorFont>
      <a:minorFont>
        <a:latin typeface="Gill Sans MT"/>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849</Words>
  <Application>Microsoft Office PowerPoint</Application>
  <PresentationFormat>Skærmshow (4:3)</PresentationFormat>
  <Paragraphs>275</Paragraphs>
  <Slides>27</Slides>
  <Notes>18</Notes>
  <HiddenSlides>2</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Sagsnr13-22_Doknr1865-13_v1_Oplæg på KL's sundhedskonference 15. januar 2013</vt:lpstr>
      <vt:lpstr>Sundhed på tværs - og relationel koordinering</vt:lpstr>
      <vt:lpstr>Varde Kommune</vt:lpstr>
      <vt:lpstr>I Varde Kommune…. </vt:lpstr>
      <vt:lpstr>Relationel koordinering og ……….</vt:lpstr>
      <vt:lpstr>Forebyggelsespakker og processen</vt:lpstr>
      <vt:lpstr> Sundhedspolitikken</vt:lpstr>
      <vt:lpstr>Sundhedspolitikken – i høring</vt:lpstr>
      <vt:lpstr>Fokusområder for de kommende år</vt:lpstr>
      <vt:lpstr>Fra vision til handling</vt:lpstr>
      <vt:lpstr>Målsætninger - strategiområder</vt:lpstr>
      <vt:lpstr>Sundhed – en tværfaglig indsats</vt:lpstr>
      <vt:lpstr>…derfor!</vt:lpstr>
      <vt:lpstr>PowerPoint-præsentation</vt:lpstr>
      <vt:lpstr>Relationel koordinering  – en forståelsesramme for det tværfaglige samarbejde</vt:lpstr>
      <vt:lpstr>Det nære Sundhedsvæsen</vt:lpstr>
      <vt:lpstr>Det Nære Sundhedsvæsen</vt:lpstr>
      <vt:lpstr>Det nære Sundhedsvæsen</vt:lpstr>
      <vt:lpstr>   Kommunikation og erkendelsesmæssige udgangspunkter  </vt:lpstr>
      <vt:lpstr>Relationel koordinering er relevant ved:</vt:lpstr>
      <vt:lpstr>Relationer og forbundethed</vt:lpstr>
      <vt:lpstr>I Varde Kommune arbejder vi med…</vt:lpstr>
      <vt:lpstr>Samarbejdsseminar sundheds- og ældreområdet </vt:lpstr>
      <vt:lpstr>Præ-koordination</vt:lpstr>
      <vt:lpstr>Post-koordination</vt:lpstr>
      <vt:lpstr>Jody Hoffer Gittell</vt:lpstr>
      <vt:lpstr>Relationel koordinering </vt:lpstr>
      <vt:lpstr>Strategisk relationel ledelse</vt:lpstr>
    </vt:vector>
  </TitlesOfParts>
  <Company>Varde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Sara Møller Olesen</dc:creator>
  <cp:lastModifiedBy>Kirsten Myrup</cp:lastModifiedBy>
  <cp:revision>45</cp:revision>
  <cp:lastPrinted>2013-09-04T06:28:46Z</cp:lastPrinted>
  <dcterms:created xsi:type="dcterms:W3CDTF">2013-09-02T09:29:23Z</dcterms:created>
  <dcterms:modified xsi:type="dcterms:W3CDTF">2013-11-29T06:14:59Z</dcterms:modified>
</cp:coreProperties>
</file>