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319" r:id="rId2"/>
    <p:sldId id="298" r:id="rId3"/>
    <p:sldId id="334" r:id="rId4"/>
    <p:sldId id="290" r:id="rId5"/>
    <p:sldId id="311" r:id="rId6"/>
    <p:sldId id="335" r:id="rId7"/>
    <p:sldId id="299" r:id="rId8"/>
    <p:sldId id="338" r:id="rId9"/>
    <p:sldId id="333" r:id="rId10"/>
    <p:sldId id="287" r:id="rId11"/>
    <p:sldId id="336" r:id="rId12"/>
    <p:sldId id="270" r:id="rId13"/>
    <p:sldId id="328" r:id="rId14"/>
    <p:sldId id="337"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223"/>
    <a:srgbClr val="E98100"/>
    <a:srgbClr val="B3D80A"/>
    <a:srgbClr val="BB007B"/>
    <a:srgbClr val="D70101"/>
    <a:srgbClr val="941824"/>
    <a:srgbClr val="9D8E8B"/>
    <a:srgbClr val="BF001F"/>
    <a:srgbClr val="B1001C"/>
    <a:srgbClr val="A900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1274" autoAdjust="0"/>
  </p:normalViewPr>
  <p:slideViewPr>
    <p:cSldViewPr snapToGrid="0" snapToObjects="1">
      <p:cViewPr>
        <p:scale>
          <a:sx n="76" d="100"/>
          <a:sy n="76" d="100"/>
        </p:scale>
        <p:origin x="-1764" y="-576"/>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13341-F207-FD44-AB2A-1D10F5BFC0BF}" type="datetimeFigureOut">
              <a:rPr lang="en-US" smtClean="0"/>
              <a:t>11/28/2014</a:t>
            </a:fld>
            <a:endParaRPr lang="da-DK"/>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5826E-43BD-834E-AF06-287DC7293C33}" type="slidenum">
              <a:rPr lang="da-DK" smtClean="0"/>
              <a:t>‹nr.›</a:t>
            </a:fld>
            <a:endParaRPr lang="da-DK"/>
          </a:p>
        </p:txBody>
      </p:sp>
    </p:spTree>
    <p:extLst>
      <p:ext uri="{BB962C8B-B14F-4D97-AF65-F5344CB8AC3E}">
        <p14:creationId xmlns:p14="http://schemas.microsoft.com/office/powerpoint/2010/main" val="38663588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da-DK" dirty="0" err="1" smtClean="0"/>
              <a:t>Free</a:t>
            </a:r>
            <a:r>
              <a:rPr lang="da-DK" baseline="0" dirty="0" smtClean="0"/>
              <a:t> image by ”</a:t>
            </a:r>
            <a:r>
              <a:rPr lang="da-DK" baseline="0" dirty="0" err="1" smtClean="0"/>
              <a:t>placeit.net</a:t>
            </a:r>
            <a:r>
              <a:rPr lang="da-DK" baseline="0" dirty="0" smtClean="0"/>
              <a:t>”</a:t>
            </a:r>
            <a:endParaRPr lang="da-DK" dirty="0" smtClean="0"/>
          </a:p>
          <a:p>
            <a:endParaRPr lang="da-DK" dirty="0"/>
          </a:p>
        </p:txBody>
      </p:sp>
      <p:sp>
        <p:nvSpPr>
          <p:cNvPr id="4" name="Slide Number Placeholder 3"/>
          <p:cNvSpPr>
            <a:spLocks noGrp="1"/>
          </p:cNvSpPr>
          <p:nvPr>
            <p:ph type="sldNum" sz="quarter" idx="10"/>
          </p:nvPr>
        </p:nvSpPr>
        <p:spPr/>
        <p:txBody>
          <a:bodyPr/>
          <a:lstStyle/>
          <a:p>
            <a:pPr>
              <a:defRPr/>
            </a:pPr>
            <a:fld id="{0DDC4BA0-5B6B-2C46-B5BD-44AA9FF9FB20}" type="slidenum">
              <a:rPr lang="da-DK" smtClean="0"/>
              <a:pPr>
                <a:defRPr/>
              </a:pPr>
              <a:t>1</a:t>
            </a:fld>
            <a:endParaRPr lang="da-DK"/>
          </a:p>
        </p:txBody>
      </p:sp>
    </p:spTree>
    <p:extLst>
      <p:ext uri="{BB962C8B-B14F-4D97-AF65-F5344CB8AC3E}">
        <p14:creationId xmlns:p14="http://schemas.microsoft.com/office/powerpoint/2010/main" val="3145756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685800"/>
            <a:ext cx="54864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13360BA-5C3A-4F7E-A0A6-685007023C66}" type="slidenum">
              <a:rPr lang="da-DK" smtClean="0"/>
              <a:pPr/>
              <a:t>11</a:t>
            </a:fld>
            <a:endParaRPr lang="da-DK"/>
          </a:p>
        </p:txBody>
      </p:sp>
    </p:spTree>
    <p:extLst>
      <p:ext uri="{BB962C8B-B14F-4D97-AF65-F5344CB8AC3E}">
        <p14:creationId xmlns:p14="http://schemas.microsoft.com/office/powerpoint/2010/main" val="49877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685800"/>
            <a:ext cx="54864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13360BA-5C3A-4F7E-A0A6-685007023C66}" type="slidenum">
              <a:rPr lang="da-DK" smtClean="0"/>
              <a:pPr/>
              <a:t>2</a:t>
            </a:fld>
            <a:endParaRPr lang="da-DK"/>
          </a:p>
        </p:txBody>
      </p:sp>
    </p:spTree>
    <p:extLst>
      <p:ext uri="{BB962C8B-B14F-4D97-AF65-F5344CB8AC3E}">
        <p14:creationId xmlns:p14="http://schemas.microsoft.com/office/powerpoint/2010/main" val="49877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685800"/>
            <a:ext cx="54864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13360BA-5C3A-4F7E-A0A6-685007023C66}" type="slidenum">
              <a:rPr lang="da-DK" smtClean="0"/>
              <a:pPr/>
              <a:t>3</a:t>
            </a:fld>
            <a:endParaRPr lang="da-DK"/>
          </a:p>
        </p:txBody>
      </p:sp>
    </p:spTree>
    <p:extLst>
      <p:ext uri="{BB962C8B-B14F-4D97-AF65-F5344CB8AC3E}">
        <p14:creationId xmlns:p14="http://schemas.microsoft.com/office/powerpoint/2010/main" val="49877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DDC4BA0-5B6B-2C46-B5BD-44AA9FF9FB20}" type="slidenum">
              <a:rPr lang="da-DK" smtClean="0"/>
              <a:pPr>
                <a:defRPr/>
              </a:pPr>
              <a:t>4</a:t>
            </a:fld>
            <a:endParaRPr lang="da-DK"/>
          </a:p>
        </p:txBody>
      </p:sp>
    </p:spTree>
    <p:extLst>
      <p:ext uri="{BB962C8B-B14F-4D97-AF65-F5344CB8AC3E}">
        <p14:creationId xmlns:p14="http://schemas.microsoft.com/office/powerpoint/2010/main" val="308178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dsholder til diasbillede 1"/>
          <p:cNvSpPr>
            <a:spLocks noGrp="1" noRot="1" noChangeAspect="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dsholder til noter 2"/>
          <p:cNvSpPr>
            <a:spLocks noGrp="1"/>
          </p:cNvSpPr>
          <p:nvPr>
            <p:ph type="body" idx="1"/>
          </p:nvPr>
        </p:nvSpPr>
        <p:spPr/>
        <p:txBody>
          <a:bodyPr/>
          <a:lstStyle/>
          <a:p>
            <a:pPr defTabSz="914350">
              <a:defRPr/>
            </a:pPr>
            <a:r>
              <a:rPr lang="da-DK" dirty="0" smtClean="0"/>
              <a:t>Til at omfavne vores nye ambition har vi fået os en ny vision, der rammer hele livet. </a:t>
            </a:r>
          </a:p>
          <a:p>
            <a:pPr defTabSz="914350">
              <a:defRPr/>
            </a:pPr>
            <a:endParaRPr lang="da-DK" dirty="0" smtClean="0"/>
          </a:p>
          <a:p>
            <a:pPr>
              <a:defRPr/>
            </a:pPr>
            <a:r>
              <a:rPr lang="da-DK" dirty="0" smtClean="0"/>
              <a:t>For fremover at sikre en stærk kobling mellem strategi og det foreningskritiske, de daglige opgaver i sekretariatet og de frivillige indsatser er det afgørende, at vi får fastlagt vores vision, som driver os alle i hverdagen, og som alle kan forstå og mærke  - og her kan jeg sige, at vi allerede oplever virkelig god feedback på, at vi her har ramt plet med retorikken i vores nye vision.</a:t>
            </a:r>
          </a:p>
          <a:p>
            <a:pPr>
              <a:defRPr/>
            </a:pPr>
            <a:endParaRPr lang="da-DK" dirty="0" smtClean="0"/>
          </a:p>
          <a:p>
            <a:pPr>
              <a:defRPr/>
            </a:pPr>
            <a:r>
              <a:rPr lang="da-DK" dirty="0" smtClean="0"/>
              <a:t>Jeg er nu sikker på, at I allerede har hørt den, og jeg ved også fra Helge, at I også oplever, at det er det, I hele tiden har arbejdet med. Det hører vi også fra de mange lungemedicinske afdelinger rundt i landet, men jeg vil nu alligevel lige læse den for jer, fordi det er så godt, at vi har sat vores fælles vision på et stykke papir:</a:t>
            </a:r>
          </a:p>
          <a:p>
            <a:pPr>
              <a:defRPr/>
            </a:pPr>
            <a:endParaRPr lang="da-DK" dirty="0" smtClean="0"/>
          </a:p>
          <a:p>
            <a:pPr>
              <a:defRPr/>
            </a:pPr>
            <a:r>
              <a:rPr lang="da-DK" dirty="0" smtClean="0">
                <a:solidFill>
                  <a:schemeClr val="bg1">
                    <a:lumMod val="50000"/>
                  </a:schemeClr>
                </a:solidFill>
              </a:rPr>
              <a:t>Det nyfødte barns første selvstændige handling er at trække vejret. Og når vi en dag holder op, markerer dét livets afslutning. Derfor skal vi passe på de lunger, der sætter os i stand til at trække vejret. Vi skal forebygge, at lungerne bliver syge. Vi skal hjælpe alle dem, hvis lunger alligevel er blevet det. Og vi skal forbedre mulighederne for, at de kan blive helbredt igen.</a:t>
            </a:r>
          </a:p>
          <a:p>
            <a:pPr>
              <a:defRPr/>
            </a:pPr>
            <a:r>
              <a:rPr lang="da-DK" dirty="0" smtClean="0"/>
              <a:t> </a:t>
            </a:r>
            <a:br>
              <a:rPr lang="da-DK" dirty="0" smtClean="0"/>
            </a:br>
            <a:r>
              <a:rPr lang="da-DK" b="1" dirty="0" smtClean="0">
                <a:solidFill>
                  <a:srgbClr val="920000"/>
                </a:solidFill>
              </a:rPr>
              <a:t>Danmarks Lungeforenings vision er et samfund, hvor flere har sundere lunger – livet igennem.</a:t>
            </a:r>
          </a:p>
          <a:p>
            <a:pPr>
              <a:defRPr/>
            </a:pPr>
            <a:endParaRPr lang="da-DK" dirty="0"/>
          </a:p>
        </p:txBody>
      </p:sp>
      <p:sp>
        <p:nvSpPr>
          <p:cNvPr id="29700"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2D39906-CBFA-420D-83CE-573B14A598C6}" type="slidenum">
              <a:rPr lang="da-DK" altLang="da-DK" smtClean="0">
                <a:latin typeface="Calibri" pitchFamily="34" charset="0"/>
                <a:cs typeface="Arial" charset="0"/>
              </a:rPr>
              <a:pPr eaLnBrk="1" hangingPunct="1"/>
              <a:t>5</a:t>
            </a:fld>
            <a:endParaRPr lang="da-DK" altLang="da-DK" smtClean="0">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685800"/>
            <a:ext cx="54864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13360BA-5C3A-4F7E-A0A6-685007023C66}" type="slidenum">
              <a:rPr lang="da-DK" smtClean="0"/>
              <a:pPr/>
              <a:t>6</a:t>
            </a:fld>
            <a:endParaRPr lang="da-DK"/>
          </a:p>
        </p:txBody>
      </p:sp>
    </p:spTree>
    <p:extLst>
      <p:ext uri="{BB962C8B-B14F-4D97-AF65-F5344CB8AC3E}">
        <p14:creationId xmlns:p14="http://schemas.microsoft.com/office/powerpoint/2010/main" val="49877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C513B5-9B1C-4648-BE5E-D962C057C624}" type="slidenum">
              <a:rPr lang="en-US"/>
              <a:pPr fontAlgn="base">
                <a:spcBef>
                  <a:spcPct val="0"/>
                </a:spcBef>
                <a:spcAft>
                  <a:spcPct val="0"/>
                </a:spcAft>
                <a:defRPr/>
              </a:pPr>
              <a:t>7</a:t>
            </a:fld>
            <a:endParaRPr lang="en-US"/>
          </a:p>
        </p:txBody>
      </p:sp>
      <p:sp>
        <p:nvSpPr>
          <p:cNvPr id="38914" name="Rectangle 2"/>
          <p:cNvSpPr>
            <a:spLocks noGrp="1" noRot="1" noChangeAspect="1" noChangeArrowheads="1" noTextEdit="1"/>
          </p:cNvSpPr>
          <p:nvPr>
            <p:ph type="sldImg"/>
          </p:nvPr>
        </p:nvSpPr>
        <p:spPr bwMode="auto">
          <a:xfrm>
            <a:off x="685800" y="685800"/>
            <a:ext cx="5486400" cy="3429000"/>
          </a:xfrm>
          <a:noFill/>
          <a:ln>
            <a:solidFill>
              <a:srgbClr val="000000"/>
            </a:solidFill>
            <a:miter lim="800000"/>
            <a:headEnd/>
            <a:tailEnd/>
          </a:ln>
        </p:spPr>
      </p:sp>
      <p:sp>
        <p:nvSpPr>
          <p:cNvPr id="38915" name="Rectangle 3"/>
          <p:cNvSpPr>
            <a:spLocks noGrp="1" noChangeArrowheads="1"/>
          </p:cNvSpPr>
          <p:nvPr>
            <p:ph type="body" idx="1"/>
          </p:nvPr>
        </p:nvSpPr>
        <p:spPr bwMode="auto">
          <a:xfrm>
            <a:off x="687388" y="4343400"/>
            <a:ext cx="5483225" cy="4114800"/>
          </a:xfrm>
          <a:noFill/>
        </p:spPr>
        <p:txBody>
          <a:bodyPr wrap="square" numCol="1" anchor="t" anchorCtr="0" compatLnSpc="1">
            <a:prstTxWarp prst="textNoShape">
              <a:avLst/>
            </a:prstTxWarp>
          </a:bodyPr>
          <a:lstStyle/>
          <a:p>
            <a:pPr eaLnBrk="1" hangingPunct="1">
              <a:spcBef>
                <a:spcPct val="0"/>
              </a:spcBef>
            </a:pPr>
            <a:endParaRPr lang="da-DK" i="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C513B5-9B1C-4648-BE5E-D962C057C624}" type="slidenum">
              <a:rPr lang="en-US"/>
              <a:pPr fontAlgn="base">
                <a:spcBef>
                  <a:spcPct val="0"/>
                </a:spcBef>
                <a:spcAft>
                  <a:spcPct val="0"/>
                </a:spcAft>
                <a:defRPr/>
              </a:pPr>
              <a:t>8</a:t>
            </a:fld>
            <a:endParaRPr lang="en-US"/>
          </a:p>
        </p:txBody>
      </p:sp>
      <p:sp>
        <p:nvSpPr>
          <p:cNvPr id="38914" name="Rectangle 2"/>
          <p:cNvSpPr>
            <a:spLocks noGrp="1" noRot="1" noChangeAspect="1" noChangeArrowheads="1" noTextEdit="1"/>
          </p:cNvSpPr>
          <p:nvPr>
            <p:ph type="sldImg"/>
          </p:nvPr>
        </p:nvSpPr>
        <p:spPr bwMode="auto">
          <a:xfrm>
            <a:off x="685800" y="685800"/>
            <a:ext cx="5486400" cy="3429000"/>
          </a:xfrm>
          <a:noFill/>
          <a:ln>
            <a:solidFill>
              <a:srgbClr val="000000"/>
            </a:solidFill>
            <a:miter lim="800000"/>
            <a:headEnd/>
            <a:tailEnd/>
          </a:ln>
        </p:spPr>
      </p:sp>
      <p:sp>
        <p:nvSpPr>
          <p:cNvPr id="38915" name="Rectangle 3"/>
          <p:cNvSpPr>
            <a:spLocks noGrp="1" noChangeArrowheads="1"/>
          </p:cNvSpPr>
          <p:nvPr>
            <p:ph type="body" idx="1"/>
          </p:nvPr>
        </p:nvSpPr>
        <p:spPr bwMode="auto">
          <a:xfrm>
            <a:off x="687388" y="4343400"/>
            <a:ext cx="5483225" cy="4114800"/>
          </a:xfrm>
          <a:noFill/>
        </p:spPr>
        <p:txBody>
          <a:bodyPr wrap="square" numCol="1" anchor="t" anchorCtr="0" compatLnSpc="1">
            <a:prstTxWarp prst="textNoShape">
              <a:avLst/>
            </a:prstTxWarp>
          </a:bodyPr>
          <a:lstStyle/>
          <a:p>
            <a:pPr eaLnBrk="1" hangingPunct="1">
              <a:spcBef>
                <a:spcPct val="0"/>
              </a:spcBef>
            </a:pPr>
            <a:endParaRPr lang="da-DK"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diasbillede 1"/>
          <p:cNvSpPr>
            <a:spLocks noGrp="1" noRot="1" noChangeAspect="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da-DK" sz="1000">
                <a:ea typeface="ＭＳ Ｐゴシック" pitchFamily="34" charset="-128"/>
              </a:rPr>
              <a:t>Jeg har glæder mig til at supplere den skriftlig årsberetning I fik i april ved denne anledning. </a:t>
            </a:r>
          </a:p>
          <a:p>
            <a:pPr>
              <a:lnSpc>
                <a:spcPct val="80000"/>
              </a:lnSpc>
            </a:pPr>
            <a:r>
              <a:rPr lang="da-DK" sz="1000">
                <a:ea typeface="ＭＳ Ｐゴシック" pitchFamily="34" charset="-128"/>
              </a:rPr>
              <a:t> Vi er ambitiøse i DL -  Nogle af jer har set denne slides før og den viser de 2 perspektiver vi arbejder ud fra.</a:t>
            </a:r>
          </a:p>
          <a:p>
            <a:pPr>
              <a:lnSpc>
                <a:spcPct val="80000"/>
              </a:lnSpc>
            </a:pPr>
            <a:r>
              <a:rPr lang="da-DK" sz="1000">
                <a:ea typeface="ＭＳ Ｐゴシック" pitchFamily="34" charset="-128"/>
              </a:rPr>
              <a:t>Vi skulle videre fra et stærkt fundament og 110 års arbejde, vi skulle skabe en ny udvikling gennem visionære og langsigtede beslutninger. Det vil jeg takke min bestyrelse for at vi tog grundigt fat på i 2010.</a:t>
            </a:r>
          </a:p>
          <a:p>
            <a:pPr>
              <a:lnSpc>
                <a:spcPct val="80000"/>
              </a:lnSpc>
            </a:pPr>
            <a:r>
              <a:rPr lang="da-DK" sz="1000">
                <a:ea typeface="ＭＳ Ｐゴシック" pitchFamily="34" charset="-128"/>
              </a:rPr>
              <a:t>Danmarks Lungeforening har om nogen historikken og vil gerne understøtte og stimulere til en ny form for netværksorganisering og styrkelse af samarbejdet mellem disse interessenter, så </a:t>
            </a:r>
            <a:r>
              <a:rPr lang="ja-JP" altLang="da-DK" sz="1000">
                <a:ea typeface="ＭＳ Ｐゴシック" pitchFamily="34" charset="-128"/>
              </a:rPr>
              <a:t>”</a:t>
            </a:r>
            <a:r>
              <a:rPr lang="da-DK" altLang="ja-JP" sz="1000">
                <a:ea typeface="ＭＳ Ｐゴシック" pitchFamily="34" charset="-128"/>
              </a:rPr>
              <a:t>Lungesagen</a:t>
            </a:r>
            <a:r>
              <a:rPr lang="ja-JP" altLang="da-DK" sz="1000">
                <a:ea typeface="ＭＳ Ｐゴシック" pitchFamily="34" charset="-128"/>
              </a:rPr>
              <a:t>”</a:t>
            </a:r>
            <a:r>
              <a:rPr lang="da-DK" altLang="ja-JP" sz="1000">
                <a:ea typeface="ＭＳ Ｐゴシック" pitchFamily="34" charset="-128"/>
              </a:rPr>
              <a:t> får endnu mere opmærksomhed politisk, fagligt/professionelt og i den almene befolkning. Den politiske betydning af, at vi på lungeområdet samler os er helt afgørende. </a:t>
            </a:r>
          </a:p>
          <a:p>
            <a:pPr>
              <a:lnSpc>
                <a:spcPct val="80000"/>
              </a:lnSpc>
            </a:pPr>
            <a:r>
              <a:rPr lang="da-DK" sz="1000">
                <a:ea typeface="ＭＳ Ｐゴシック" pitchFamily="34" charset="-128"/>
              </a:rPr>
              <a:t>Samtidig vil vi passe godt på vores medlemmer, jer der sidder her og sikre, at vi fortsat arbejder ud fra vores allerede fastlagte værdier: ansvarlighed, engagement og troværdighed.</a:t>
            </a:r>
          </a:p>
          <a:p>
            <a:pPr>
              <a:lnSpc>
                <a:spcPct val="80000"/>
              </a:lnSpc>
            </a:pPr>
            <a:r>
              <a:rPr lang="da-DK" sz="1000">
                <a:ea typeface="ＭＳ Ｐゴシック" pitchFamily="34" charset="-128"/>
              </a:rPr>
              <a:t>Og så var vi også klar over nødvendigheden af (peg på nederste del af slide) i højere grad at kommunikere </a:t>
            </a:r>
            <a:r>
              <a:rPr lang="ja-JP" altLang="da-DK" sz="1000">
                <a:ea typeface="ＭＳ Ｐゴシック" pitchFamily="34" charset="-128"/>
              </a:rPr>
              <a:t>”</a:t>
            </a:r>
            <a:r>
              <a:rPr lang="da-DK" altLang="ja-JP" sz="1000">
                <a:ea typeface="ＭＳ Ｐゴシック" pitchFamily="34" charset="-128"/>
              </a:rPr>
              <a:t>Lungesagen og lungerne</a:t>
            </a:r>
            <a:r>
              <a:rPr lang="ja-JP" altLang="da-DK" sz="1000">
                <a:ea typeface="ＭＳ Ｐゴシック" pitchFamily="34" charset="-128"/>
              </a:rPr>
              <a:t>”</a:t>
            </a:r>
            <a:r>
              <a:rPr lang="da-DK" altLang="ja-JP" sz="1000">
                <a:ea typeface="ＭＳ Ｐゴシック" pitchFamily="34" charset="-128"/>
              </a:rPr>
              <a:t> fra barn til voksen. Vi vil have fokus på, at lungerne er et vigtigt og attraktivt organ på linje med hjertet. </a:t>
            </a:r>
          </a:p>
          <a:p>
            <a:pPr>
              <a:lnSpc>
                <a:spcPct val="80000"/>
              </a:lnSpc>
            </a:pPr>
            <a:r>
              <a:rPr lang="da-DK" sz="1000">
                <a:ea typeface="ＭＳ Ｐゴシック" pitchFamily="34" charset="-128"/>
              </a:rPr>
              <a:t>Derfor definerede vi en række meget strategiske projekter som kan understøtte denne udvikling udviklingen og år 2011 bragte at de kom godt i gang – nogle af den har jeg tegnet ind på aksen og de handler om…</a:t>
            </a:r>
          </a:p>
          <a:p>
            <a:pPr>
              <a:lnSpc>
                <a:spcPct val="80000"/>
              </a:lnSpc>
            </a:pPr>
            <a:r>
              <a:rPr lang="da-DK" sz="1000">
                <a:ea typeface="ＭＳ Ｐゴシック" pitchFamily="34" charset="-128"/>
              </a:rPr>
              <a:t>1. Vi skal blive bedre til at fange de unge, inden de begynder at ryge via sociale medier og webportaler og i undervisningen i folkeskolen. Derfor arbejder vi med projekt </a:t>
            </a:r>
            <a:r>
              <a:rPr lang="da-DK" sz="1000" b="1" i="1">
                <a:ea typeface="ＭＳ Ｐゴシック" pitchFamily="34" charset="-128"/>
              </a:rPr>
              <a:t>liv i lungerne </a:t>
            </a:r>
            <a:endParaRPr lang="da-DK" sz="1000">
              <a:ea typeface="ＭＳ Ｐゴシック" pitchFamily="34" charset="-128"/>
            </a:endParaRPr>
          </a:p>
          <a:p>
            <a:pPr>
              <a:lnSpc>
                <a:spcPct val="80000"/>
              </a:lnSpc>
            </a:pPr>
            <a:r>
              <a:rPr lang="da-DK" sz="1000">
                <a:ea typeface="ＭＳ Ｐゴシック" pitchFamily="34" charset="-128"/>
              </a:rPr>
              <a:t>2. At fokusere på tidlig opsporing, kvalitet i behandlingen og rehabilitering vil fortsat være en af de vigtigste kerneydelser. Vi ser i højere grad også patienternes omgivelser og pårørende som målgruppe. </a:t>
            </a:r>
          </a:p>
          <a:p>
            <a:pPr>
              <a:lnSpc>
                <a:spcPct val="80000"/>
              </a:lnSpc>
            </a:pPr>
            <a:r>
              <a:rPr lang="da-DK" sz="1000">
                <a:ea typeface="ＭＳ Ｐゴシック" pitchFamily="34" charset="-128"/>
              </a:rPr>
              <a:t>Vores arbejde med </a:t>
            </a:r>
            <a:r>
              <a:rPr lang="da-DK" sz="1000" b="1" i="1">
                <a:ea typeface="ＭＳ Ｐゴシック" pitchFamily="34" charset="-128"/>
              </a:rPr>
              <a:t>lokalforeninger og netværk  </a:t>
            </a:r>
            <a:r>
              <a:rPr lang="da-DK" sz="1000" b="1">
                <a:ea typeface="ＭＳ Ｐゴシック" pitchFamily="34" charset="-128"/>
              </a:rPr>
              <a:t>er</a:t>
            </a:r>
            <a:r>
              <a:rPr lang="da-DK" sz="1000" b="1" i="1">
                <a:ea typeface="ＭＳ Ｐゴシック" pitchFamily="34" charset="-128"/>
              </a:rPr>
              <a:t> </a:t>
            </a:r>
            <a:r>
              <a:rPr lang="da-DK" sz="1000">
                <a:ea typeface="ＭＳ Ｐゴシック" pitchFamily="34" charset="-128"/>
              </a:rPr>
              <a:t>meget vigtigt  - ligesom overtagelsen af </a:t>
            </a:r>
            <a:r>
              <a:rPr lang="da-DK" sz="1000" b="1" i="1">
                <a:ea typeface="ＭＳ Ｐゴシック" pitchFamily="34" charset="-128"/>
              </a:rPr>
              <a:t>KOALA databasen  i 2011, </a:t>
            </a:r>
            <a:r>
              <a:rPr lang="da-DK" sz="1000">
                <a:ea typeface="ＭＳ Ｐゴシック" pitchFamily="34" charset="-128"/>
              </a:rPr>
              <a:t>hvor vi i dag har fået et meget gunstigt samarbejde med over 33 kommuner om rehabilitering. </a:t>
            </a:r>
          </a:p>
          <a:p>
            <a:pPr>
              <a:lnSpc>
                <a:spcPct val="80000"/>
              </a:lnSpc>
            </a:pPr>
            <a:r>
              <a:rPr lang="da-DK" sz="1000">
                <a:ea typeface="ＭＳ Ｐゴシック" pitchFamily="34" charset="-128"/>
              </a:rPr>
              <a:t>Vi fik også indsat en </a:t>
            </a:r>
            <a:r>
              <a:rPr lang="da-DK" sz="1000" b="1" i="1">
                <a:ea typeface="ＭＳ Ｐゴシック" pitchFamily="34" charset="-128"/>
              </a:rPr>
              <a:t>stærk professor -</a:t>
            </a:r>
            <a:r>
              <a:rPr lang="da-DK" sz="1000">
                <a:ea typeface="ＭＳ Ｐゴシック" pitchFamily="34" charset="-128"/>
              </a:rPr>
              <a:t>- Peter Lange som  allerede er fuld engageret og dedikeret til sin forskning i KOL og kræft fra sin stol på KBh´s universitet – </a:t>
            </a:r>
          </a:p>
          <a:p>
            <a:pPr>
              <a:lnSpc>
                <a:spcPct val="80000"/>
              </a:lnSpc>
            </a:pPr>
            <a:r>
              <a:rPr lang="da-DK" sz="1000">
                <a:ea typeface="ＭＳ Ｐゴシック" pitchFamily="34" charset="-128"/>
              </a:rPr>
              <a:t>Det er bare lidt af de store opgaver 2011 bød på - Lad mig sige det ærligt,  man kan simpelthen kun følge med den hastige udvikling, hvis man meget frekvent læser Lungenyt og læser nyheder på foreningens flotte nye hjemmeside! </a:t>
            </a:r>
          </a:p>
          <a:p>
            <a:pPr>
              <a:lnSpc>
                <a:spcPct val="80000"/>
              </a:lnSpc>
            </a:pPr>
            <a:endParaRPr lang="da-DK" sz="1000">
              <a:ea typeface="ＭＳ Ｐゴシック" pitchFamily="34" charset="-128"/>
            </a:endParaRPr>
          </a:p>
        </p:txBody>
      </p:sp>
      <p:sp>
        <p:nvSpPr>
          <p:cNvPr id="21508"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27D5883-D1F7-4967-8EAA-FD3ACEBD6933}" type="slidenum">
              <a:rPr lang="da-DK" smtClean="0">
                <a:latin typeface="Calibri" pitchFamily="34" charset="0"/>
                <a:cs typeface="Arial" charset="0"/>
              </a:rPr>
              <a:pPr eaLnBrk="1" hangingPunct="1"/>
              <a:t>10</a:t>
            </a:fld>
            <a:endParaRPr lang="da-DK" smtClean="0">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da-DK" smtClean="0"/>
              <a:t>Click to edit Master title style</a:t>
            </a:r>
            <a:endParaRPr lang="da-DK"/>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da-DK"/>
          </a:p>
        </p:txBody>
      </p:sp>
      <p:sp>
        <p:nvSpPr>
          <p:cNvPr id="4" name="Date Placeholder 3"/>
          <p:cNvSpPr>
            <a:spLocks noGrp="1"/>
          </p:cNvSpPr>
          <p:nvPr>
            <p:ph type="dt" sz="half" idx="10"/>
          </p:nvPr>
        </p:nvSpPr>
        <p:spPr/>
        <p:txBody>
          <a:bodyPr/>
          <a:lstStyle/>
          <a:p>
            <a:fld id="{A36F714B-A3A6-9C4C-AC11-56B1DF2CA2FA}" type="datetimeFigureOut">
              <a:rPr lang="en-US" smtClean="0"/>
              <a:t>11/28/2014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93BC612-0C8A-CF4D-B566-D6066E9CC913}" type="slidenum">
              <a:rPr lang="da-DK" smtClean="0"/>
              <a:t>‹nr.›</a:t>
            </a:fld>
            <a:endParaRPr lang="da-DK"/>
          </a:p>
        </p:txBody>
      </p:sp>
    </p:spTree>
    <p:extLst>
      <p:ext uri="{BB962C8B-B14F-4D97-AF65-F5344CB8AC3E}">
        <p14:creationId xmlns:p14="http://schemas.microsoft.com/office/powerpoint/2010/main" val="230504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Date Placeholder 3"/>
          <p:cNvSpPr>
            <a:spLocks noGrp="1"/>
          </p:cNvSpPr>
          <p:nvPr>
            <p:ph type="dt" sz="half" idx="10"/>
          </p:nvPr>
        </p:nvSpPr>
        <p:spPr/>
        <p:txBody>
          <a:bodyPr/>
          <a:lstStyle/>
          <a:p>
            <a:fld id="{A36F714B-A3A6-9C4C-AC11-56B1DF2CA2FA}" type="datetimeFigureOut">
              <a:rPr lang="en-US" smtClean="0"/>
              <a:t>11/28/2014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93BC612-0C8A-CF4D-B566-D6066E9CC913}" type="slidenum">
              <a:rPr lang="da-DK" smtClean="0"/>
              <a:t>‹nr.›</a:t>
            </a:fld>
            <a:endParaRPr lang="da-DK"/>
          </a:p>
        </p:txBody>
      </p:sp>
    </p:spTree>
    <p:extLst>
      <p:ext uri="{BB962C8B-B14F-4D97-AF65-F5344CB8AC3E}">
        <p14:creationId xmlns:p14="http://schemas.microsoft.com/office/powerpoint/2010/main" val="5561675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91"/>
            <a:ext cx="7772400" cy="1303524"/>
          </a:xfrm>
        </p:spPr>
        <p:txBody>
          <a:bodyPr anchor="t"/>
          <a:lstStyle>
            <a:lvl1pPr algn="l">
              <a:defRPr sz="4000" b="1" cap="all"/>
            </a:lvl1p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a:t>
            </a:r>
            <a:r>
              <a:rPr lang="da-DK" dirty="0" err="1" smtClean="0"/>
              <a:t>style</a:t>
            </a:r>
            <a:endParaRPr lang="da-DK" dirty="0"/>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A36F714B-A3A6-9C4C-AC11-56B1DF2CA2FA}" type="datetimeFigureOut">
              <a:rPr lang="en-US" smtClean="0"/>
              <a:t>11/28/2014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93BC612-0C8A-CF4D-B566-D6066E9CC913}" type="slidenum">
              <a:rPr lang="da-DK" smtClean="0"/>
              <a:t>‹nr.›</a:t>
            </a:fld>
            <a:endParaRPr lang="da-DK"/>
          </a:p>
        </p:txBody>
      </p:sp>
    </p:spTree>
    <p:extLst>
      <p:ext uri="{BB962C8B-B14F-4D97-AF65-F5344CB8AC3E}">
        <p14:creationId xmlns:p14="http://schemas.microsoft.com/office/powerpoint/2010/main" val="196950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Date Placeholder 4"/>
          <p:cNvSpPr>
            <a:spLocks noGrp="1"/>
          </p:cNvSpPr>
          <p:nvPr>
            <p:ph type="dt" sz="half" idx="10"/>
          </p:nvPr>
        </p:nvSpPr>
        <p:spPr/>
        <p:txBody>
          <a:bodyPr/>
          <a:lstStyle/>
          <a:p>
            <a:fld id="{A36F714B-A3A6-9C4C-AC11-56B1DF2CA2FA}" type="datetimeFigureOut">
              <a:rPr lang="en-US" smtClean="0"/>
              <a:t>11/28/2014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93BC612-0C8A-CF4D-B566-D6066E9CC913}" type="slidenum">
              <a:rPr lang="da-DK" smtClean="0"/>
              <a:t>‹nr.›</a:t>
            </a:fld>
            <a:endParaRPr lang="da-DK"/>
          </a:p>
        </p:txBody>
      </p:sp>
    </p:spTree>
    <p:extLst>
      <p:ext uri="{BB962C8B-B14F-4D97-AF65-F5344CB8AC3E}">
        <p14:creationId xmlns:p14="http://schemas.microsoft.com/office/powerpoint/2010/main" val="51118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a:t>
            </a:r>
            <a:r>
              <a:rPr lang="da-DK" dirty="0" err="1" smtClean="0"/>
              <a:t>style</a:t>
            </a:r>
            <a:endParaRPr lang="da-DK" dirty="0"/>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1812928"/>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Text Placeholder 4"/>
          <p:cNvSpPr>
            <a:spLocks noGrp="1"/>
          </p:cNvSpPr>
          <p:nvPr>
            <p:ph type="body" sz="quarter" idx="3"/>
          </p:nvPr>
        </p:nvSpPr>
        <p:spPr>
          <a:xfrm>
            <a:off x="4645033"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33" y="1812928"/>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7" name="Date Placeholder 6"/>
          <p:cNvSpPr>
            <a:spLocks noGrp="1"/>
          </p:cNvSpPr>
          <p:nvPr>
            <p:ph type="dt" sz="half" idx="10"/>
          </p:nvPr>
        </p:nvSpPr>
        <p:spPr/>
        <p:txBody>
          <a:bodyPr/>
          <a:lstStyle/>
          <a:p>
            <a:fld id="{A36F714B-A3A6-9C4C-AC11-56B1DF2CA2FA}" type="datetimeFigureOut">
              <a:rPr lang="en-US" smtClean="0"/>
              <a:t>11/28/2014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E93BC612-0C8A-CF4D-B566-D6066E9CC913}" type="slidenum">
              <a:rPr lang="da-DK" smtClean="0"/>
              <a:t>‹nr.›</a:t>
            </a:fld>
            <a:endParaRPr lang="da-DK"/>
          </a:p>
        </p:txBody>
      </p:sp>
    </p:spTree>
    <p:extLst>
      <p:ext uri="{BB962C8B-B14F-4D97-AF65-F5344CB8AC3E}">
        <p14:creationId xmlns:p14="http://schemas.microsoft.com/office/powerpoint/2010/main" val="262837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a:t>
            </a:r>
            <a:r>
              <a:rPr lang="da-DK" dirty="0" err="1" smtClean="0"/>
              <a:t>style</a:t>
            </a:r>
            <a:endParaRPr lang="da-DK" dirty="0"/>
          </a:p>
        </p:txBody>
      </p:sp>
      <p:sp>
        <p:nvSpPr>
          <p:cNvPr id="3" name="Date Placeholder 2"/>
          <p:cNvSpPr>
            <a:spLocks noGrp="1"/>
          </p:cNvSpPr>
          <p:nvPr>
            <p:ph type="dt" sz="half" idx="10"/>
          </p:nvPr>
        </p:nvSpPr>
        <p:spPr/>
        <p:txBody>
          <a:bodyPr/>
          <a:lstStyle/>
          <a:p>
            <a:fld id="{A36F714B-A3A6-9C4C-AC11-56B1DF2CA2FA}" type="datetimeFigureOut">
              <a:rPr lang="en-US" smtClean="0"/>
              <a:t>11/28/2014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E93BC612-0C8A-CF4D-B566-D6066E9CC913}" type="slidenum">
              <a:rPr lang="da-DK" smtClean="0"/>
              <a:t>‹nr.›</a:t>
            </a:fld>
            <a:endParaRPr lang="da-DK"/>
          </a:p>
        </p:txBody>
      </p:sp>
    </p:spTree>
    <p:extLst>
      <p:ext uri="{BB962C8B-B14F-4D97-AF65-F5344CB8AC3E}">
        <p14:creationId xmlns:p14="http://schemas.microsoft.com/office/powerpoint/2010/main" val="233051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F714B-A3A6-9C4C-AC11-56B1DF2CA2FA}" type="datetimeFigureOut">
              <a:rPr lang="en-US" smtClean="0"/>
              <a:t>11/28/2014</a:t>
            </a:fld>
            <a:endParaRPr lang="da-DK"/>
          </a:p>
        </p:txBody>
      </p:sp>
      <p:sp>
        <p:nvSpPr>
          <p:cNvPr id="3" name="Footer Placeholder 2"/>
          <p:cNvSpPr>
            <a:spLocks noGrp="1"/>
          </p:cNvSpPr>
          <p:nvPr>
            <p:ph type="ftr" sz="quarter" idx="11"/>
          </p:nvPr>
        </p:nvSpPr>
        <p:spPr/>
        <p:txBody>
          <a:bodyPr/>
          <a:lstStyle/>
          <a:p>
            <a:endParaRPr lang="da-DK"/>
          </a:p>
        </p:txBody>
      </p:sp>
      <p:sp>
        <p:nvSpPr>
          <p:cNvPr id="5" name="Title Placeholder 1"/>
          <p:cNvSpPr>
            <a:spLocks noGrp="1"/>
          </p:cNvSpPr>
          <p:nvPr>
            <p:ph type="title"/>
          </p:nvPr>
        </p:nvSpPr>
        <p:spPr>
          <a:xfrm>
            <a:off x="2" y="206704"/>
            <a:ext cx="8686798" cy="9525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a:t>
            </a:r>
            <a:r>
              <a:rPr lang="da-DK" dirty="0" err="1" smtClean="0"/>
              <a:t>style</a:t>
            </a:r>
            <a:endParaRPr lang="da-DK" dirty="0"/>
          </a:p>
        </p:txBody>
      </p:sp>
      <p:sp>
        <p:nvSpPr>
          <p:cNvPr id="6" name="Text Placeholder 2"/>
          <p:cNvSpPr>
            <a:spLocks noGrp="1"/>
          </p:cNvSpPr>
          <p:nvPr>
            <p:ph idx="1"/>
          </p:nvPr>
        </p:nvSpPr>
        <p:spPr>
          <a:xfrm>
            <a:off x="457200" y="1479885"/>
            <a:ext cx="8229600" cy="3625516"/>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35329186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6EC8DC5-6062-464B-A8A4-C6ECDE3A361A}" type="datetimeFigureOut">
              <a:rPr lang="da-DK" smtClean="0"/>
              <a:t>28-11-2014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A8428C31-15D5-4F4C-A5A5-A428F3007845}" type="slidenum">
              <a:rPr lang="da-DK" smtClean="0"/>
              <a:t>‹nr.›</a:t>
            </a:fld>
            <a:endParaRPr lang="da-DK"/>
          </a:p>
        </p:txBody>
      </p:sp>
    </p:spTree>
    <p:extLst>
      <p:ext uri="{BB962C8B-B14F-4D97-AF65-F5344CB8AC3E}">
        <p14:creationId xmlns:p14="http://schemas.microsoft.com/office/powerpoint/2010/main" val="236021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0" y="4"/>
            <a:ext cx="9144000" cy="1307481"/>
          </a:xfrm>
          <a:prstGeom prst="rect">
            <a:avLst/>
          </a:prstGeom>
          <a:solidFill>
            <a:schemeClr val="bg1">
              <a:lumMod val="95000"/>
            </a:schemeClr>
          </a:solidFill>
        </p:spPr>
        <p:txBody>
          <a:bodyPr/>
          <a:lstStyle>
            <a:lvl1pPr algn="l" rtl="0" eaLnBrk="0" fontAlgn="base" hangingPunct="0">
              <a:spcBef>
                <a:spcPct val="0"/>
              </a:spcBef>
              <a:spcAft>
                <a:spcPct val="0"/>
              </a:spcAft>
              <a:defRPr sz="3000" b="1" kern="0" spc="0">
                <a:solidFill>
                  <a:srgbClr val="A70101"/>
                </a:solidFill>
                <a:latin typeface="Helvetica Neue UltraLight"/>
                <a:ea typeface="ＭＳ Ｐゴシック" charset="0"/>
                <a:cs typeface="Helvetica Neue UltraLight"/>
              </a:defRPr>
            </a:lvl1pPr>
            <a:lvl2pPr algn="l" rtl="0" eaLnBrk="0" fontAlgn="base" hangingPunct="0">
              <a:spcBef>
                <a:spcPct val="0"/>
              </a:spcBef>
              <a:spcAft>
                <a:spcPct val="0"/>
              </a:spcAft>
              <a:defRPr sz="2800" b="1">
                <a:solidFill>
                  <a:srgbClr val="A7010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800" b="1">
                <a:solidFill>
                  <a:srgbClr val="A7010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800" b="1">
                <a:solidFill>
                  <a:srgbClr val="A7010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800" b="1">
                <a:solidFill>
                  <a:srgbClr val="A7010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b="1">
                <a:solidFill>
                  <a:srgbClr val="5F5F5F"/>
                </a:solidFill>
                <a:latin typeface="Calibri" pitchFamily="34" charset="0"/>
              </a:defRPr>
            </a:lvl6pPr>
            <a:lvl7pPr marL="914400" algn="l" rtl="0" fontAlgn="base">
              <a:spcBef>
                <a:spcPct val="0"/>
              </a:spcBef>
              <a:spcAft>
                <a:spcPct val="0"/>
              </a:spcAft>
              <a:defRPr sz="2800" b="1">
                <a:solidFill>
                  <a:srgbClr val="5F5F5F"/>
                </a:solidFill>
                <a:latin typeface="Calibri" pitchFamily="34" charset="0"/>
              </a:defRPr>
            </a:lvl7pPr>
            <a:lvl8pPr marL="1371600" algn="l" rtl="0" fontAlgn="base">
              <a:spcBef>
                <a:spcPct val="0"/>
              </a:spcBef>
              <a:spcAft>
                <a:spcPct val="0"/>
              </a:spcAft>
              <a:defRPr sz="2800" b="1">
                <a:solidFill>
                  <a:srgbClr val="5F5F5F"/>
                </a:solidFill>
                <a:latin typeface="Calibri" pitchFamily="34" charset="0"/>
              </a:defRPr>
            </a:lvl8pPr>
            <a:lvl9pPr marL="1828800" algn="l" rtl="0" fontAlgn="base">
              <a:spcBef>
                <a:spcPct val="0"/>
              </a:spcBef>
              <a:spcAft>
                <a:spcPct val="0"/>
              </a:spcAft>
              <a:defRPr sz="2800" b="1">
                <a:solidFill>
                  <a:srgbClr val="5F5F5F"/>
                </a:solidFill>
                <a:latin typeface="Calibri" pitchFamily="34" charset="0"/>
              </a:defRPr>
            </a:lvl9pPr>
          </a:lstStyle>
          <a:p>
            <a:endParaRPr lang="da-DK" sz="4500" dirty="0" smtClean="0">
              <a:solidFill>
                <a:srgbClr val="B1001C"/>
              </a:solidFill>
              <a:ea typeface="ＭＳ Ｐゴシック" pitchFamily="34" charset="-128"/>
            </a:endParaRPr>
          </a:p>
        </p:txBody>
      </p:sp>
      <p:sp>
        <p:nvSpPr>
          <p:cNvPr id="2" name="Title Placeholder 1"/>
          <p:cNvSpPr>
            <a:spLocks noGrp="1"/>
          </p:cNvSpPr>
          <p:nvPr>
            <p:ph type="title"/>
          </p:nvPr>
        </p:nvSpPr>
        <p:spPr>
          <a:xfrm>
            <a:off x="2" y="206704"/>
            <a:ext cx="8686798" cy="9525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a:t>
            </a:r>
            <a:r>
              <a:rPr lang="da-DK" dirty="0" err="1" smtClean="0"/>
              <a:t>style</a:t>
            </a:r>
            <a:endParaRPr lang="da-DK" dirty="0"/>
          </a:p>
        </p:txBody>
      </p:sp>
      <p:sp>
        <p:nvSpPr>
          <p:cNvPr id="3" name="Text Placeholder 2"/>
          <p:cNvSpPr>
            <a:spLocks noGrp="1"/>
          </p:cNvSpPr>
          <p:nvPr>
            <p:ph type="body" idx="1"/>
          </p:nvPr>
        </p:nvSpPr>
        <p:spPr>
          <a:xfrm>
            <a:off x="457200" y="1479885"/>
            <a:ext cx="8229600" cy="3625516"/>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A36F714B-A3A6-9C4C-AC11-56B1DF2CA2FA}" type="datetimeFigureOut">
              <a:rPr lang="en-US" smtClean="0"/>
              <a:t>11/28/2014</a:t>
            </a:fld>
            <a:endParaRPr lang="da-DK"/>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E93BC612-0C8A-CF4D-B566-D6066E9CC913}" type="slidenum">
              <a:rPr lang="da-DK" smtClean="0"/>
              <a:t>‹nr.›</a:t>
            </a:fld>
            <a:endParaRPr lang="da-DK"/>
          </a:p>
        </p:txBody>
      </p:sp>
      <p:sp>
        <p:nvSpPr>
          <p:cNvPr id="8" name="Right Triangle 7"/>
          <p:cNvSpPr/>
          <p:nvPr userDrawn="1"/>
        </p:nvSpPr>
        <p:spPr>
          <a:xfrm flipH="1">
            <a:off x="2" y="5104707"/>
            <a:ext cx="9143998" cy="612000"/>
          </a:xfrm>
          <a:prstGeom prst="rtTriangle">
            <a:avLst/>
          </a:prstGeom>
          <a:solidFill>
            <a:srgbClr val="B1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10" name="Picture 3" descr="K:\Kommunikation og PR\Internt\CVI -Corporate Visual Identity\Logo - SMALL\dl_logo_negativ_lille.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96902" y="5215642"/>
            <a:ext cx="1198980" cy="49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88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l" defTabSz="457200" rtl="0" eaLnBrk="1" latinLnBrk="0" hangingPunct="1">
        <a:spcBef>
          <a:spcPct val="0"/>
        </a:spcBef>
        <a:buNone/>
        <a:defRPr sz="4400" b="1" i="0" kern="1200">
          <a:solidFill>
            <a:srgbClr val="BF001F"/>
          </a:solidFill>
          <a:latin typeface="Arial Black" panose="020B0A04020102020204" pitchFamily="34" charset="0"/>
          <a:ea typeface="+mj-ea"/>
          <a:cs typeface="Arial Black" panose="020B0A04020102020204" pitchFamily="34" charset="0"/>
        </a:defRPr>
      </a:lvl1pPr>
    </p:titleStyle>
    <p:bodyStyle>
      <a:lvl1pPr marL="342900" indent="-342900" algn="l" defTabSz="457200" rtl="0" eaLnBrk="1" latinLnBrk="0" hangingPunct="1">
        <a:spcBef>
          <a:spcPct val="20000"/>
        </a:spcBef>
        <a:buClr>
          <a:srgbClr val="B1001C"/>
        </a:buClr>
        <a:buSzPct val="92000"/>
        <a:buFont typeface="Wingdings 2" panose="05020102010507070707" pitchFamily="18" charset="2"/>
        <a:buChar char=""/>
        <a:defRPr sz="1600" kern="1200">
          <a:solidFill>
            <a:schemeClr val="tx1">
              <a:lumMod val="75000"/>
              <a:lumOff val="25000"/>
            </a:schemeClr>
          </a:solidFill>
          <a:latin typeface="Lucida Grande"/>
          <a:ea typeface="+mn-ea"/>
          <a:cs typeface="Lucida Bright" panose="02040603070505020404" pitchFamily="18" charset="0"/>
        </a:defRPr>
      </a:lvl1pPr>
      <a:lvl2pPr marL="742950" indent="-285750" algn="l" defTabSz="457200" rtl="0" eaLnBrk="1" latinLnBrk="0" hangingPunct="1">
        <a:spcBef>
          <a:spcPct val="20000"/>
        </a:spcBef>
        <a:buClr>
          <a:srgbClr val="B1001C"/>
        </a:buClr>
        <a:buSzPct val="92000"/>
        <a:buFont typeface="Wingdings 2" panose="05020102010507070707" pitchFamily="18" charset="2"/>
        <a:buChar char=""/>
        <a:defRPr sz="1600" kern="1200">
          <a:solidFill>
            <a:schemeClr val="tx1">
              <a:lumMod val="75000"/>
              <a:lumOff val="25000"/>
            </a:schemeClr>
          </a:solidFill>
          <a:latin typeface="Lucida Grande"/>
          <a:ea typeface="+mn-ea"/>
          <a:cs typeface="Lucida Bright" panose="02040603070505020404" pitchFamily="18" charset="0"/>
        </a:defRPr>
      </a:lvl2pPr>
      <a:lvl3pPr marL="1143000" indent="-228600" algn="l" defTabSz="457200" rtl="0" eaLnBrk="1" latinLnBrk="0" hangingPunct="1">
        <a:spcBef>
          <a:spcPct val="20000"/>
        </a:spcBef>
        <a:buClr>
          <a:srgbClr val="B1001C"/>
        </a:buClr>
        <a:buSzPct val="92000"/>
        <a:buFont typeface="Wingdings 2" panose="05020102010507070707" pitchFamily="18" charset="2"/>
        <a:buChar char=""/>
        <a:defRPr sz="1600" kern="1200">
          <a:solidFill>
            <a:schemeClr val="tx1">
              <a:lumMod val="75000"/>
              <a:lumOff val="25000"/>
            </a:schemeClr>
          </a:solidFill>
          <a:latin typeface="Lucida Grande"/>
          <a:ea typeface="+mn-ea"/>
          <a:cs typeface="Lucida Bright" panose="02040603070505020404" pitchFamily="18" charset="0"/>
        </a:defRPr>
      </a:lvl3pPr>
      <a:lvl4pPr marL="1600200" indent="-228600" algn="l" defTabSz="457200" rtl="0" eaLnBrk="1" latinLnBrk="0" hangingPunct="1">
        <a:spcBef>
          <a:spcPct val="20000"/>
        </a:spcBef>
        <a:buClr>
          <a:srgbClr val="B1001C"/>
        </a:buClr>
        <a:buSzPct val="92000"/>
        <a:buFont typeface="Wingdings 2" panose="05020102010507070707" pitchFamily="18" charset="2"/>
        <a:buChar char=""/>
        <a:defRPr sz="1600" kern="1200">
          <a:solidFill>
            <a:schemeClr val="tx1">
              <a:lumMod val="75000"/>
              <a:lumOff val="25000"/>
            </a:schemeClr>
          </a:solidFill>
          <a:latin typeface="Lucida Grande"/>
          <a:ea typeface="+mn-ea"/>
          <a:cs typeface="Lucida Bright" panose="02040603070505020404" pitchFamily="18" charset="0"/>
        </a:defRPr>
      </a:lvl4pPr>
      <a:lvl5pPr marL="2057400" indent="-228600" algn="l" defTabSz="457200" rtl="0" eaLnBrk="1" latinLnBrk="0" hangingPunct="1">
        <a:spcBef>
          <a:spcPct val="20000"/>
        </a:spcBef>
        <a:buClr>
          <a:srgbClr val="B1001C"/>
        </a:buClr>
        <a:buSzPct val="92000"/>
        <a:buFont typeface="Wingdings 2" panose="05020102010507070707" pitchFamily="18" charset="2"/>
        <a:buChar char=""/>
        <a:defRPr sz="1600" kern="1200">
          <a:solidFill>
            <a:schemeClr val="tx1">
              <a:lumMod val="75000"/>
              <a:lumOff val="25000"/>
            </a:schemeClr>
          </a:solidFill>
          <a:latin typeface="Lucida Grande"/>
          <a:ea typeface="+mn-ea"/>
          <a:cs typeface="Lucida Bright" panose="020406030705050204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tmp"/><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laceit (27).p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292"/>
          <a:stretch/>
        </p:blipFill>
        <p:spPr>
          <a:xfrm>
            <a:off x="-31750" y="-26457"/>
            <a:ext cx="9175750" cy="5756055"/>
          </a:xfrm>
          <a:prstGeom prst="rect">
            <a:avLst/>
          </a:prstGeom>
        </p:spPr>
      </p:pic>
      <p:sp>
        <p:nvSpPr>
          <p:cNvPr id="2" name="Rectangle 1"/>
          <p:cNvSpPr/>
          <p:nvPr/>
        </p:nvSpPr>
        <p:spPr>
          <a:xfrm>
            <a:off x="-31750" y="1"/>
            <a:ext cx="9205548" cy="2306052"/>
          </a:xfrm>
          <a:prstGeom prst="rect">
            <a:avLst/>
          </a:prstGeom>
          <a:solidFill>
            <a:srgbClr val="000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Right Triangle 5"/>
          <p:cNvSpPr/>
          <p:nvPr/>
        </p:nvSpPr>
        <p:spPr>
          <a:xfrm flipH="1">
            <a:off x="-160581" y="5212338"/>
            <a:ext cx="9304581" cy="517260"/>
          </a:xfrm>
          <a:prstGeom prst="rtTriangle">
            <a:avLst/>
          </a:prstGeom>
          <a:solidFill>
            <a:srgbClr val="B100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p>
        </p:txBody>
      </p:sp>
      <p:sp>
        <p:nvSpPr>
          <p:cNvPr id="9" name="Rectangle 8"/>
          <p:cNvSpPr/>
          <p:nvPr/>
        </p:nvSpPr>
        <p:spPr>
          <a:xfrm>
            <a:off x="0" y="4408681"/>
            <a:ext cx="3124583" cy="1323439"/>
          </a:xfrm>
          <a:prstGeom prst="rect">
            <a:avLst/>
          </a:prstGeom>
          <a:noFill/>
          <a:ln w="3175" cmpd="sng">
            <a:noFill/>
            <a:prstDash val="dot"/>
          </a:ln>
        </p:spPr>
        <p:txBody>
          <a:bodyPr wrap="square">
            <a:spAutoFit/>
          </a:bodyPr>
          <a:lstStyle/>
          <a:p>
            <a:pPr>
              <a:defRPr/>
            </a:pPr>
            <a:endParaRPr lang="da-DK" sz="1600" dirty="0" smtClean="0">
              <a:solidFill>
                <a:schemeClr val="bg1"/>
              </a:solidFill>
              <a:latin typeface="Calibri"/>
              <a:cs typeface="Calibri"/>
            </a:endParaRPr>
          </a:p>
          <a:p>
            <a:pPr>
              <a:defRPr/>
            </a:pPr>
            <a:r>
              <a:rPr lang="da-DK" sz="1600" b="1" dirty="0" smtClean="0">
                <a:solidFill>
                  <a:schemeClr val="bg1"/>
                </a:solidFill>
                <a:latin typeface="Calibri"/>
                <a:cs typeface="Calibri"/>
              </a:rPr>
              <a:t>Mette Gry Münchow</a:t>
            </a:r>
          </a:p>
          <a:p>
            <a:pPr>
              <a:defRPr/>
            </a:pPr>
            <a:r>
              <a:rPr lang="da-DK" sz="1600" i="1" dirty="0" smtClean="0">
                <a:solidFill>
                  <a:schemeClr val="bg1"/>
                </a:solidFill>
                <a:latin typeface="Calibri"/>
                <a:cs typeface="Calibri"/>
              </a:rPr>
              <a:t>Projektleder </a:t>
            </a:r>
          </a:p>
          <a:p>
            <a:pPr>
              <a:defRPr/>
            </a:pPr>
            <a:r>
              <a:rPr lang="da-DK" sz="1600" i="1" dirty="0" smtClean="0">
                <a:solidFill>
                  <a:schemeClr val="bg1"/>
                </a:solidFill>
                <a:latin typeface="Calibri"/>
                <a:cs typeface="Calibri"/>
              </a:rPr>
              <a:t>Danmarks Lungeforening</a:t>
            </a:r>
          </a:p>
          <a:p>
            <a:pPr>
              <a:defRPr/>
            </a:pPr>
            <a:r>
              <a:rPr lang="da-DK" sz="1600" i="1" dirty="0" smtClean="0">
                <a:solidFill>
                  <a:schemeClr val="bg1"/>
                </a:solidFill>
                <a:latin typeface="Calibri"/>
                <a:cs typeface="Calibri"/>
              </a:rPr>
              <a:t>9./10. 2014 </a:t>
            </a:r>
            <a:endParaRPr lang="da-DK" sz="1600" i="1" dirty="0">
              <a:solidFill>
                <a:schemeClr val="bg1"/>
              </a:solidFill>
              <a:latin typeface="Calibri"/>
              <a:cs typeface="Calibri"/>
            </a:endParaRPr>
          </a:p>
        </p:txBody>
      </p:sp>
      <p:pic>
        <p:nvPicPr>
          <p:cNvPr id="23558" name="Picture 2" descr="K:\Kommunikation og PR\Internt\CVI -Corporate Visual Identity\Logo - SMALL\dl_logo_negativ_lil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9818" y="5279762"/>
            <a:ext cx="908124" cy="40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txBox="1">
            <a:spLocks/>
          </p:cNvSpPr>
          <p:nvPr/>
        </p:nvSpPr>
        <p:spPr bwMode="auto">
          <a:xfrm>
            <a:off x="12528" y="180395"/>
            <a:ext cx="9180513" cy="1150938"/>
          </a:xfrm>
          <a:prstGeom prst="rect">
            <a:avLst/>
          </a:prstGeom>
          <a:solidFill>
            <a:schemeClr val="tx1">
              <a:alpha val="0"/>
            </a:schemeClr>
          </a:solidFill>
          <a:ln>
            <a:noFill/>
          </a:ln>
          <a:extLs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4000" dirty="0" err="1" smtClean="0">
                <a:solidFill>
                  <a:srgbClr val="FFFFFF"/>
                </a:solidFill>
                <a:latin typeface="+mj-lt"/>
                <a:cs typeface="Verdana" charset="0"/>
              </a:rPr>
              <a:t>SundBy</a:t>
            </a:r>
            <a:r>
              <a:rPr lang="en-GB" sz="4000" dirty="0" smtClean="0">
                <a:solidFill>
                  <a:srgbClr val="FFFFFF"/>
                </a:solidFill>
                <a:latin typeface="+mj-lt"/>
                <a:cs typeface="Verdana" charset="0"/>
              </a:rPr>
              <a:t> </a:t>
            </a:r>
            <a:r>
              <a:rPr lang="en-GB" sz="4000" dirty="0" err="1" smtClean="0">
                <a:solidFill>
                  <a:srgbClr val="FFFFFF"/>
                </a:solidFill>
                <a:latin typeface="+mj-lt"/>
                <a:cs typeface="Verdana" charset="0"/>
              </a:rPr>
              <a:t>Netværkets</a:t>
            </a:r>
            <a:r>
              <a:rPr lang="en-GB" sz="4000" dirty="0" smtClean="0">
                <a:solidFill>
                  <a:srgbClr val="FFFFFF"/>
                </a:solidFill>
                <a:latin typeface="+mj-lt"/>
                <a:cs typeface="Verdana" charset="0"/>
              </a:rPr>
              <a:t> </a:t>
            </a:r>
            <a:r>
              <a:rPr lang="da-DK" sz="4000" dirty="0">
                <a:solidFill>
                  <a:srgbClr val="FFFFFF"/>
                </a:solidFill>
                <a:ea typeface="ＭＳ Ｐゴシック" pitchFamily="34" charset="-128"/>
                <a:cs typeface="Arial"/>
              </a:rPr>
              <a:t>tobakstema</a:t>
            </a:r>
            <a:r>
              <a:rPr lang="da-DK" sz="4400" dirty="0">
                <a:solidFill>
                  <a:srgbClr val="FFFFFF"/>
                </a:solidFill>
                <a:ea typeface="ＭＳ Ｐゴシック" pitchFamily="34" charset="-128"/>
                <a:cs typeface="Arial"/>
              </a:rPr>
              <a:t>gruppe</a:t>
            </a:r>
            <a:endParaRPr lang="en-GB" sz="4400" dirty="0">
              <a:solidFill>
                <a:srgbClr val="FFFFFF"/>
              </a:solidFill>
              <a:latin typeface="+mj-lt"/>
              <a:cs typeface="Verdana" charset="0"/>
            </a:endParaRPr>
          </a:p>
        </p:txBody>
      </p:sp>
      <p:sp>
        <p:nvSpPr>
          <p:cNvPr id="11" name="Rectangle 15"/>
          <p:cNvSpPr>
            <a:spLocks noChangeArrowheads="1"/>
          </p:cNvSpPr>
          <p:nvPr/>
        </p:nvSpPr>
        <p:spPr bwMode="auto">
          <a:xfrm>
            <a:off x="-3620" y="1141524"/>
            <a:ext cx="9144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3500" b="1" dirty="0" smtClean="0">
                <a:solidFill>
                  <a:srgbClr val="FFFFFF"/>
                </a:solidFill>
                <a:latin typeface="Verdana" charset="0"/>
                <a:cs typeface="Verdana" charset="0"/>
              </a:rPr>
              <a:t> </a:t>
            </a:r>
            <a:endParaRPr lang="da-DK" sz="3500" b="1" dirty="0"/>
          </a:p>
        </p:txBody>
      </p:sp>
      <p:sp>
        <p:nvSpPr>
          <p:cNvPr id="14" name="Titel 1"/>
          <p:cNvSpPr txBox="1">
            <a:spLocks/>
          </p:cNvSpPr>
          <p:nvPr/>
        </p:nvSpPr>
        <p:spPr>
          <a:xfrm>
            <a:off x="24064" y="1153027"/>
            <a:ext cx="9119936" cy="640451"/>
          </a:xfrm>
          <a:prstGeom prst="rect">
            <a:avLst/>
          </a:prstGeom>
          <a:no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da-DK" dirty="0" smtClean="0">
                <a:solidFill>
                  <a:srgbClr val="FFFFFF"/>
                </a:solidFill>
                <a:ea typeface="ＭＳ Ｐゴシック" pitchFamily="34" charset="-128"/>
                <a:cs typeface="Arial"/>
              </a:rPr>
              <a:t>‘Retorik om KOL og rygning’</a:t>
            </a:r>
            <a:endParaRPr lang="da-DK" dirty="0">
              <a:solidFill>
                <a:srgbClr val="FFFFFF"/>
              </a:solidFill>
              <a:ea typeface="ＭＳ Ｐゴシック" pitchFamily="34" charset="-128"/>
              <a:cs typeface="Arial"/>
            </a:endParaRPr>
          </a:p>
        </p:txBody>
      </p:sp>
    </p:spTree>
    <p:extLst>
      <p:ext uri="{BB962C8B-B14F-4D97-AF65-F5344CB8AC3E}">
        <p14:creationId xmlns:p14="http://schemas.microsoft.com/office/powerpoint/2010/main" val="127862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640" y="2785520"/>
            <a:ext cx="647700" cy="420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 name="Tekstboks 4"/>
          <p:cNvSpPr txBox="1"/>
          <p:nvPr/>
        </p:nvSpPr>
        <p:spPr>
          <a:xfrm>
            <a:off x="313151" y="175364"/>
            <a:ext cx="7503090" cy="646331"/>
          </a:xfrm>
          <a:prstGeom prst="rect">
            <a:avLst/>
          </a:prstGeom>
          <a:noFill/>
        </p:spPr>
        <p:txBody>
          <a:bodyPr wrap="square" rtlCol="0">
            <a:spAutoFit/>
          </a:bodyPr>
          <a:lstStyle/>
          <a:p>
            <a:r>
              <a:rPr lang="da-DK" sz="3600" dirty="0">
                <a:solidFill>
                  <a:srgbClr val="BF001F"/>
                </a:solidFill>
                <a:ea typeface="+mj-ea"/>
                <a:cs typeface="Arial Black" panose="020B0A04020102020204" pitchFamily="34" charset="0"/>
              </a:rPr>
              <a:t>Betingelser for at stoppe med at ryge</a:t>
            </a:r>
          </a:p>
        </p:txBody>
      </p:sp>
      <p:sp>
        <p:nvSpPr>
          <p:cNvPr id="6" name="Tekstboks 5"/>
          <p:cNvSpPr txBox="1"/>
          <p:nvPr/>
        </p:nvSpPr>
        <p:spPr>
          <a:xfrm>
            <a:off x="676404" y="1238313"/>
            <a:ext cx="6676373" cy="3693319"/>
          </a:xfrm>
          <a:prstGeom prst="rect">
            <a:avLst/>
          </a:prstGeom>
          <a:noFill/>
        </p:spPr>
        <p:txBody>
          <a:bodyPr wrap="square" rtlCol="0">
            <a:spAutoFit/>
          </a:bodyPr>
          <a:lstStyle/>
          <a:p>
            <a:pPr marL="285750" indent="-285750">
              <a:buFont typeface="Arial" panose="020B0604020202020204" pitchFamily="34" charset="0"/>
              <a:buChar char="•"/>
            </a:pPr>
            <a:r>
              <a:rPr lang="da-DK" dirty="0" smtClean="0"/>
              <a:t>En tro på, at det kan lade sig gøre</a:t>
            </a:r>
          </a:p>
          <a:p>
            <a:pPr marL="742950" lvl="1" indent="-285750">
              <a:buFont typeface="Arial" panose="020B0604020202020204" pitchFamily="34" charset="0"/>
              <a:buChar char="•"/>
            </a:pPr>
            <a:r>
              <a:rPr lang="da-DK" dirty="0" smtClean="0"/>
              <a:t>Sandsynlighed for succes</a:t>
            </a:r>
          </a:p>
          <a:p>
            <a:pPr marL="285750" indent="-285750">
              <a:buFont typeface="Arial" panose="020B0604020202020204" pitchFamily="34" charset="0"/>
              <a:buChar char="•"/>
            </a:pPr>
            <a:r>
              <a:rPr lang="da-DK" dirty="0" smtClean="0"/>
              <a:t>Motivation</a:t>
            </a:r>
          </a:p>
          <a:p>
            <a:pPr marL="285750" indent="-285750">
              <a:buFont typeface="Arial" panose="020B0604020202020204" pitchFamily="34" charset="0"/>
              <a:buChar char="•"/>
            </a:pPr>
            <a:r>
              <a:rPr lang="da-DK" dirty="0" smtClean="0"/>
              <a:t>Støtte</a:t>
            </a:r>
          </a:p>
          <a:p>
            <a:pPr marL="285750" indent="-285750">
              <a:buFont typeface="Arial" panose="020B0604020202020204" pitchFamily="34" charset="0"/>
              <a:buChar char="•"/>
            </a:pPr>
            <a:r>
              <a:rPr lang="da-DK" dirty="0" smtClean="0"/>
              <a:t>Selvomsorg, selvhjælp, selvkontrol</a:t>
            </a:r>
          </a:p>
          <a:p>
            <a:pPr marL="285750" indent="-285750">
              <a:buFont typeface="Arial" panose="020B0604020202020204" pitchFamily="34" charset="0"/>
              <a:buChar char="•"/>
            </a:pPr>
            <a:r>
              <a:rPr lang="da-DK" dirty="0" smtClean="0"/>
              <a:t>Håb</a:t>
            </a:r>
          </a:p>
          <a:p>
            <a:pPr marL="285750" indent="-285750">
              <a:buFont typeface="Arial" panose="020B0604020202020204" pitchFamily="34" charset="0"/>
              <a:buChar char="•"/>
            </a:pPr>
            <a:r>
              <a:rPr lang="da-DK" dirty="0" smtClean="0"/>
              <a:t>Afledning</a:t>
            </a:r>
          </a:p>
          <a:p>
            <a:pPr marL="285750" indent="-285750">
              <a:buFont typeface="Arial" panose="020B0604020202020204" pitchFamily="34" charset="0"/>
              <a:buChar char="•"/>
            </a:pPr>
            <a:r>
              <a:rPr lang="da-DK" dirty="0" smtClean="0"/>
              <a:t>Motion</a:t>
            </a:r>
          </a:p>
          <a:p>
            <a:pPr marL="285750" indent="-285750">
              <a:buFont typeface="Arial" panose="020B0604020202020204" pitchFamily="34" charset="0"/>
              <a:buChar char="•"/>
            </a:pPr>
            <a:r>
              <a:rPr lang="da-DK" dirty="0" smtClean="0"/>
              <a:t>Rygestopkursus</a:t>
            </a:r>
          </a:p>
          <a:p>
            <a:pPr marL="285750" indent="-285750">
              <a:buFont typeface="Arial" panose="020B0604020202020204" pitchFamily="34" charset="0"/>
              <a:buChar char="•"/>
            </a:pPr>
            <a:r>
              <a:rPr lang="da-DK" dirty="0" smtClean="0"/>
              <a:t>Selvanerkendelse</a:t>
            </a:r>
          </a:p>
          <a:p>
            <a:pPr marL="285750" indent="-285750">
              <a:buFont typeface="Arial" panose="020B0604020202020204" pitchFamily="34" charset="0"/>
              <a:buChar char="•"/>
            </a:pPr>
            <a:r>
              <a:rPr lang="da-DK" dirty="0" smtClean="0"/>
              <a:t>”Brug din uro til noget godt”</a:t>
            </a:r>
          </a:p>
          <a:p>
            <a:pPr marL="742950" lvl="1" indent="-285750">
              <a:buFont typeface="Arial" panose="020B0604020202020204" pitchFamily="34" charset="0"/>
              <a:buChar char="•"/>
            </a:pPr>
            <a:r>
              <a:rPr lang="da-DK" dirty="0" smtClean="0"/>
              <a:t>”Nervøsitet, uro eller rastløshed: Gå eller løb en tur, gør rent, undgå kaffe”</a:t>
            </a:r>
            <a:endParaRPr lang="da-DK" dirty="0"/>
          </a:p>
        </p:txBody>
      </p:sp>
    </p:spTree>
    <p:extLst>
      <p:ext uri="{BB962C8B-B14F-4D97-AF65-F5344CB8AC3E}">
        <p14:creationId xmlns:p14="http://schemas.microsoft.com/office/powerpoint/2010/main" val="3561566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2"/>
          <p:cNvSpPr/>
          <p:nvPr/>
        </p:nvSpPr>
        <p:spPr>
          <a:xfrm>
            <a:off x="10096" y="324241"/>
            <a:ext cx="8958540" cy="523220"/>
          </a:xfrm>
          <a:prstGeom prst="rect">
            <a:avLst/>
          </a:prstGeom>
        </p:spPr>
        <p:txBody>
          <a:bodyPr wrap="square">
            <a:spAutoFit/>
          </a:bodyPr>
          <a:lstStyle/>
          <a:p>
            <a:r>
              <a:rPr lang="da-DK" sz="2800" b="1" dirty="0" smtClean="0">
                <a:solidFill>
                  <a:srgbClr val="5F5F5F"/>
                </a:solidFill>
                <a:latin typeface="+mj-lt"/>
                <a:ea typeface="+mj-ea"/>
                <a:cs typeface="+mj-cs"/>
              </a:rPr>
              <a:t>KOL og tobak – sundhedsprofessionelles diskurs	</a:t>
            </a:r>
            <a:endParaRPr lang="da-DK" sz="2800" b="1" dirty="0">
              <a:solidFill>
                <a:srgbClr val="5F5F5F"/>
              </a:solidFill>
              <a:latin typeface="+mj-lt"/>
              <a:ea typeface="+mj-ea"/>
              <a:cs typeface="+mj-cs"/>
            </a:endParaRPr>
          </a:p>
        </p:txBody>
      </p:sp>
      <p:sp>
        <p:nvSpPr>
          <p:cNvPr id="5" name="Tekstboks 4"/>
          <p:cNvSpPr txBox="1"/>
          <p:nvPr/>
        </p:nvSpPr>
        <p:spPr>
          <a:xfrm>
            <a:off x="10097" y="1528175"/>
            <a:ext cx="6202814" cy="2862322"/>
          </a:xfrm>
          <a:prstGeom prst="rect">
            <a:avLst/>
          </a:prstGeom>
          <a:noFill/>
        </p:spPr>
        <p:txBody>
          <a:bodyPr wrap="square" rtlCol="0">
            <a:spAutoFit/>
          </a:bodyPr>
          <a:lstStyle/>
          <a:p>
            <a:pPr marL="285750" indent="-285750">
              <a:buFont typeface="Arial" panose="020B0604020202020204" pitchFamily="34" charset="0"/>
              <a:buChar char="•"/>
            </a:pPr>
            <a:r>
              <a:rPr lang="da-DK" dirty="0" smtClean="0"/>
              <a:t>Sundhedsprofessionelles diskurs om KOL og rygning</a:t>
            </a:r>
          </a:p>
          <a:p>
            <a:pPr marL="742950" lvl="1" indent="-285750">
              <a:buFont typeface="Arial" panose="020B0604020202020204" pitchFamily="34" charset="0"/>
              <a:buChar char="•"/>
            </a:pPr>
            <a:r>
              <a:rPr lang="da-DK" dirty="0" smtClean="0"/>
              <a:t>Rygestopmaterialet rummer ikke de mest syge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smtClean="0"/>
              <a:t>Barrierer</a:t>
            </a:r>
          </a:p>
          <a:p>
            <a:pPr marL="742950" lvl="1" indent="-285750">
              <a:buFont typeface="Arial" panose="020B0604020202020204" pitchFamily="34" charset="0"/>
              <a:buChar char="•"/>
            </a:pPr>
            <a:r>
              <a:rPr lang="da-DK" dirty="0" smtClean="0"/>
              <a:t>Vi er selv en del af og påvirkes af den offentlige diskurs</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smtClean="0"/>
              <a:t>Muligheder</a:t>
            </a:r>
          </a:p>
          <a:p>
            <a:pPr marL="742950" lvl="1" indent="-285750">
              <a:buFont typeface="Arial" panose="020B0604020202020204" pitchFamily="34" charset="0"/>
              <a:buChar char="•"/>
            </a:pPr>
            <a:r>
              <a:rPr lang="da-DK" dirty="0" smtClean="0"/>
              <a:t>Bl.a. i en bevidst diskurs</a:t>
            </a:r>
          </a:p>
          <a:p>
            <a:pPr marL="285750" indent="-285750">
              <a:buFont typeface="Arial" panose="020B0604020202020204" pitchFamily="34" charset="0"/>
              <a:buChar char="•"/>
            </a:pPr>
            <a:endParaRPr lang="da-DK" dirty="0"/>
          </a:p>
          <a:p>
            <a:endParaRPr lang="da-DK" dirty="0"/>
          </a:p>
        </p:txBody>
      </p:sp>
    </p:spTree>
    <p:extLst>
      <p:ext uri="{BB962C8B-B14F-4D97-AF65-F5344CB8AC3E}">
        <p14:creationId xmlns:p14="http://schemas.microsoft.com/office/powerpoint/2010/main" val="1970529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t="6718" b="3331"/>
          <a:stretch/>
        </p:blipFill>
        <p:spPr>
          <a:xfrm>
            <a:off x="0" y="1"/>
            <a:ext cx="9144000" cy="5715000"/>
          </a:xfrm>
          <a:prstGeom prst="rect">
            <a:avLst/>
          </a:prstGeom>
        </p:spPr>
      </p:pic>
      <p:sp>
        <p:nvSpPr>
          <p:cNvPr id="5" name="Titel 1"/>
          <p:cNvSpPr txBox="1">
            <a:spLocks/>
          </p:cNvSpPr>
          <p:nvPr/>
        </p:nvSpPr>
        <p:spPr>
          <a:xfrm>
            <a:off x="-28222" y="4258365"/>
            <a:ext cx="9201210" cy="807836"/>
          </a:xfrm>
          <a:prstGeom prst="rect">
            <a:avLst/>
          </a:prstGeom>
          <a:solidFill>
            <a:schemeClr val="tx2">
              <a:alpha val="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sz="2500" dirty="0" smtClean="0">
                <a:solidFill>
                  <a:srgbClr val="FFFFFF"/>
                </a:solidFill>
                <a:latin typeface="Helvetica Neue UltraLight"/>
                <a:ea typeface="ＭＳ Ｐゴシック" pitchFamily="34" charset="-128"/>
                <a:cs typeface="Helvetica Neue UltraLight"/>
              </a:rPr>
              <a:t>…er nøglespillere og sproget kan være en intervention i sig selv</a:t>
            </a:r>
            <a:endParaRPr lang="da-DK" sz="2500" dirty="0">
              <a:solidFill>
                <a:srgbClr val="FFFFFF"/>
              </a:solidFill>
              <a:latin typeface="Helvetica Neue UltraLight"/>
              <a:ea typeface="ＭＳ Ｐゴシック" pitchFamily="34" charset="-128"/>
              <a:cs typeface="Helvetica Neue UltraLight"/>
            </a:endParaRPr>
          </a:p>
        </p:txBody>
      </p:sp>
      <p:sp>
        <p:nvSpPr>
          <p:cNvPr id="6" name="Titel 1"/>
          <p:cNvSpPr txBox="1">
            <a:spLocks/>
          </p:cNvSpPr>
          <p:nvPr/>
        </p:nvSpPr>
        <p:spPr>
          <a:xfrm>
            <a:off x="0" y="4724110"/>
            <a:ext cx="9144000" cy="58892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da-DK" sz="1200" dirty="0">
              <a:solidFill>
                <a:srgbClr val="FFFFFF"/>
              </a:solidFill>
              <a:latin typeface="Lucida Grande"/>
              <a:ea typeface="ＭＳ Ｐゴシック" pitchFamily="34" charset="-128"/>
              <a:cs typeface="Lucida Grande"/>
            </a:endParaRPr>
          </a:p>
        </p:txBody>
      </p:sp>
      <p:sp>
        <p:nvSpPr>
          <p:cNvPr id="7" name="Titel 1"/>
          <p:cNvSpPr txBox="1">
            <a:spLocks/>
          </p:cNvSpPr>
          <p:nvPr/>
        </p:nvSpPr>
        <p:spPr>
          <a:xfrm>
            <a:off x="0" y="3015941"/>
            <a:ext cx="9144000" cy="807836"/>
          </a:xfrm>
          <a:prstGeom prst="rect">
            <a:avLst/>
          </a:prstGeom>
          <a:solidFill>
            <a:schemeClr val="tx2">
              <a:alpha val="21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b="1" dirty="0" smtClean="0">
                <a:solidFill>
                  <a:srgbClr val="FFFFFF"/>
                </a:solidFill>
                <a:latin typeface="Helvetica Neue UltraLight"/>
                <a:ea typeface="ＭＳ Ｐゴシック" pitchFamily="34" charset="-128"/>
                <a:cs typeface="Helvetica Neue UltraLight"/>
              </a:rPr>
              <a:t>Sundhedsfagligt personale</a:t>
            </a:r>
            <a:endParaRPr lang="da-DK" b="1" dirty="0">
              <a:solidFill>
                <a:srgbClr val="FFFFFF"/>
              </a:solidFill>
              <a:latin typeface="Helvetica Neue UltraLight"/>
              <a:ea typeface="ＭＳ Ｐゴシック" pitchFamily="34" charset="-128"/>
              <a:cs typeface="Helvetica Neue UltraLight"/>
            </a:endParaRPr>
          </a:p>
        </p:txBody>
      </p:sp>
      <p:sp>
        <p:nvSpPr>
          <p:cNvPr id="8" name="Right Triangle 7"/>
          <p:cNvSpPr/>
          <p:nvPr/>
        </p:nvSpPr>
        <p:spPr>
          <a:xfrm flipH="1">
            <a:off x="57210" y="5094115"/>
            <a:ext cx="9086790" cy="620889"/>
          </a:xfrm>
          <a:prstGeom prst="rtTriangle">
            <a:avLst/>
          </a:prstGeom>
          <a:solidFill>
            <a:srgbClr val="B1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p:nvPicPr>
        <p:blipFill rotWithShape="1">
          <a:blip r:embed="rId4"/>
          <a:srcRect l="15746" t="10069" r="3256" b="13255"/>
          <a:stretch/>
        </p:blipFill>
        <p:spPr>
          <a:xfrm>
            <a:off x="8023627" y="5224757"/>
            <a:ext cx="1049823" cy="414087"/>
          </a:xfrm>
          <a:prstGeom prst="rect">
            <a:avLst/>
          </a:prstGeom>
          <a:noFill/>
          <a:ln>
            <a:noFill/>
          </a:ln>
        </p:spPr>
      </p:pic>
    </p:spTree>
    <p:extLst>
      <p:ext uri="{BB962C8B-B14F-4D97-AF65-F5344CB8AC3E}">
        <p14:creationId xmlns:p14="http://schemas.microsoft.com/office/powerpoint/2010/main" val="2827105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0" dirty="0" smtClean="0">
                <a:latin typeface="+mj-lt"/>
              </a:rPr>
              <a:t>Sundhedsfagliges retoriske muligheder</a:t>
            </a:r>
            <a:br>
              <a:rPr lang="da-DK" b="0" dirty="0" smtClean="0">
                <a:latin typeface="+mj-lt"/>
              </a:rPr>
            </a:br>
            <a:r>
              <a:rPr lang="da-DK" b="0" dirty="0">
                <a:latin typeface="+mj-lt"/>
              </a:rPr>
              <a:t>	</a:t>
            </a:r>
            <a:r>
              <a:rPr lang="da-DK" b="0" dirty="0" smtClean="0">
                <a:latin typeface="+mj-lt"/>
              </a:rPr>
              <a:t>- Sprog som intervention</a:t>
            </a:r>
            <a:endParaRPr lang="da-DK" b="0" dirty="0">
              <a:latin typeface="+mj-lt"/>
            </a:endParaRPr>
          </a:p>
        </p:txBody>
      </p:sp>
      <p:sp>
        <p:nvSpPr>
          <p:cNvPr id="3" name="Pladsholder til indhold 2"/>
          <p:cNvSpPr>
            <a:spLocks noGrp="1"/>
          </p:cNvSpPr>
          <p:nvPr>
            <p:ph idx="1"/>
          </p:nvPr>
        </p:nvSpPr>
        <p:spPr/>
        <p:txBody>
          <a:bodyPr/>
          <a:lstStyle/>
          <a:p>
            <a:r>
              <a:rPr lang="da-DK" dirty="0" smtClean="0"/>
              <a:t>Frihedselskerne mod sundhedsfascisterne</a:t>
            </a:r>
          </a:p>
          <a:p>
            <a:pPr lvl="1"/>
            <a:r>
              <a:rPr lang="da-DK" dirty="0" smtClean="0"/>
              <a:t>Erobre frihedsidealet</a:t>
            </a:r>
          </a:p>
          <a:p>
            <a:endParaRPr lang="da-DK" dirty="0"/>
          </a:p>
          <a:p>
            <a:r>
              <a:rPr lang="da-DK" dirty="0" smtClean="0"/>
              <a:t>”Mennesker, der ryger”</a:t>
            </a:r>
          </a:p>
          <a:p>
            <a:endParaRPr lang="da-DK" dirty="0"/>
          </a:p>
          <a:p>
            <a:r>
              <a:rPr lang="da-DK" dirty="0" smtClean="0"/>
              <a:t>De fleste er begyndt at ryge og blevet afhængige inden de blev myndige</a:t>
            </a:r>
          </a:p>
          <a:p>
            <a:endParaRPr lang="da-DK" dirty="0"/>
          </a:p>
          <a:p>
            <a:r>
              <a:rPr lang="da-DK" dirty="0" smtClean="0"/>
              <a:t>”Vi holder med rygerne”</a:t>
            </a:r>
          </a:p>
          <a:p>
            <a:pPr lvl="1"/>
            <a:r>
              <a:rPr lang="da-DK" dirty="0" smtClean="0"/>
              <a:t>75 % af rygerne ønsker at stoppe</a:t>
            </a:r>
          </a:p>
          <a:p>
            <a:pPr lvl="2"/>
            <a:r>
              <a:rPr lang="da-DK" dirty="0" smtClean="0"/>
              <a:t>Det er dem, vi kæmper for i tobaksarbejdet</a:t>
            </a:r>
            <a:endParaRPr lang="da-DK" dirty="0"/>
          </a:p>
        </p:txBody>
      </p:sp>
    </p:spTree>
    <p:extLst>
      <p:ext uri="{BB962C8B-B14F-4D97-AF65-F5344CB8AC3E}">
        <p14:creationId xmlns:p14="http://schemas.microsoft.com/office/powerpoint/2010/main" val="1574846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b="0" dirty="0">
                <a:latin typeface="+mj-lt"/>
              </a:rPr>
              <a:t>Sundhedsfagliges retoriske muligheder</a:t>
            </a:r>
          </a:p>
        </p:txBody>
      </p:sp>
      <p:sp>
        <p:nvSpPr>
          <p:cNvPr id="3" name="Pladsholder til indhold 2"/>
          <p:cNvSpPr>
            <a:spLocks noGrp="1"/>
          </p:cNvSpPr>
          <p:nvPr>
            <p:ph idx="1"/>
          </p:nvPr>
        </p:nvSpPr>
        <p:spPr/>
        <p:txBody>
          <a:bodyPr/>
          <a:lstStyle/>
          <a:p>
            <a:r>
              <a:rPr lang="da-DK" dirty="0" smtClean="0"/>
              <a:t>Kategorisering</a:t>
            </a:r>
          </a:p>
          <a:p>
            <a:pPr lvl="1"/>
            <a:r>
              <a:rPr lang="da-DK" dirty="0"/>
              <a:t>Forstærker den sociale ulighed?</a:t>
            </a:r>
          </a:p>
          <a:p>
            <a:endParaRPr lang="da-DK" dirty="0"/>
          </a:p>
          <a:p>
            <a:r>
              <a:rPr lang="da-DK" dirty="0" smtClean="0"/>
              <a:t>Vi har viden om, hvad der hjælper, og vi har mulighed for at fremme de forhold.</a:t>
            </a:r>
          </a:p>
          <a:p>
            <a:endParaRPr lang="da-DK" dirty="0"/>
          </a:p>
          <a:p>
            <a:r>
              <a:rPr lang="da-DK" dirty="0" smtClean="0"/>
              <a:t>Benyt sproget.</a:t>
            </a:r>
          </a:p>
          <a:p>
            <a:pPr lvl="1"/>
            <a:r>
              <a:rPr lang="da-DK" dirty="0" smtClean="0"/>
              <a:t>Hvordan?</a:t>
            </a:r>
          </a:p>
          <a:p>
            <a:pPr lvl="1"/>
            <a:endParaRPr lang="da-DK" dirty="0" smtClean="0"/>
          </a:p>
        </p:txBody>
      </p:sp>
    </p:spTree>
    <p:extLst>
      <p:ext uri="{BB962C8B-B14F-4D97-AF65-F5344CB8AC3E}">
        <p14:creationId xmlns:p14="http://schemas.microsoft.com/office/powerpoint/2010/main" val="968286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73388" y="1320064"/>
            <a:ext cx="8529385" cy="3493264"/>
          </a:xfrm>
          <a:prstGeom prst="rect">
            <a:avLst/>
          </a:prstGeom>
        </p:spPr>
        <p:txBody>
          <a:bodyPr wrap="square">
            <a:spAutoFit/>
          </a:bodyPr>
          <a:lstStyle/>
          <a:p>
            <a:pPr marL="342900" indent="-342900">
              <a:buClr>
                <a:srgbClr val="BF001F"/>
              </a:buClr>
              <a:buFont typeface="Wingdings" charset="2"/>
              <a:buChar char=""/>
            </a:pPr>
            <a:r>
              <a:rPr lang="da-DK" sz="1700" dirty="0" smtClean="0">
                <a:solidFill>
                  <a:srgbClr val="5F5F5F"/>
                </a:solidFill>
              </a:rPr>
              <a:t>Ca. 400.000 danskere har KOL – halvdelen uden at vide det</a:t>
            </a:r>
          </a:p>
          <a:p>
            <a:pPr marL="342900" indent="-342900">
              <a:buClr>
                <a:srgbClr val="BF001F"/>
              </a:buClr>
              <a:buFont typeface="Wingdings" charset="2"/>
              <a:buChar char=""/>
            </a:pPr>
            <a:endParaRPr lang="da-DK" sz="1700" dirty="0">
              <a:solidFill>
                <a:srgbClr val="5F5F5F"/>
              </a:solidFill>
            </a:endParaRPr>
          </a:p>
          <a:p>
            <a:pPr marL="342900" indent="-342900">
              <a:buClr>
                <a:srgbClr val="BF001F"/>
              </a:buClr>
              <a:buFont typeface="Wingdings" charset="2"/>
              <a:buChar char=""/>
            </a:pPr>
            <a:r>
              <a:rPr lang="da-DK" sz="1700" dirty="0" smtClean="0">
                <a:solidFill>
                  <a:srgbClr val="5F5F5F"/>
                </a:solidFill>
              </a:rPr>
              <a:t>Danmark </a:t>
            </a:r>
            <a:r>
              <a:rPr lang="da-DK" sz="1700" dirty="0">
                <a:solidFill>
                  <a:srgbClr val="5F5F5F"/>
                </a:solidFill>
              </a:rPr>
              <a:t>har europarekord i dødsfald af </a:t>
            </a:r>
            <a:r>
              <a:rPr lang="da-DK" sz="1700" dirty="0" smtClean="0">
                <a:solidFill>
                  <a:srgbClr val="5F5F5F"/>
                </a:solidFill>
              </a:rPr>
              <a:t>KOL (ca. 3.500 årligt, ca. 10% af alle dødsfald). KOL er også </a:t>
            </a:r>
            <a:r>
              <a:rPr lang="da-DK" sz="1700" dirty="0">
                <a:solidFill>
                  <a:srgbClr val="5F5F5F"/>
                </a:solidFill>
              </a:rPr>
              <a:t>er den hyppigste enkeltårsag til akutte indlæggelser (ca. 25.300 årligt)</a:t>
            </a:r>
            <a:br>
              <a:rPr lang="da-DK" sz="1700" dirty="0">
                <a:solidFill>
                  <a:srgbClr val="5F5F5F"/>
                </a:solidFill>
              </a:rPr>
            </a:br>
            <a:endParaRPr lang="da-DK" sz="1700" dirty="0"/>
          </a:p>
          <a:p>
            <a:pPr marL="342900" indent="-342900">
              <a:buClr>
                <a:srgbClr val="BF001F"/>
              </a:buClr>
              <a:buFont typeface="Wingdings" charset="2"/>
              <a:buChar char=""/>
            </a:pPr>
            <a:r>
              <a:rPr lang="da-DK" sz="1700" dirty="0" smtClean="0">
                <a:solidFill>
                  <a:srgbClr val="5F5F5F"/>
                </a:solidFill>
              </a:rPr>
              <a:t>KOL </a:t>
            </a:r>
            <a:r>
              <a:rPr lang="da-DK" sz="1700" dirty="0">
                <a:solidFill>
                  <a:srgbClr val="5F5F5F"/>
                </a:solidFill>
              </a:rPr>
              <a:t>er den sygdom der bidrager mest til den samlede ulighed i sygelighed og dødelighed i Danmark – og den sociale ulighed i KOL er </a:t>
            </a:r>
            <a:r>
              <a:rPr lang="da-DK" sz="1700" dirty="0" smtClean="0">
                <a:solidFill>
                  <a:srgbClr val="5F5F5F"/>
                </a:solidFill>
              </a:rPr>
              <a:t>stigende</a:t>
            </a:r>
          </a:p>
          <a:p>
            <a:pPr marL="342900" indent="-342900">
              <a:buClr>
                <a:srgbClr val="BF001F"/>
              </a:buClr>
              <a:buFont typeface="Wingdings" charset="2"/>
              <a:buChar char=""/>
            </a:pPr>
            <a:endParaRPr lang="da-DK" sz="1700" dirty="0">
              <a:solidFill>
                <a:srgbClr val="5F5F5F"/>
              </a:solidFill>
            </a:endParaRPr>
          </a:p>
          <a:p>
            <a:pPr marL="342900" indent="-342900">
              <a:buClr>
                <a:srgbClr val="BF001F"/>
              </a:buClr>
              <a:buFont typeface="Wingdings" charset="2"/>
              <a:buChar char=""/>
            </a:pPr>
            <a:r>
              <a:rPr lang="da-DK" sz="1700" dirty="0">
                <a:solidFill>
                  <a:srgbClr val="5F5F5F"/>
                </a:solidFill>
              </a:rPr>
              <a:t>Risikoen for at dø ved indlæggelse med KOL er højere end dødeligheden ved blodprop i hjertet og de fleste kræftsygdomme</a:t>
            </a:r>
          </a:p>
          <a:p>
            <a:pPr>
              <a:buClr>
                <a:srgbClr val="BF001F"/>
              </a:buClr>
            </a:pPr>
            <a:endParaRPr lang="da-DK" sz="1700" dirty="0">
              <a:solidFill>
                <a:srgbClr val="5F5F5F"/>
              </a:solidFill>
            </a:endParaRPr>
          </a:p>
          <a:p>
            <a:pPr marL="342900" indent="-342900">
              <a:buClr>
                <a:srgbClr val="BF001F"/>
              </a:buClr>
              <a:buFont typeface="Wingdings" charset="2"/>
              <a:buChar char=""/>
            </a:pPr>
            <a:r>
              <a:rPr lang="da-DK" sz="1700" dirty="0" smtClean="0">
                <a:solidFill>
                  <a:srgbClr val="5F5F5F"/>
                </a:solidFill>
              </a:rPr>
              <a:t>Hver dag dør 16 danskere af KOL</a:t>
            </a:r>
          </a:p>
          <a:p>
            <a:pPr marL="342900" indent="-342900">
              <a:buClr>
                <a:srgbClr val="BF001F"/>
              </a:buClr>
              <a:buFont typeface="Wingdings" charset="2"/>
              <a:buChar char=""/>
            </a:pPr>
            <a:endParaRPr lang="da-DK" sz="1700" dirty="0" smtClean="0">
              <a:solidFill>
                <a:srgbClr val="5F5F5F"/>
              </a:solidFill>
            </a:endParaRPr>
          </a:p>
        </p:txBody>
      </p:sp>
      <p:sp>
        <p:nvSpPr>
          <p:cNvPr id="6" name="Rektangel 2"/>
          <p:cNvSpPr/>
          <p:nvPr/>
        </p:nvSpPr>
        <p:spPr>
          <a:xfrm>
            <a:off x="10096" y="324241"/>
            <a:ext cx="4464496" cy="523220"/>
          </a:xfrm>
          <a:prstGeom prst="rect">
            <a:avLst/>
          </a:prstGeom>
        </p:spPr>
        <p:txBody>
          <a:bodyPr wrap="square">
            <a:spAutoFit/>
          </a:bodyPr>
          <a:lstStyle/>
          <a:p>
            <a:r>
              <a:rPr lang="da-DK" sz="2800" b="1" dirty="0" smtClean="0">
                <a:solidFill>
                  <a:srgbClr val="5F5F5F"/>
                </a:solidFill>
                <a:latin typeface="+mj-lt"/>
                <a:ea typeface="+mj-ea"/>
                <a:cs typeface="+mj-cs"/>
              </a:rPr>
              <a:t>KOL	</a:t>
            </a:r>
            <a:endParaRPr lang="da-DK" sz="2800" b="1" dirty="0">
              <a:solidFill>
                <a:srgbClr val="5F5F5F"/>
              </a:solidFill>
              <a:latin typeface="+mj-lt"/>
              <a:ea typeface="+mj-ea"/>
              <a:cs typeface="+mj-cs"/>
            </a:endParaRPr>
          </a:p>
        </p:txBody>
      </p:sp>
    </p:spTree>
    <p:extLst>
      <p:ext uri="{BB962C8B-B14F-4D97-AF65-F5344CB8AC3E}">
        <p14:creationId xmlns:p14="http://schemas.microsoft.com/office/powerpoint/2010/main" val="4183948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2"/>
          <p:cNvSpPr/>
          <p:nvPr/>
        </p:nvSpPr>
        <p:spPr>
          <a:xfrm>
            <a:off x="10096" y="324241"/>
            <a:ext cx="4464496" cy="523220"/>
          </a:xfrm>
          <a:prstGeom prst="rect">
            <a:avLst/>
          </a:prstGeom>
        </p:spPr>
        <p:txBody>
          <a:bodyPr wrap="square">
            <a:spAutoFit/>
          </a:bodyPr>
          <a:lstStyle/>
          <a:p>
            <a:r>
              <a:rPr lang="da-DK" sz="2800" b="1" dirty="0" smtClean="0">
                <a:solidFill>
                  <a:srgbClr val="5F5F5F"/>
                </a:solidFill>
                <a:latin typeface="+mj-lt"/>
                <a:ea typeface="+mj-ea"/>
                <a:cs typeface="+mj-cs"/>
              </a:rPr>
              <a:t>KOL og tobak	</a:t>
            </a:r>
            <a:endParaRPr lang="da-DK" sz="2800" b="1" dirty="0">
              <a:solidFill>
                <a:srgbClr val="5F5F5F"/>
              </a:solidFill>
              <a:latin typeface="+mj-lt"/>
              <a:ea typeface="+mj-ea"/>
              <a:cs typeface="+mj-cs"/>
            </a:endParaRPr>
          </a:p>
        </p:txBody>
      </p:sp>
      <p:sp>
        <p:nvSpPr>
          <p:cNvPr id="5" name="Tekstboks 4"/>
          <p:cNvSpPr txBox="1"/>
          <p:nvPr/>
        </p:nvSpPr>
        <p:spPr>
          <a:xfrm>
            <a:off x="10097" y="1528175"/>
            <a:ext cx="6202814" cy="3970318"/>
          </a:xfrm>
          <a:prstGeom prst="rect">
            <a:avLst/>
          </a:prstGeom>
          <a:noFill/>
        </p:spPr>
        <p:txBody>
          <a:bodyPr wrap="square" rtlCol="0">
            <a:spAutoFit/>
          </a:bodyPr>
          <a:lstStyle/>
          <a:p>
            <a:pPr marL="285750" indent="-285750">
              <a:buFont typeface="Arial" panose="020B0604020202020204" pitchFamily="34" charset="0"/>
              <a:buChar char="•"/>
            </a:pPr>
            <a:r>
              <a:rPr lang="da-DK" dirty="0">
                <a:solidFill>
                  <a:srgbClr val="5F5F5F"/>
                </a:solidFill>
              </a:rPr>
              <a:t>Rygning er hyppigste </a:t>
            </a:r>
            <a:r>
              <a:rPr lang="da-DK" dirty="0" smtClean="0">
                <a:solidFill>
                  <a:srgbClr val="5F5F5F"/>
                </a:solidFill>
              </a:rPr>
              <a:t>årsag til KOL (85%)</a:t>
            </a:r>
          </a:p>
          <a:p>
            <a:pPr marL="285750" indent="-285750">
              <a:buFont typeface="Arial" panose="020B0604020202020204" pitchFamily="34" charset="0"/>
              <a:buChar char="•"/>
            </a:pPr>
            <a:endParaRPr lang="da-DK" dirty="0" smtClean="0">
              <a:solidFill>
                <a:srgbClr val="5F5F5F"/>
              </a:solidFill>
            </a:endParaRPr>
          </a:p>
          <a:p>
            <a:pPr marL="285750" indent="-285750">
              <a:buFont typeface="Arial" panose="020B0604020202020204" pitchFamily="34" charset="0"/>
              <a:buChar char="•"/>
            </a:pPr>
            <a:r>
              <a:rPr lang="da-DK" dirty="0" smtClean="0">
                <a:solidFill>
                  <a:srgbClr val="5F5F5F"/>
                </a:solidFill>
              </a:rPr>
              <a:t>Op mod halvdelen af mennesker, der ryger, får KOL (30-40 %)</a:t>
            </a:r>
          </a:p>
          <a:p>
            <a:pPr marL="285750" indent="-285750">
              <a:buFont typeface="Arial" panose="020B0604020202020204" pitchFamily="34" charset="0"/>
              <a:buChar char="•"/>
            </a:pPr>
            <a:endParaRPr lang="da-DK" altLang="da-DK" b="1" dirty="0">
              <a:solidFill>
                <a:srgbClr val="5F5F5F"/>
              </a:solidFill>
              <a:latin typeface="Arial" pitchFamily="34" charset="0"/>
              <a:cs typeface="Times New Roman" pitchFamily="18" charset="0"/>
            </a:endParaRPr>
          </a:p>
          <a:p>
            <a:pPr marL="285750" indent="-285750">
              <a:buFont typeface="Arial" panose="020B0604020202020204" pitchFamily="34" charset="0"/>
              <a:buChar char="•"/>
            </a:pPr>
            <a:r>
              <a:rPr lang="da-DK" altLang="da-DK" dirty="0">
                <a:solidFill>
                  <a:srgbClr val="5F5F5F"/>
                </a:solidFill>
              </a:rPr>
              <a:t>Over 40% af </a:t>
            </a:r>
            <a:r>
              <a:rPr lang="da-DK" altLang="da-DK" dirty="0" smtClean="0">
                <a:solidFill>
                  <a:srgbClr val="5F5F5F"/>
                </a:solidFill>
              </a:rPr>
              <a:t>dem, </a:t>
            </a:r>
            <a:r>
              <a:rPr lang="da-DK" altLang="da-DK" dirty="0">
                <a:solidFill>
                  <a:srgbClr val="5F5F5F"/>
                </a:solidFill>
              </a:rPr>
              <a:t>som har betydende </a:t>
            </a:r>
            <a:r>
              <a:rPr lang="da-DK" altLang="da-DK" dirty="0" smtClean="0">
                <a:solidFill>
                  <a:srgbClr val="5F5F5F"/>
                </a:solidFill>
              </a:rPr>
              <a:t>KOL, </a:t>
            </a:r>
            <a:r>
              <a:rPr lang="da-DK" altLang="da-DK" dirty="0">
                <a:solidFill>
                  <a:srgbClr val="5F5F5F"/>
                </a:solidFill>
              </a:rPr>
              <a:t>ryger</a:t>
            </a:r>
            <a:r>
              <a:rPr lang="da-DK" altLang="da-DK" dirty="0" smtClean="0">
                <a:solidFill>
                  <a:srgbClr val="5F5F5F"/>
                </a:solidFill>
              </a:rPr>
              <a:t>*</a:t>
            </a:r>
          </a:p>
          <a:p>
            <a:pPr marL="285750" indent="-285750">
              <a:buFont typeface="Arial" panose="020B0604020202020204" pitchFamily="34" charset="0"/>
              <a:buChar char="•"/>
            </a:pPr>
            <a:endParaRPr lang="da-DK" altLang="da-DK" dirty="0">
              <a:solidFill>
                <a:srgbClr val="5F5F5F"/>
              </a:solidFill>
            </a:endParaRPr>
          </a:p>
          <a:p>
            <a:pPr marL="285750" indent="-285750">
              <a:buFont typeface="Arial" panose="020B0604020202020204" pitchFamily="34" charset="0"/>
              <a:buChar char="•"/>
            </a:pPr>
            <a:r>
              <a:rPr lang="da-DK" altLang="da-DK" dirty="0" smtClean="0">
                <a:solidFill>
                  <a:srgbClr val="5F5F5F"/>
                </a:solidFill>
              </a:rPr>
              <a:t>Rygestop er den absolut mest effektive måde at begrænse udviklingen af KOL</a:t>
            </a:r>
            <a:endParaRPr lang="da-DK" altLang="da-DK" dirty="0">
              <a:solidFill>
                <a:srgbClr val="5F5F5F"/>
              </a:solidFill>
            </a:endParaRPr>
          </a:p>
          <a:p>
            <a:pPr marL="285750" indent="-285750">
              <a:buFont typeface="Arial" panose="020B0604020202020204" pitchFamily="34" charset="0"/>
              <a:buChar char="•"/>
            </a:pPr>
            <a:endParaRPr lang="da-DK" dirty="0">
              <a:solidFill>
                <a:srgbClr val="5F5F5F"/>
              </a:solidFill>
            </a:endParaRPr>
          </a:p>
          <a:p>
            <a:pPr marL="285750" indent="-285750">
              <a:buFont typeface="Arial" panose="020B0604020202020204" pitchFamily="34" charset="0"/>
              <a:buChar char="•"/>
            </a:pPr>
            <a:r>
              <a:rPr lang="da-DK" dirty="0" smtClean="0">
                <a:solidFill>
                  <a:srgbClr val="5F5F5F"/>
                </a:solidFill>
              </a:rPr>
              <a:t>Lungesygdomme er lavest i det medicinske hierarki</a:t>
            </a:r>
          </a:p>
          <a:p>
            <a:pPr marL="285750" indent="-285750">
              <a:buFont typeface="Arial" panose="020B0604020202020204" pitchFamily="34" charset="0"/>
              <a:buChar char="•"/>
            </a:pPr>
            <a:endParaRPr lang="da-DK" dirty="0" smtClean="0">
              <a:solidFill>
                <a:srgbClr val="5F5F5F"/>
              </a:solidFill>
            </a:endParaRPr>
          </a:p>
          <a:p>
            <a:pPr marL="285750" indent="-285750">
              <a:buFont typeface="Arial" panose="020B0604020202020204" pitchFamily="34" charset="0"/>
              <a:buChar char="•"/>
            </a:pPr>
            <a:endParaRPr lang="da-DK" dirty="0" smtClean="0">
              <a:solidFill>
                <a:srgbClr val="5F5F5F"/>
              </a:solidFill>
            </a:endParaRPr>
          </a:p>
          <a:p>
            <a:pPr marL="285750" indent="-285750">
              <a:buFont typeface="Arial" panose="020B0604020202020204" pitchFamily="34" charset="0"/>
              <a:buChar char="•"/>
            </a:pPr>
            <a:endParaRPr lang="da-DK" dirty="0"/>
          </a:p>
          <a:p>
            <a:endParaRPr lang="da-DK" dirty="0"/>
          </a:p>
        </p:txBody>
      </p:sp>
      <p:sp>
        <p:nvSpPr>
          <p:cNvPr id="7" name="Tekstboks 6"/>
          <p:cNvSpPr txBox="1"/>
          <p:nvPr/>
        </p:nvSpPr>
        <p:spPr>
          <a:xfrm>
            <a:off x="125261" y="4852162"/>
            <a:ext cx="4722312" cy="307777"/>
          </a:xfrm>
          <a:prstGeom prst="rect">
            <a:avLst/>
          </a:prstGeom>
          <a:noFill/>
        </p:spPr>
        <p:txBody>
          <a:bodyPr wrap="square" rtlCol="0">
            <a:spAutoFit/>
          </a:bodyPr>
          <a:lstStyle/>
          <a:p>
            <a:r>
              <a:rPr lang="da-DK" sz="1200" dirty="0" smtClean="0"/>
              <a:t>*Moderat, svær og meget svær. (Region H, Peter Lange</a:t>
            </a:r>
            <a:r>
              <a:rPr lang="da-DK" sz="1400" dirty="0" smtClean="0"/>
              <a:t>)</a:t>
            </a:r>
            <a:endParaRPr lang="da-DK" sz="1400" dirty="0"/>
          </a:p>
        </p:txBody>
      </p:sp>
    </p:spTree>
    <p:extLst>
      <p:ext uri="{BB962C8B-B14F-4D97-AF65-F5344CB8AC3E}">
        <p14:creationId xmlns:p14="http://schemas.microsoft.com/office/powerpoint/2010/main" val="68542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33" y="663191"/>
            <a:ext cx="6757093" cy="3568161"/>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4" name="Billede 3" descr="Skærmkl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06" y="2351455"/>
            <a:ext cx="3078468" cy="2368053"/>
          </a:xfrm>
          <a:prstGeom prst="rect">
            <a:avLst/>
          </a:prstGeom>
          <a:noFill/>
          <a:ln w="9525" cmpd="sng">
            <a:solidFill>
              <a:srgbClr val="BF001F"/>
            </a:solidFill>
            <a:prstDash val="solid"/>
          </a:ln>
        </p:spPr>
      </p:pic>
      <p:pic>
        <p:nvPicPr>
          <p:cNvPr id="3" name="Billede 2" descr="Skærmkli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5298" y="2700213"/>
            <a:ext cx="3393965" cy="2518930"/>
          </a:xfrm>
          <a:prstGeom prst="rect">
            <a:avLst/>
          </a:prstGeom>
          <a:noFill/>
          <a:ln w="9525" cmpd="sng">
            <a:solidFill>
              <a:srgbClr val="BF001F"/>
            </a:solidFill>
            <a:prstDash val="solid"/>
          </a:ln>
        </p:spPr>
      </p:pic>
      <p:pic>
        <p:nvPicPr>
          <p:cNvPr id="5" name="Picture 7"/>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824271" y="3150099"/>
            <a:ext cx="2942016" cy="2162505"/>
          </a:xfrm>
          <a:prstGeom prst="rect">
            <a:avLst/>
          </a:prstGeom>
          <a:noFill/>
          <a:ln w="9525" cmpd="sng">
            <a:solidFill>
              <a:srgbClr val="BF001F"/>
            </a:solidFill>
            <a:prstDash val="solid"/>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 y="-99854"/>
            <a:ext cx="8686798" cy="952500"/>
          </a:xfrm>
        </p:spPr>
        <p:txBody>
          <a:bodyPr/>
          <a:lstStyle/>
          <a:p>
            <a:endParaRPr lang="da-DK" dirty="0"/>
          </a:p>
        </p:txBody>
      </p:sp>
    </p:spTree>
    <p:extLst>
      <p:ext uri="{BB962C8B-B14F-4D97-AF65-F5344CB8AC3E}">
        <p14:creationId xmlns:p14="http://schemas.microsoft.com/office/powerpoint/2010/main" val="3212572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90" y="142833"/>
            <a:ext cx="5138570" cy="51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srcRect/>
          <a:stretch>
            <a:fillRect/>
          </a:stretch>
        </p:blipFill>
        <p:spPr bwMode="auto">
          <a:xfrm>
            <a:off x="3924309" y="1363930"/>
            <a:ext cx="5091113" cy="3705489"/>
          </a:xfrm>
          <a:prstGeom prst="rect">
            <a:avLst/>
          </a:prstGeom>
          <a:noFill/>
          <a:ln w="9525">
            <a:solidFill>
              <a:schemeClr val="bg1">
                <a:lumMod val="85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2928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2"/>
          <p:cNvSpPr/>
          <p:nvPr/>
        </p:nvSpPr>
        <p:spPr>
          <a:xfrm>
            <a:off x="10096" y="324241"/>
            <a:ext cx="8933488" cy="1200329"/>
          </a:xfrm>
          <a:prstGeom prst="rect">
            <a:avLst/>
          </a:prstGeom>
        </p:spPr>
        <p:txBody>
          <a:bodyPr wrap="square">
            <a:spAutoFit/>
          </a:bodyPr>
          <a:lstStyle/>
          <a:p>
            <a:r>
              <a:rPr lang="da-DK" sz="4400" b="1" dirty="0" smtClean="0">
                <a:solidFill>
                  <a:srgbClr val="5F5F5F"/>
                </a:solidFill>
                <a:latin typeface="+mj-lt"/>
                <a:ea typeface="+mj-ea"/>
                <a:cs typeface="+mj-cs"/>
              </a:rPr>
              <a:t>KOL og tobak	- </a:t>
            </a:r>
            <a:r>
              <a:rPr lang="da-DK" sz="4400" dirty="0">
                <a:solidFill>
                  <a:srgbClr val="5F5F5F"/>
                </a:solidFill>
                <a:latin typeface="+mj-lt"/>
              </a:rPr>
              <a:t>Samfundets </a:t>
            </a:r>
            <a:r>
              <a:rPr lang="da-DK" sz="4400" dirty="0" smtClean="0">
                <a:solidFill>
                  <a:srgbClr val="5F5F5F"/>
                </a:solidFill>
                <a:latin typeface="+mj-lt"/>
              </a:rPr>
              <a:t>diskurs</a:t>
            </a:r>
            <a:endParaRPr lang="da-DK" sz="4400" dirty="0">
              <a:solidFill>
                <a:srgbClr val="5F5F5F"/>
              </a:solidFill>
              <a:latin typeface="+mj-lt"/>
            </a:endParaRPr>
          </a:p>
          <a:p>
            <a:endParaRPr lang="da-DK" sz="2800" b="1" dirty="0">
              <a:solidFill>
                <a:srgbClr val="5F5F5F"/>
              </a:solidFill>
              <a:latin typeface="+mj-lt"/>
              <a:ea typeface="+mj-ea"/>
              <a:cs typeface="+mj-cs"/>
            </a:endParaRPr>
          </a:p>
        </p:txBody>
      </p:sp>
      <p:sp>
        <p:nvSpPr>
          <p:cNvPr id="5" name="Tekstboks 4"/>
          <p:cNvSpPr txBox="1"/>
          <p:nvPr/>
        </p:nvSpPr>
        <p:spPr>
          <a:xfrm>
            <a:off x="-32530" y="1265129"/>
            <a:ext cx="5626615" cy="1754326"/>
          </a:xfrm>
          <a:prstGeom prst="rect">
            <a:avLst/>
          </a:prstGeom>
          <a:noFill/>
        </p:spPr>
        <p:txBody>
          <a:bodyPr wrap="square" rtlCol="0">
            <a:spAutoFit/>
          </a:bodyPr>
          <a:lstStyle/>
          <a:p>
            <a:r>
              <a:rPr lang="da-DK" b="1" dirty="0" smtClean="0"/>
              <a:t>Læs </a:t>
            </a:r>
            <a:r>
              <a:rPr lang="da-DK" b="1" dirty="0"/>
              <a:t>mere i Ekstra Bladet:</a:t>
            </a:r>
            <a:endParaRPr lang="da-DK" dirty="0"/>
          </a:p>
          <a:p>
            <a:pPr marL="285750" indent="-285750">
              <a:buFont typeface="Arial" panose="020B0604020202020204" pitchFamily="34" charset="0"/>
              <a:buChar char="•"/>
            </a:pPr>
            <a:r>
              <a:rPr lang="da-DK" b="1" dirty="0"/>
              <a:t>Storryger: Nu skal jeg på førtidspension</a:t>
            </a:r>
            <a:endParaRPr lang="da-DK" dirty="0"/>
          </a:p>
          <a:p>
            <a:pPr marL="285750" indent="-285750">
              <a:buFont typeface="Arial" panose="020B0604020202020204" pitchFamily="34" charset="0"/>
              <a:buChar char="•"/>
            </a:pPr>
            <a:r>
              <a:rPr lang="da-DK" b="1" dirty="0"/>
              <a:t>Så mange millioner koster syge rygere</a:t>
            </a:r>
            <a:endParaRPr lang="da-DK" dirty="0"/>
          </a:p>
          <a:p>
            <a:pPr marL="285750" indent="-285750">
              <a:buFont typeface="Arial" panose="020B0604020202020204" pitchFamily="34" charset="0"/>
              <a:buChar char="•"/>
            </a:pPr>
            <a:endParaRPr lang="da-DK" dirty="0" smtClean="0">
              <a:solidFill>
                <a:srgbClr val="5F5F5F"/>
              </a:solidFill>
            </a:endParaRPr>
          </a:p>
          <a:p>
            <a:pPr marL="285750" indent="-285750">
              <a:buFont typeface="Arial" panose="020B0604020202020204" pitchFamily="34" charset="0"/>
              <a:buChar char="•"/>
            </a:pPr>
            <a:endParaRPr lang="da-DK" dirty="0"/>
          </a:p>
          <a:p>
            <a:endParaRPr lang="da-DK" dirty="0"/>
          </a:p>
        </p:txBody>
      </p:sp>
      <p:sp>
        <p:nvSpPr>
          <p:cNvPr id="2" name="Tekstboks 1"/>
          <p:cNvSpPr txBox="1"/>
          <p:nvPr/>
        </p:nvSpPr>
        <p:spPr>
          <a:xfrm>
            <a:off x="4396635" y="1524570"/>
            <a:ext cx="4747365" cy="923330"/>
          </a:xfrm>
          <a:prstGeom prst="rect">
            <a:avLst/>
          </a:prstGeom>
          <a:noFill/>
        </p:spPr>
        <p:txBody>
          <a:bodyPr wrap="square" rtlCol="0">
            <a:spAutoFit/>
          </a:bodyPr>
          <a:lstStyle/>
          <a:p>
            <a:pPr marL="285750" indent="-285750">
              <a:buFont typeface="Arial" panose="020B0604020202020204" pitchFamily="34" charset="0"/>
              <a:buChar char="•"/>
            </a:pPr>
            <a:r>
              <a:rPr lang="da-DK" b="1" dirty="0"/>
              <a:t>Danskerne: Rygere skal arbejde længere</a:t>
            </a:r>
          </a:p>
          <a:p>
            <a:pPr marL="285750" indent="-285750">
              <a:buFont typeface="Arial" panose="020B0604020202020204" pitchFamily="34" charset="0"/>
              <a:buChar char="•"/>
            </a:pPr>
            <a:r>
              <a:rPr lang="da-DK" b="1" dirty="0"/>
              <a:t>Så træt af at rygerne holder pause hele </a:t>
            </a:r>
            <a:r>
              <a:rPr lang="da-DK" b="1" dirty="0" smtClean="0"/>
              <a:t>tiden</a:t>
            </a:r>
          </a:p>
          <a:p>
            <a:pPr marL="285750" indent="-285750">
              <a:buFont typeface="Arial" panose="020B0604020202020204" pitchFamily="34" charset="0"/>
              <a:buChar char="•"/>
            </a:pPr>
            <a:endParaRPr lang="da-DK" b="1" dirty="0"/>
          </a:p>
        </p:txBody>
      </p:sp>
      <p:sp>
        <p:nvSpPr>
          <p:cNvPr id="3" name="Tekstboks 2"/>
          <p:cNvSpPr txBox="1"/>
          <p:nvPr/>
        </p:nvSpPr>
        <p:spPr>
          <a:xfrm>
            <a:off x="67678" y="2486160"/>
            <a:ext cx="4409162" cy="2308324"/>
          </a:xfrm>
          <a:prstGeom prst="rect">
            <a:avLst/>
          </a:prstGeom>
          <a:blipFill>
            <a:blip r:embed="rId3"/>
            <a:tile tx="0" ty="0" sx="100000" sy="100000" flip="none" algn="tl"/>
          </a:blipFill>
        </p:spPr>
        <p:txBody>
          <a:bodyPr wrap="square" rtlCol="0">
            <a:spAutoFit/>
          </a:bodyPr>
          <a:lstStyle/>
          <a:p>
            <a:r>
              <a:rPr lang="da-DK" b="1" dirty="0" smtClean="0"/>
              <a:t>Smeden </a:t>
            </a:r>
            <a:r>
              <a:rPr lang="da-DK" b="1" dirty="0"/>
              <a:t>B. </a:t>
            </a:r>
          </a:p>
          <a:p>
            <a:r>
              <a:rPr lang="da-DK" b="1" dirty="0"/>
              <a:t>Ingen er afhængige af smøger, eller anden tobak.</a:t>
            </a:r>
          </a:p>
          <a:p>
            <a:r>
              <a:rPr lang="da-DK" b="1" dirty="0"/>
              <a:t>Kun dem uden rygrad klynker om at de er afhængige. Jeg er beviset - jeg røg 20 smøger om dagen i 30 år........................og stoppede så fra den ene dag til den anden, uden nogen form for </a:t>
            </a:r>
            <a:r>
              <a:rPr lang="da-DK" b="1" dirty="0" smtClean="0"/>
              <a:t>hjælpemidler</a:t>
            </a:r>
            <a:endParaRPr lang="da-DK" b="1" dirty="0"/>
          </a:p>
        </p:txBody>
      </p:sp>
      <p:sp>
        <p:nvSpPr>
          <p:cNvPr id="4" name="Tekstboks 3"/>
          <p:cNvSpPr txBox="1"/>
          <p:nvPr/>
        </p:nvSpPr>
        <p:spPr>
          <a:xfrm>
            <a:off x="5010410" y="2523738"/>
            <a:ext cx="3344449" cy="2585323"/>
          </a:xfrm>
          <a:prstGeom prst="rect">
            <a:avLst/>
          </a:prstGeom>
          <a:blipFill>
            <a:blip r:embed="rId3"/>
            <a:tile tx="0" ty="0" sx="100000" sy="100000" flip="none" algn="tl"/>
          </a:blipFill>
        </p:spPr>
        <p:txBody>
          <a:bodyPr wrap="square" rtlCol="0">
            <a:spAutoFit/>
          </a:bodyPr>
          <a:lstStyle/>
          <a:p>
            <a:r>
              <a:rPr lang="da-DK" b="1" dirty="0"/>
              <a:t>154 timer årligt, med 45 år foran sig, og nedsat arbejdstid i fremtiden, kan en ryger så stadig få lov til at gå på pension?? for der "ryger" så hurtig en 6-7 år på et arbejdsliv, og så med nedsat livsgnist... er det problem også løst. Ingen pension til rygerne, direkte på forbrændingen!</a:t>
            </a:r>
          </a:p>
        </p:txBody>
      </p:sp>
    </p:spTree>
    <p:extLst>
      <p:ext uri="{BB962C8B-B14F-4D97-AF65-F5344CB8AC3E}">
        <p14:creationId xmlns:p14="http://schemas.microsoft.com/office/powerpoint/2010/main" val="2644603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3042" y="286901"/>
            <a:ext cx="9942988" cy="952500"/>
          </a:xfrm>
        </p:spPr>
        <p:txBody>
          <a:bodyPr>
            <a:noAutofit/>
          </a:bodyPr>
          <a:lstStyle/>
          <a:p>
            <a:r>
              <a:rPr lang="da-DK" b="0" dirty="0" smtClean="0">
                <a:latin typeface="+mj-lt"/>
              </a:rPr>
              <a:t>”Den slemme dreng i klassen”</a:t>
            </a:r>
            <a:endParaRPr lang="da-DK" sz="3000" b="0" dirty="0">
              <a:latin typeface="+mj-lt"/>
            </a:endParaRPr>
          </a:p>
        </p:txBody>
      </p:sp>
      <p:sp>
        <p:nvSpPr>
          <p:cNvPr id="5" name="Rektangel 4"/>
          <p:cNvSpPr/>
          <p:nvPr/>
        </p:nvSpPr>
        <p:spPr>
          <a:xfrm>
            <a:off x="-213799" y="1723884"/>
            <a:ext cx="8943585" cy="3200876"/>
          </a:xfrm>
          <a:prstGeom prst="rect">
            <a:avLst/>
          </a:prstGeom>
          <a:noFill/>
        </p:spPr>
        <p:txBody>
          <a:bodyPr wrap="square" lIns="91440" tIns="45720" rIns="91440" bIns="45720">
            <a:spAutoFit/>
          </a:bodyPr>
          <a:lstStyle/>
          <a:p>
            <a:pPr marL="742950" indent="-377825">
              <a:lnSpc>
                <a:spcPct val="90000"/>
              </a:lnSpc>
              <a:buClr>
                <a:srgbClr val="BF001F"/>
              </a:buClr>
              <a:buFont typeface="Wingdings" charset="2"/>
              <a:buChar char=""/>
            </a:pPr>
            <a:endParaRPr lang="da-DK" sz="2000" b="1" dirty="0" smtClean="0">
              <a:solidFill>
                <a:srgbClr val="5F5F5F"/>
              </a:solidFill>
              <a:latin typeface="+mj-lt"/>
              <a:ea typeface="+mj-ea"/>
              <a:cs typeface="+mj-cs"/>
            </a:endParaRPr>
          </a:p>
          <a:p>
            <a:pPr marL="742950" indent="-377825">
              <a:lnSpc>
                <a:spcPct val="90000"/>
              </a:lnSpc>
              <a:buClr>
                <a:srgbClr val="BF001F"/>
              </a:buClr>
              <a:buFont typeface="Wingdings" charset="2"/>
              <a:buChar char=""/>
            </a:pPr>
            <a:r>
              <a:rPr lang="da-DK" sz="2000" b="1" dirty="0" smtClean="0">
                <a:solidFill>
                  <a:srgbClr val="5F5F5F"/>
                </a:solidFill>
                <a:latin typeface="+mj-lt"/>
                <a:ea typeface="+mj-ea"/>
                <a:cs typeface="+mj-cs"/>
              </a:rPr>
              <a:t>Det </a:t>
            </a:r>
            <a:r>
              <a:rPr lang="da-DK" sz="2000" b="1" dirty="0">
                <a:solidFill>
                  <a:srgbClr val="5F5F5F"/>
                </a:solidFill>
                <a:latin typeface="+mj-lt"/>
                <a:ea typeface="+mj-ea"/>
                <a:cs typeface="+mj-cs"/>
              </a:rPr>
              <a:t>er </a:t>
            </a:r>
            <a:r>
              <a:rPr lang="da-DK" sz="2000" b="1" dirty="0" smtClean="0">
                <a:solidFill>
                  <a:srgbClr val="5F5F5F"/>
                </a:solidFill>
                <a:latin typeface="+mj-lt"/>
                <a:ea typeface="+mj-ea"/>
                <a:cs typeface="+mj-cs"/>
              </a:rPr>
              <a:t>unødvendigt</a:t>
            </a:r>
          </a:p>
          <a:p>
            <a:pPr marL="742950" indent="-377825">
              <a:lnSpc>
                <a:spcPct val="90000"/>
              </a:lnSpc>
              <a:buClr>
                <a:srgbClr val="BF001F"/>
              </a:buClr>
              <a:buFont typeface="Wingdings" charset="2"/>
              <a:buChar char=""/>
            </a:pPr>
            <a:endParaRPr lang="da-DK" sz="2000" b="1" dirty="0" smtClean="0">
              <a:solidFill>
                <a:srgbClr val="5F5F5F"/>
              </a:solidFill>
              <a:latin typeface="+mj-lt"/>
              <a:ea typeface="+mj-ea"/>
              <a:cs typeface="+mj-cs"/>
            </a:endParaRPr>
          </a:p>
          <a:p>
            <a:pPr marL="742950" indent="-377825">
              <a:lnSpc>
                <a:spcPct val="90000"/>
              </a:lnSpc>
              <a:buClr>
                <a:srgbClr val="BF001F"/>
              </a:buClr>
              <a:buFont typeface="Wingdings" charset="2"/>
              <a:buChar char=""/>
            </a:pPr>
            <a:r>
              <a:rPr lang="da-DK" sz="2000" b="1" dirty="0">
                <a:solidFill>
                  <a:srgbClr val="5F5F5F"/>
                </a:solidFill>
                <a:latin typeface="+mj-lt"/>
                <a:ea typeface="+mj-ea"/>
                <a:cs typeface="+mj-cs"/>
              </a:rPr>
              <a:t>Der er enighed blandt fagpersoner på området om, at der skal gøres </a:t>
            </a:r>
            <a:r>
              <a:rPr lang="da-DK" sz="2000" b="1" dirty="0" smtClean="0">
                <a:solidFill>
                  <a:srgbClr val="5F5F5F"/>
                </a:solidFill>
                <a:latin typeface="+mj-lt"/>
                <a:ea typeface="+mj-ea"/>
                <a:cs typeface="+mj-cs"/>
              </a:rPr>
              <a:t>noget for at forbedre lungesyges vilkår</a:t>
            </a:r>
            <a:endParaRPr lang="da-DK" sz="2000" b="1" dirty="0">
              <a:solidFill>
                <a:srgbClr val="5F5F5F"/>
              </a:solidFill>
              <a:latin typeface="+mj-lt"/>
              <a:ea typeface="+mj-ea"/>
              <a:cs typeface="+mj-cs"/>
            </a:endParaRPr>
          </a:p>
          <a:p>
            <a:pPr marL="742950" indent="-377825">
              <a:lnSpc>
                <a:spcPct val="90000"/>
              </a:lnSpc>
              <a:buClr>
                <a:srgbClr val="BF001F"/>
              </a:buClr>
              <a:buFont typeface="Wingdings" charset="2"/>
              <a:buChar char=""/>
            </a:pPr>
            <a:endParaRPr lang="da-DK" sz="2000" b="1" dirty="0" smtClean="0">
              <a:solidFill>
                <a:srgbClr val="5F5F5F"/>
              </a:solidFill>
              <a:latin typeface="+mj-lt"/>
              <a:ea typeface="+mj-ea"/>
              <a:cs typeface="+mj-cs"/>
            </a:endParaRPr>
          </a:p>
          <a:p>
            <a:pPr marL="742950" indent="-377825">
              <a:lnSpc>
                <a:spcPct val="90000"/>
              </a:lnSpc>
              <a:buClr>
                <a:srgbClr val="BF001F"/>
              </a:buClr>
              <a:buFont typeface="Wingdings" charset="2"/>
              <a:buChar char=""/>
            </a:pPr>
            <a:r>
              <a:rPr lang="da-DK" sz="2000" b="1" dirty="0" smtClean="0">
                <a:solidFill>
                  <a:srgbClr val="5F5F5F"/>
                </a:solidFill>
                <a:latin typeface="+mj-lt"/>
                <a:ea typeface="+mj-ea"/>
                <a:cs typeface="+mj-cs"/>
              </a:rPr>
              <a:t>Det kan gøres bedre også uden omfattende investeringer</a:t>
            </a:r>
          </a:p>
          <a:p>
            <a:pPr marL="742950" indent="-377825">
              <a:lnSpc>
                <a:spcPct val="90000"/>
              </a:lnSpc>
              <a:buClr>
                <a:srgbClr val="BF001F"/>
              </a:buClr>
              <a:buFont typeface="Wingdings" charset="2"/>
              <a:buChar char=""/>
            </a:pPr>
            <a:endParaRPr lang="da-DK" sz="2000" b="1" dirty="0">
              <a:solidFill>
                <a:srgbClr val="5F5F5F"/>
              </a:solidFill>
              <a:latin typeface="+mj-lt"/>
              <a:ea typeface="+mj-ea"/>
              <a:cs typeface="+mj-cs"/>
            </a:endParaRPr>
          </a:p>
          <a:p>
            <a:pPr marL="1200150" lvl="1" indent="-377825">
              <a:lnSpc>
                <a:spcPct val="90000"/>
              </a:lnSpc>
              <a:buClr>
                <a:srgbClr val="BF001F"/>
              </a:buClr>
              <a:buFont typeface="Wingdings" charset="2"/>
              <a:buChar char=""/>
            </a:pPr>
            <a:r>
              <a:rPr lang="da-DK" sz="2000" b="1" dirty="0" smtClean="0">
                <a:solidFill>
                  <a:srgbClr val="5F5F5F"/>
                </a:solidFill>
                <a:latin typeface="+mj-lt"/>
                <a:ea typeface="+mj-ea"/>
                <a:cs typeface="+mj-cs"/>
              </a:rPr>
              <a:t>Retorik: Hvordan fremmer man forandring?</a:t>
            </a:r>
          </a:p>
          <a:p>
            <a:pPr marL="742950" indent="-377825">
              <a:lnSpc>
                <a:spcPct val="90000"/>
              </a:lnSpc>
              <a:buClr>
                <a:srgbClr val="BF001F"/>
              </a:buClr>
              <a:buFont typeface="Wingdings" charset="2"/>
              <a:buChar char=""/>
            </a:pPr>
            <a:endParaRPr lang="da-DK" sz="2000" b="1" dirty="0" smtClean="0">
              <a:solidFill>
                <a:srgbClr val="5F5F5F"/>
              </a:solidFill>
              <a:latin typeface="+mj-lt"/>
              <a:ea typeface="+mj-ea"/>
              <a:cs typeface="+mj-cs"/>
            </a:endParaRPr>
          </a:p>
          <a:p>
            <a:pPr marL="342900" indent="-342900">
              <a:buClr>
                <a:srgbClr val="BF001F"/>
              </a:buClr>
              <a:buFont typeface="Wingdings" charset="2"/>
              <a:buChar char=""/>
            </a:pPr>
            <a:endParaRPr lang="da-DK" sz="2200" b="1" dirty="0">
              <a:solidFill>
                <a:srgbClr val="5F5F5F"/>
              </a:solidFill>
              <a:latin typeface="+mj-lt"/>
              <a:ea typeface="+mj-ea"/>
              <a:cs typeface="+mj-cs"/>
            </a:endParaRPr>
          </a:p>
        </p:txBody>
      </p:sp>
    </p:spTree>
    <p:extLst>
      <p:ext uri="{BB962C8B-B14F-4D97-AF65-F5344CB8AC3E}">
        <p14:creationId xmlns:p14="http://schemas.microsoft.com/office/powerpoint/2010/main" val="253539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3042" y="286901"/>
            <a:ext cx="9942988" cy="952500"/>
          </a:xfrm>
        </p:spPr>
        <p:txBody>
          <a:bodyPr>
            <a:noAutofit/>
          </a:bodyPr>
          <a:lstStyle/>
          <a:p>
            <a:r>
              <a:rPr lang="da-DK" b="0" dirty="0" smtClean="0">
                <a:latin typeface="+mj-lt"/>
              </a:rPr>
              <a:t>Sundhedsministerens retorik</a:t>
            </a:r>
            <a:endParaRPr lang="da-DK" sz="3000" b="0" dirty="0">
              <a:latin typeface="+mj-lt"/>
            </a:endParaRPr>
          </a:p>
        </p:txBody>
      </p:sp>
      <p:sp>
        <p:nvSpPr>
          <p:cNvPr id="5" name="Rektangel 4"/>
          <p:cNvSpPr/>
          <p:nvPr/>
        </p:nvSpPr>
        <p:spPr>
          <a:xfrm>
            <a:off x="551144" y="1816273"/>
            <a:ext cx="7878871" cy="2831544"/>
          </a:xfrm>
          <a:prstGeom prst="rect">
            <a:avLst/>
          </a:prstGeom>
          <a:noFill/>
        </p:spPr>
        <p:txBody>
          <a:bodyPr wrap="square" lIns="91440" tIns="45720" rIns="91440" bIns="45720">
            <a:spAutoFit/>
          </a:bodyPr>
          <a:lstStyle/>
          <a:p>
            <a:pPr marL="742950" indent="-377825">
              <a:lnSpc>
                <a:spcPct val="90000"/>
              </a:lnSpc>
              <a:buClr>
                <a:srgbClr val="BF001F"/>
              </a:buClr>
              <a:buFont typeface="Wingdings" charset="2"/>
              <a:buChar char=""/>
            </a:pPr>
            <a:endParaRPr lang="da-DK" sz="2000" b="1" dirty="0" smtClean="0">
              <a:solidFill>
                <a:srgbClr val="5F5F5F"/>
              </a:solidFill>
              <a:latin typeface="+mj-lt"/>
              <a:ea typeface="+mj-ea"/>
              <a:cs typeface="+mj-cs"/>
            </a:endParaRPr>
          </a:p>
          <a:p>
            <a:pPr>
              <a:defRPr/>
            </a:pPr>
            <a:r>
              <a:rPr lang="da-DK" sz="2000" i="1" dirty="0"/>
              <a:t>”Det er helt afgørende, at vi får sat nogle helt konkrete initiativer i gang, der kan hjælpe den gruppe af borgere, der gerne vil stoppe med at ryge, men som ikke har haft held til det endnu. Der kan være tidspunkter i folks liv, hvor de er særligt motiverede i forhold til rygestop, eksempelvis ved sygdom eller graviditet – dér skal vi være bedre til at støtte et rygestop" </a:t>
            </a:r>
          </a:p>
          <a:p>
            <a:pPr>
              <a:defRPr/>
            </a:pPr>
            <a:r>
              <a:rPr lang="da-DK" sz="2000" dirty="0"/>
              <a:t>Nick Hækkerup.</a:t>
            </a:r>
            <a:endParaRPr lang="da-DK" altLang="da-DK" sz="2000" dirty="0"/>
          </a:p>
          <a:p>
            <a:pPr marL="742950" indent="-377825">
              <a:lnSpc>
                <a:spcPct val="90000"/>
              </a:lnSpc>
              <a:buClr>
                <a:srgbClr val="BF001F"/>
              </a:buClr>
              <a:buFont typeface="Wingdings" charset="2"/>
              <a:buChar char=""/>
            </a:pPr>
            <a:endParaRPr lang="da-DK" sz="2000" b="1" dirty="0" smtClean="0">
              <a:solidFill>
                <a:srgbClr val="5F5F5F"/>
              </a:solidFill>
              <a:latin typeface="+mj-lt"/>
              <a:ea typeface="+mj-ea"/>
              <a:cs typeface="+mj-cs"/>
            </a:endParaRPr>
          </a:p>
          <a:p>
            <a:pPr marL="342900" indent="-342900">
              <a:buClr>
                <a:srgbClr val="BF001F"/>
              </a:buClr>
              <a:buFont typeface="Wingdings" charset="2"/>
              <a:buChar char=""/>
            </a:pPr>
            <a:endParaRPr lang="da-DK" sz="2200" b="1" dirty="0">
              <a:solidFill>
                <a:srgbClr val="5F5F5F"/>
              </a:solidFill>
              <a:latin typeface="+mj-lt"/>
              <a:ea typeface="+mj-ea"/>
              <a:cs typeface="+mj-cs"/>
            </a:endParaRPr>
          </a:p>
        </p:txBody>
      </p:sp>
    </p:spTree>
    <p:extLst>
      <p:ext uri="{BB962C8B-B14F-4D97-AF65-F5344CB8AC3E}">
        <p14:creationId xmlns:p14="http://schemas.microsoft.com/office/powerpoint/2010/main" val="3972386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b="0" dirty="0" smtClean="0">
                <a:latin typeface="+mn-lt"/>
              </a:rPr>
              <a:t>Borgere  med KOL, der ryger</a:t>
            </a:r>
            <a:endParaRPr lang="da-DK" b="0" dirty="0">
              <a:latin typeface="+mn-lt"/>
            </a:endParaRPr>
          </a:p>
        </p:txBody>
      </p:sp>
      <p:sp>
        <p:nvSpPr>
          <p:cNvPr id="3" name="Pladsholder til indhold 2"/>
          <p:cNvSpPr>
            <a:spLocks noGrp="1"/>
          </p:cNvSpPr>
          <p:nvPr>
            <p:ph idx="1"/>
          </p:nvPr>
        </p:nvSpPr>
        <p:spPr>
          <a:xfrm>
            <a:off x="457200" y="1290181"/>
            <a:ext cx="8229600" cy="3494761"/>
          </a:xfrm>
        </p:spPr>
        <p:txBody>
          <a:bodyPr>
            <a:normAutofit lnSpcReduction="10000"/>
          </a:bodyPr>
          <a:lstStyle/>
          <a:p>
            <a:r>
              <a:rPr lang="da-DK" dirty="0" smtClean="0"/>
              <a:t>Offentlig diskurs</a:t>
            </a:r>
          </a:p>
          <a:p>
            <a:pPr lvl="1"/>
            <a:r>
              <a:rPr lang="da-DK" dirty="0" smtClean="0"/>
              <a:t>Selvforskyldt</a:t>
            </a:r>
          </a:p>
          <a:p>
            <a:pPr lvl="1"/>
            <a:r>
              <a:rPr lang="da-DK" dirty="0"/>
              <a:t>Skyld og skam</a:t>
            </a:r>
          </a:p>
          <a:p>
            <a:pPr lvl="1"/>
            <a:r>
              <a:rPr lang="da-DK" dirty="0" smtClean="0"/>
              <a:t>Samvittighedskvaler</a:t>
            </a:r>
          </a:p>
          <a:p>
            <a:pPr lvl="1"/>
            <a:r>
              <a:rPr lang="da-DK" dirty="0" smtClean="0"/>
              <a:t>Selvoplevede manglende rettigheder</a:t>
            </a:r>
          </a:p>
          <a:p>
            <a:pPr lvl="1"/>
            <a:r>
              <a:rPr lang="da-DK" dirty="0" smtClean="0"/>
              <a:t>Selvoplevet fiasko</a:t>
            </a:r>
          </a:p>
          <a:p>
            <a:pPr lvl="1"/>
            <a:endParaRPr lang="da-DK" dirty="0" smtClean="0"/>
          </a:p>
          <a:p>
            <a:r>
              <a:rPr lang="da-DK" dirty="0" smtClean="0"/>
              <a:t>Ensomhed</a:t>
            </a:r>
          </a:p>
          <a:p>
            <a:pPr lvl="1"/>
            <a:r>
              <a:rPr lang="da-DK" dirty="0" smtClean="0"/>
              <a:t>Passivitet</a:t>
            </a:r>
          </a:p>
          <a:p>
            <a:endParaRPr lang="da-DK" dirty="0"/>
          </a:p>
          <a:p>
            <a:r>
              <a:rPr lang="da-DK" dirty="0" smtClean="0"/>
              <a:t>Stress og angst</a:t>
            </a:r>
          </a:p>
          <a:p>
            <a:pPr lvl="1"/>
            <a:r>
              <a:rPr lang="da-DK" dirty="0" smtClean="0"/>
              <a:t>Rygning som </a:t>
            </a:r>
            <a:r>
              <a:rPr lang="da-DK" dirty="0" err="1" smtClean="0"/>
              <a:t>copingstrategi</a:t>
            </a:r>
            <a:endParaRPr lang="da-DK" dirty="0" smtClean="0"/>
          </a:p>
          <a:p>
            <a:pPr marL="457200" lvl="1" indent="0">
              <a:buNone/>
            </a:pPr>
            <a:endParaRPr lang="da-DK" dirty="0" smtClean="0"/>
          </a:p>
          <a:p>
            <a:endParaRPr lang="da-DK" dirty="0"/>
          </a:p>
        </p:txBody>
      </p:sp>
      <p:sp>
        <p:nvSpPr>
          <p:cNvPr id="4" name="Tekstboks 3"/>
          <p:cNvSpPr txBox="1"/>
          <p:nvPr/>
        </p:nvSpPr>
        <p:spPr>
          <a:xfrm>
            <a:off x="137786" y="4784942"/>
            <a:ext cx="4559474" cy="461665"/>
          </a:xfrm>
          <a:prstGeom prst="rect">
            <a:avLst/>
          </a:prstGeom>
          <a:noFill/>
        </p:spPr>
        <p:txBody>
          <a:bodyPr wrap="square" rtlCol="0">
            <a:spAutoFit/>
          </a:bodyPr>
          <a:lstStyle/>
          <a:p>
            <a:r>
              <a:rPr lang="da-DK" sz="2400" dirty="0" smtClean="0">
                <a:solidFill>
                  <a:srgbClr val="A90223"/>
                </a:solidFill>
              </a:rPr>
              <a:t>Fastholdende ift. rygningen!</a:t>
            </a:r>
            <a:endParaRPr lang="da-DK" sz="2400" dirty="0">
              <a:solidFill>
                <a:srgbClr val="A90223"/>
              </a:solidFill>
            </a:endParaRPr>
          </a:p>
        </p:txBody>
      </p:sp>
    </p:spTree>
    <p:extLst>
      <p:ext uri="{BB962C8B-B14F-4D97-AF65-F5344CB8AC3E}">
        <p14:creationId xmlns:p14="http://schemas.microsoft.com/office/powerpoint/2010/main" val="2506005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4729</TotalTime>
  <Words>1365</Words>
  <Application>Microsoft Office PowerPoint</Application>
  <PresentationFormat>Skærmshow (16:10)</PresentationFormat>
  <Paragraphs>142</Paragraphs>
  <Slides>14</Slides>
  <Notes>10</Notes>
  <HiddenSlides>0</HiddenSlides>
  <MMClips>0</MMClips>
  <ScaleCrop>false</ScaleCrop>
  <HeadingPairs>
    <vt:vector size="4" baseType="variant">
      <vt:variant>
        <vt:lpstr>Tema</vt:lpstr>
      </vt:variant>
      <vt:variant>
        <vt:i4>1</vt:i4>
      </vt:variant>
      <vt:variant>
        <vt:lpstr>Diastitler</vt:lpstr>
      </vt:variant>
      <vt:variant>
        <vt:i4>14</vt:i4>
      </vt:variant>
    </vt:vector>
  </HeadingPairs>
  <TitlesOfParts>
    <vt:vector size="15" baseType="lpstr">
      <vt:lpstr>Custom Design</vt:lpstr>
      <vt:lpstr>PowerPoint-præsentation</vt:lpstr>
      <vt:lpstr>PowerPoint-præsentation</vt:lpstr>
      <vt:lpstr>PowerPoint-præsentation</vt:lpstr>
      <vt:lpstr>PowerPoint-præsentation</vt:lpstr>
      <vt:lpstr>PowerPoint-præsentation</vt:lpstr>
      <vt:lpstr>PowerPoint-præsentation</vt:lpstr>
      <vt:lpstr>”Den slemme dreng i klassen”</vt:lpstr>
      <vt:lpstr>Sundhedsministerens retorik</vt:lpstr>
      <vt:lpstr>Borgere  med KOL, der ryger</vt:lpstr>
      <vt:lpstr>PowerPoint-præsentation</vt:lpstr>
      <vt:lpstr>PowerPoint-præsentation</vt:lpstr>
      <vt:lpstr>PowerPoint-præsentation</vt:lpstr>
      <vt:lpstr>Sundhedsfagliges retoriske muligheder  - Sprog som intervention</vt:lpstr>
      <vt:lpstr>Sundhedsfagliges retoriske muligheder</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Brandt</dc:creator>
  <cp:lastModifiedBy>Jonathan Faarborg Lehmann</cp:lastModifiedBy>
  <cp:revision>211</cp:revision>
  <dcterms:created xsi:type="dcterms:W3CDTF">2013-11-17T17:58:27Z</dcterms:created>
  <dcterms:modified xsi:type="dcterms:W3CDTF">2014-11-28T12:16:44Z</dcterms:modified>
</cp:coreProperties>
</file>